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88" r:id="rId9"/>
    <p:sldId id="264" r:id="rId10"/>
    <p:sldId id="266" r:id="rId11"/>
    <p:sldId id="277" r:id="rId12"/>
    <p:sldId id="265" r:id="rId13"/>
    <p:sldId id="267" r:id="rId14"/>
    <p:sldId id="278" r:id="rId15"/>
    <p:sldId id="281" r:id="rId16"/>
    <p:sldId id="268" r:id="rId17"/>
    <p:sldId id="269" r:id="rId18"/>
    <p:sldId id="270" r:id="rId19"/>
    <p:sldId id="279" r:id="rId20"/>
    <p:sldId id="271" r:id="rId21"/>
    <p:sldId id="272" r:id="rId22"/>
    <p:sldId id="280" r:id="rId23"/>
    <p:sldId id="273" r:id="rId24"/>
    <p:sldId id="274" r:id="rId25"/>
    <p:sldId id="284" r:id="rId26"/>
    <p:sldId id="275" r:id="rId27"/>
    <p:sldId id="276" r:id="rId28"/>
    <p:sldId id="285" r:id="rId29"/>
    <p:sldId id="282" r:id="rId30"/>
    <p:sldId id="283" r:id="rId31"/>
    <p:sldId id="286" r:id="rId32"/>
    <p:sldId id="287" r:id="rId33"/>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FF"/>
    <a:srgbClr val="ED93B5"/>
    <a:srgbClr val="EF99CA"/>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DF0FE6D-B8E2-4A01-949D-84425F8DA140}" type="datetimeFigureOut">
              <a:rPr lang="es-MX" smtClean="0"/>
              <a:t>19/04/2024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301101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F0FE6D-B8E2-4A01-949D-84425F8DA140}" type="datetimeFigureOut">
              <a:rPr lang="es-MX" smtClean="0"/>
              <a:t>19/04/2024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19764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F0FE6D-B8E2-4A01-949D-84425F8DA140}" type="datetimeFigureOut">
              <a:rPr lang="es-MX" smtClean="0"/>
              <a:t>19/04/2024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331621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F0FE6D-B8E2-4A01-949D-84425F8DA140}" type="datetimeFigureOut">
              <a:rPr lang="es-MX" smtClean="0"/>
              <a:t>19/04/2024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86394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F0FE6D-B8E2-4A01-949D-84425F8DA140}" type="datetimeFigureOut">
              <a:rPr lang="es-MX" smtClean="0"/>
              <a:t>19/04/2024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399056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DF0FE6D-B8E2-4A01-949D-84425F8DA140}" type="datetimeFigureOut">
              <a:rPr lang="es-MX" smtClean="0"/>
              <a:t>19/04/2024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40531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DF0FE6D-B8E2-4A01-949D-84425F8DA140}" type="datetimeFigureOut">
              <a:rPr lang="es-MX" smtClean="0"/>
              <a:t>19/04/2024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62740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DF0FE6D-B8E2-4A01-949D-84425F8DA140}" type="datetimeFigureOut">
              <a:rPr lang="es-MX" smtClean="0"/>
              <a:t>19/04/2024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204869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0FE6D-B8E2-4A01-949D-84425F8DA140}" type="datetimeFigureOut">
              <a:rPr lang="es-MX" smtClean="0"/>
              <a:t>19/04/2024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248128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F0FE6D-B8E2-4A01-949D-84425F8DA140}" type="datetimeFigureOut">
              <a:rPr lang="es-MX" smtClean="0"/>
              <a:t>19/04/2024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10621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F0FE6D-B8E2-4A01-949D-84425F8DA140}" type="datetimeFigureOut">
              <a:rPr lang="es-MX" smtClean="0"/>
              <a:t>19/04/2024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8B6DF89-95E9-4267-8E73-7F862B91CC77}" type="slidenum">
              <a:rPr lang="es-MX" smtClean="0"/>
              <a:t>‹Nº›</a:t>
            </a:fld>
            <a:endParaRPr lang="es-MX"/>
          </a:p>
        </p:txBody>
      </p:sp>
    </p:spTree>
    <p:extLst>
      <p:ext uri="{BB962C8B-B14F-4D97-AF65-F5344CB8AC3E}">
        <p14:creationId xmlns:p14="http://schemas.microsoft.com/office/powerpoint/2010/main" val="22055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DF0FE6D-B8E2-4A01-949D-84425F8DA140}" type="datetimeFigureOut">
              <a:rPr lang="es-MX" smtClean="0"/>
              <a:t>19/04/2024</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A8B6DF89-95E9-4267-8E73-7F862B91CC77}" type="slidenum">
              <a:rPr lang="es-MX" smtClean="0"/>
              <a:t>‹Nº›</a:t>
            </a:fld>
            <a:endParaRPr lang="es-MX"/>
          </a:p>
        </p:txBody>
      </p:sp>
    </p:spTree>
    <p:extLst>
      <p:ext uri="{BB962C8B-B14F-4D97-AF65-F5344CB8AC3E}">
        <p14:creationId xmlns:p14="http://schemas.microsoft.com/office/powerpoint/2010/main" val="1317779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youtube.com/watch?v=9wFkJRzB_H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youtube.com/watch?v=9wFkJRzB_HA"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www.youtube.com/watch?v=qwUq5tKJyS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youtube.com/watch?v=9wFkJRzB_H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343" y="3340470"/>
            <a:ext cx="2938021" cy="4431930"/>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4665" y="3565057"/>
            <a:ext cx="3081738" cy="3982755"/>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1107" y="3197490"/>
            <a:ext cx="4136185" cy="534549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5" name="CuadroTexto 14"/>
          <p:cNvSpPr txBox="1"/>
          <p:nvPr/>
        </p:nvSpPr>
        <p:spPr>
          <a:xfrm>
            <a:off x="2288873" y="647839"/>
            <a:ext cx="5465612" cy="923330"/>
          </a:xfrm>
          <a:prstGeom prst="rect">
            <a:avLst/>
          </a:prstGeom>
          <a:noFill/>
        </p:spPr>
        <p:txBody>
          <a:bodyPr wrap="square" rtlCol="0">
            <a:spAutoFit/>
          </a:bodyPr>
          <a:lstStyle/>
          <a:p>
            <a:pPr algn="ctr"/>
            <a:r>
              <a:rPr lang="es-MX" sz="5400" dirty="0" smtClean="0">
                <a:latin typeface="KG Head Above Water" pitchFamily="2" charset="0"/>
              </a:rPr>
              <a:t>Festejemos a</a:t>
            </a:r>
            <a:endParaRPr lang="es-MX" sz="5400" dirty="0">
              <a:latin typeface="KG Head Above Water" pitchFamily="2" charset="0"/>
            </a:endParaRPr>
          </a:p>
        </p:txBody>
      </p:sp>
      <p:sp>
        <p:nvSpPr>
          <p:cNvPr id="16" name="CuadroTexto 15"/>
          <p:cNvSpPr txBox="1"/>
          <p:nvPr/>
        </p:nvSpPr>
        <p:spPr>
          <a:xfrm>
            <a:off x="1431825" y="2436357"/>
            <a:ext cx="7216921" cy="1682630"/>
          </a:xfrm>
          <a:prstGeom prst="rect">
            <a:avLst/>
          </a:prstGeom>
          <a:noFill/>
        </p:spPr>
        <p:txBody>
          <a:bodyPr wrap="square" rtlCol="0">
            <a:prstTxWarp prst="textArchUp">
              <a:avLst>
                <a:gd name="adj" fmla="val 10940248"/>
              </a:avLst>
            </a:prstTxWarp>
            <a:spAutoFit/>
          </a:bodyPr>
          <a:lstStyle/>
          <a:p>
            <a:pPr algn="ctr"/>
            <a:r>
              <a:rPr lang="es-MX" sz="13800" spc="600" dirty="0" smtClean="0">
                <a:ln w="28575">
                  <a:solidFill>
                    <a:srgbClr val="FF66FF"/>
                  </a:solidFill>
                </a:ln>
                <a:solidFill>
                  <a:srgbClr val="FF66FF"/>
                </a:solidFill>
                <a:latin typeface="DK HOMEWARD BOUND II" pitchFamily="50" charset="0"/>
              </a:rPr>
              <a:t>MAMÁ</a:t>
            </a:r>
            <a:endParaRPr lang="es-MX" sz="13800" spc="600" dirty="0">
              <a:ln w="28575">
                <a:solidFill>
                  <a:srgbClr val="FF66FF"/>
                </a:solidFill>
              </a:ln>
              <a:solidFill>
                <a:srgbClr val="FF66FF"/>
              </a:solidFill>
              <a:latin typeface="DK HOMEWARD BOUND II" pitchFamily="50" charset="0"/>
            </a:endParaRPr>
          </a:p>
        </p:txBody>
      </p:sp>
      <p:sp>
        <p:nvSpPr>
          <p:cNvPr id="17" name="CuadroTexto 16"/>
          <p:cNvSpPr txBox="1"/>
          <p:nvPr/>
        </p:nvSpPr>
        <p:spPr>
          <a:xfrm>
            <a:off x="2961107" y="2957784"/>
            <a:ext cx="4076055" cy="523220"/>
          </a:xfrm>
          <a:prstGeom prst="rect">
            <a:avLst/>
          </a:prstGeom>
          <a:noFill/>
        </p:spPr>
        <p:txBody>
          <a:bodyPr wrap="square" rtlCol="0">
            <a:spAutoFit/>
          </a:bodyPr>
          <a:lstStyle/>
          <a:p>
            <a:pPr algn="ctr"/>
            <a:r>
              <a:rPr lang="es-MX" sz="2800" dirty="0" smtClean="0">
                <a:latin typeface="KG Head Above Water" pitchFamily="2" charset="0"/>
                <a:ea typeface="HelloBigDeal" panose="02000603000000000000" pitchFamily="2" charset="0"/>
              </a:rPr>
              <a:t>Proyecto Comunitario</a:t>
            </a: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0886" y="4117479"/>
            <a:ext cx="831747" cy="672710"/>
          </a:xfrm>
          <a:prstGeom prst="rect">
            <a:avLst/>
          </a:prstGeom>
        </p:spPr>
      </p:pic>
      <p:sp>
        <p:nvSpPr>
          <p:cNvPr id="19" name="CuadroTexto 18"/>
          <p:cNvSpPr txBox="1"/>
          <p:nvPr/>
        </p:nvSpPr>
        <p:spPr>
          <a:xfrm>
            <a:off x="1570434" y="2385571"/>
            <a:ext cx="7078312" cy="1107996"/>
          </a:xfrm>
          <a:prstGeom prst="rect">
            <a:avLst/>
          </a:prstGeom>
          <a:noFill/>
        </p:spPr>
        <p:txBody>
          <a:bodyPr wrap="square" rtlCol="0">
            <a:prstTxWarp prst="textArchUp">
              <a:avLst/>
            </a:prstTxWarp>
            <a:spAutoFit/>
          </a:bodyPr>
          <a:lstStyle/>
          <a:p>
            <a:pPr algn="ctr"/>
            <a:r>
              <a:rPr lang="es-MX" sz="8800" dirty="0" smtClean="0">
                <a:latin typeface="SweetLovelyRainbowOne" pitchFamily="50" charset="0"/>
                <a:ea typeface="HelloBigDeal" panose="02000603000000000000" pitchFamily="2" charset="0"/>
              </a:rPr>
              <a:t>Mama</a:t>
            </a:r>
          </a:p>
        </p:txBody>
      </p:sp>
    </p:spTree>
    <p:extLst>
      <p:ext uri="{BB962C8B-B14F-4D97-AF65-F5344CB8AC3E}">
        <p14:creationId xmlns:p14="http://schemas.microsoft.com/office/powerpoint/2010/main" val="1252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910570734"/>
              </p:ext>
            </p:extLst>
          </p:nvPr>
        </p:nvGraphicFramePr>
        <p:xfrm>
          <a:off x="201479" y="443572"/>
          <a:ext cx="9266284" cy="2021068"/>
        </p:xfrm>
        <a:graphic>
          <a:graphicData uri="http://schemas.openxmlformats.org/drawingml/2006/table">
            <a:tbl>
              <a:tblPr firstRow="1" bandRow="1">
                <a:tableStyleId>{5C22544A-7EE6-4342-B048-85BDC9FD1C3A}</a:tableStyleId>
              </a:tblPr>
              <a:tblGrid>
                <a:gridCol w="431778"/>
                <a:gridCol w="1737984"/>
                <a:gridCol w="7096522"/>
              </a:tblGrid>
              <a:tr h="284848">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b="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kern="1200" dirty="0" smtClean="0">
                          <a:solidFill>
                            <a:schemeClr val="dk1"/>
                          </a:solidFill>
                          <a:effectLst/>
                          <a:latin typeface="KG Miss Speechy IPA" panose="02000000000000000000" pitchFamily="2" charset="0"/>
                          <a:ea typeface="+mn-ea"/>
                          <a:cs typeface="+mn-cs"/>
                        </a:rPr>
                        <a:t>5.- COMPRENSIÓN Y PRODUCCIÓN</a:t>
                      </a:r>
                      <a:endParaRPr lang="es-MX" sz="1200" kern="1200" dirty="0" smtClean="0">
                        <a:solidFill>
                          <a:schemeClr val="dk1"/>
                        </a:solidFill>
                        <a:effectLst/>
                        <a:latin typeface="KG Miss Speechy IPA" panose="02000000000000000000" pitchFamily="2" charset="0"/>
                        <a:ea typeface="+mn-ea"/>
                        <a:cs typeface="+mn-cs"/>
                      </a:endParaRPr>
                    </a:p>
                    <a:p>
                      <a:pPr algn="ctr"/>
                      <a:r>
                        <a:rPr lang="es-MX" sz="1200" b="0" kern="1200" dirty="0" smtClean="0">
                          <a:solidFill>
                            <a:schemeClr val="dk1"/>
                          </a:solidFill>
                          <a:effectLst/>
                          <a:latin typeface="KG Miss Speechy IPA" panose="02000000000000000000" pitchFamily="2" charset="0"/>
                          <a:ea typeface="+mn-ea"/>
                          <a:cs typeface="+mn-cs"/>
                        </a:rPr>
                        <a:t>Realización de las actividades en orden.</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Para finalizar, en la ficha de trabajo 3 deberán decorar el espejito</a:t>
                      </a:r>
                      <a:r>
                        <a:rPr lang="es-MX" sz="1200" kern="1200" baseline="0" dirty="0" smtClean="0">
                          <a:solidFill>
                            <a:schemeClr val="dk1"/>
                          </a:solidFill>
                          <a:effectLst/>
                          <a:latin typeface="KG Miss Speechy IPA" panose="02000000000000000000" pitchFamily="2" charset="0"/>
                          <a:ea typeface="+mn-ea"/>
                          <a:cs typeface="+mn-cs"/>
                        </a:rPr>
                        <a:t> y dibujar a mamá donde se supone se debe ver el reflejo de ella, recortarlo y ponerle nombre.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Una vez que todos hayan terminado deberán de poner los trabajos realizados en un lugar seguro del aula para evitar que se maltraten.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poema “Mi mamá”</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Cuadro de texto 20"/>
          <p:cNvSpPr txBox="1"/>
          <p:nvPr/>
        </p:nvSpPr>
        <p:spPr>
          <a:xfrm rot="16200000">
            <a:off x="-624137" y="1150508"/>
            <a:ext cx="2194157"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9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ATEENDER EL PROBLEMA</a:t>
            </a:r>
            <a:endParaRPr lang="es-MX" sz="900" dirty="0">
              <a:effectLst/>
              <a:ea typeface="Calibri" panose="020F0502020204030204" pitchFamily="34" charset="0"/>
              <a:cs typeface="Times New Roman" panose="02020603050405020304" pitchFamily="18" charset="0"/>
            </a:endParaRPr>
          </a:p>
        </p:txBody>
      </p:sp>
      <p:graphicFrame>
        <p:nvGraphicFramePr>
          <p:cNvPr id="19" name="Tabla 18"/>
          <p:cNvGraphicFramePr>
            <a:graphicFrameLocks noGrp="1"/>
          </p:cNvGraphicFramePr>
          <p:nvPr>
            <p:extLst>
              <p:ext uri="{D42A27DB-BD31-4B8C-83A1-F6EECF244321}">
                <p14:modId xmlns:p14="http://schemas.microsoft.com/office/powerpoint/2010/main" val="859131717"/>
              </p:ext>
            </p:extLst>
          </p:nvPr>
        </p:nvGraphicFramePr>
        <p:xfrm>
          <a:off x="201479" y="2698486"/>
          <a:ext cx="9266284" cy="2088155"/>
        </p:xfrm>
        <a:graphic>
          <a:graphicData uri="http://schemas.openxmlformats.org/drawingml/2006/table">
            <a:tbl>
              <a:tblPr firstRow="1" bandRow="1">
                <a:tableStyleId>{5C22544A-7EE6-4342-B048-85BDC9FD1C3A}</a:tableStyleId>
              </a:tblPr>
              <a:tblGrid>
                <a:gridCol w="9266284"/>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“Esa es mi mamá”</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2</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3</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Diversos</a:t>
                      </a:r>
                      <a:r>
                        <a:rPr lang="es-MX" sz="1200" baseline="0" dirty="0" smtClean="0">
                          <a:solidFill>
                            <a:schemeClr val="tx1"/>
                          </a:solidFill>
                          <a:latin typeface="KG Miss Speechy IPA" panose="02000000000000000000" pitchFamily="2" charset="0"/>
                        </a:rPr>
                        <a:t> materiales del aula para decorar (brillos, lentejuelas, papeles de colores, entre otros).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Poema “Mi mamá”</a:t>
                      </a: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2643203778"/>
              </p:ext>
            </p:extLst>
          </p:nvPr>
        </p:nvGraphicFramePr>
        <p:xfrm>
          <a:off x="201478" y="5048670"/>
          <a:ext cx="9266285" cy="1356635"/>
        </p:xfrm>
        <a:graphic>
          <a:graphicData uri="http://schemas.openxmlformats.org/drawingml/2006/table">
            <a:tbl>
              <a:tblPr firstRow="1" bandRow="1">
                <a:tableStyleId>{5C22544A-7EE6-4342-B048-85BDC9FD1C3A}</a:tableStyleId>
              </a:tblPr>
              <a:tblGrid>
                <a:gridCol w="9266285"/>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Un</a:t>
                      </a:r>
                      <a:r>
                        <a:rPr lang="es-MX" sz="1200" baseline="0" dirty="0" smtClean="0">
                          <a:solidFill>
                            <a:schemeClr val="tx1"/>
                          </a:solidFill>
                          <a:latin typeface="KG Miss Speechy IPA" panose="02000000000000000000" pitchFamily="2" charset="0"/>
                        </a:rPr>
                        <a:t> trozo de cartulina de cualquier color con las siguientes medidas (40 cm x 25 cm)</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Un trozo de cartulina de cualquier color con las siguientes medidas (40 cm x 3 cm)</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Ponerse de acuerdo 4 mamás para traer una barra de porcelana fría.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Un trozo de hilo o estambre</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Cuentas de colores</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Tree>
    <p:extLst>
      <p:ext uri="{BB962C8B-B14F-4D97-AF65-F5344CB8AC3E}">
        <p14:creationId xmlns:p14="http://schemas.microsoft.com/office/powerpoint/2010/main" val="83722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sp>
        <p:nvSpPr>
          <p:cNvPr id="2" name="CuadroTexto 1"/>
          <p:cNvSpPr txBox="1"/>
          <p:nvPr/>
        </p:nvSpPr>
        <p:spPr>
          <a:xfrm>
            <a:off x="2003898" y="929898"/>
            <a:ext cx="5914417" cy="646331"/>
          </a:xfrm>
          <a:prstGeom prst="rect">
            <a:avLst/>
          </a:prstGeom>
          <a:noFill/>
        </p:spPr>
        <p:txBody>
          <a:bodyPr wrap="square" rtlCol="0">
            <a:spAutoFit/>
          </a:bodyPr>
          <a:lstStyle/>
          <a:p>
            <a:pPr algn="ctr"/>
            <a:r>
              <a:rPr lang="es-MX" sz="3600" dirty="0" smtClean="0">
                <a:latin typeface="KG Head Above Water" pitchFamily="2" charset="0"/>
              </a:rPr>
              <a:t>Ejemplo de la actividad</a:t>
            </a:r>
            <a:endParaRPr lang="es-MX" sz="3600" dirty="0">
              <a:latin typeface="KG Head Above Water" pitchFamily="2" charset="0"/>
            </a:endParaRPr>
          </a:p>
        </p:txBody>
      </p:sp>
      <p:pic>
        <p:nvPicPr>
          <p:cNvPr id="21" name="Picture 2" descr="Día de la mad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593" y="3071893"/>
            <a:ext cx="3462114" cy="25965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1491976" y="2493539"/>
            <a:ext cx="3366461" cy="3493018"/>
          </a:xfrm>
          <a:prstGeom prst="rect">
            <a:avLst/>
          </a:prstGeom>
          <a:ln>
            <a:noFill/>
          </a:ln>
          <a:effectLst>
            <a:outerShdw blurRad="190500" algn="tl" rotWithShape="0">
              <a:srgbClr val="000000">
                <a:alpha val="70000"/>
              </a:srgbClr>
            </a:outerShdw>
          </a:effectLst>
        </p:spPr>
      </p:pic>
      <p:pic>
        <p:nvPicPr>
          <p:cNvPr id="22" name="Imagen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Tree>
    <p:extLst>
      <p:ext uri="{BB962C8B-B14F-4D97-AF65-F5344CB8AC3E}">
        <p14:creationId xmlns:p14="http://schemas.microsoft.com/office/powerpoint/2010/main" val="407045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1366092349"/>
              </p:ext>
            </p:extLst>
          </p:nvPr>
        </p:nvGraphicFramePr>
        <p:xfrm>
          <a:off x="330740" y="789400"/>
          <a:ext cx="9137023" cy="6364027"/>
        </p:xfrm>
        <a:graphic>
          <a:graphicData uri="http://schemas.openxmlformats.org/drawingml/2006/table">
            <a:tbl>
              <a:tblPr firstRow="1" bandRow="1">
                <a:tableStyleId>{5C22544A-7EE6-4342-B048-85BDC9FD1C3A}</a:tableStyleId>
              </a:tblPr>
              <a:tblGrid>
                <a:gridCol w="376061"/>
                <a:gridCol w="1552417"/>
                <a:gridCol w="266892"/>
                <a:gridCol w="2367774"/>
                <a:gridCol w="2002666"/>
                <a:gridCol w="2571213"/>
              </a:tblGrid>
              <a:tr h="310606">
                <a:tc gridSpan="3">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EL</a:t>
                      </a:r>
                      <a:r>
                        <a:rPr lang="es-MX" sz="1200" b="0" baseline="0" dirty="0" smtClean="0">
                          <a:solidFill>
                            <a:schemeClr val="tx1"/>
                          </a:solidFill>
                          <a:latin typeface="KG Miss Speechy IPA" panose="02000000000000000000" pitchFamily="2" charset="0"/>
                        </a:rPr>
                        <a:t> BOLSO DE MAMÁ</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Viernes 03 </a:t>
                      </a:r>
                      <a:r>
                        <a:rPr lang="es-MX" sz="1200" b="0" dirty="0" smtClean="0">
                          <a:solidFill>
                            <a:schemeClr val="tx1"/>
                          </a:solidFill>
                          <a:latin typeface="KG Miss Speechy IPA" panose="02000000000000000000" pitchFamily="2" charset="0"/>
                        </a:rPr>
                        <a:t>de </a:t>
                      </a:r>
                      <a:r>
                        <a:rPr lang="es-MX" sz="1200" b="0" dirty="0" smtClean="0">
                          <a:solidFill>
                            <a:schemeClr val="tx1"/>
                          </a:solidFill>
                          <a:latin typeface="KG Miss Speechy IPA" panose="02000000000000000000" pitchFamily="2" charset="0"/>
                        </a:rPr>
                        <a:t>Mayo </a:t>
                      </a:r>
                      <a:r>
                        <a:rPr lang="es-MX" sz="1200" b="0" dirty="0" smtClean="0">
                          <a:solidFill>
                            <a:schemeClr val="tx1"/>
                          </a:solidFill>
                          <a:latin typeface="KG Miss Speechy IPA" panose="02000000000000000000" pitchFamily="2" charset="0"/>
                        </a:rPr>
                        <a:t>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Producción de expresiones creativas con los distintos elementos de los </a:t>
                      </a:r>
                      <a:r>
                        <a:rPr lang="es-MX" sz="1200" dirty="0" smtClean="0">
                          <a:latin typeface="KG Miss Speechy IPA" panose="02000000000000000000" pitchFamily="2" charset="0"/>
                        </a:rPr>
                        <a:t>lenguajes artísticos.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Explora y experimenta con los diversos elementos de los lenguajes artísticos, al elaborar producciones.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3">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Combina recursos de los lenguajes, tales como movimientos corporales, gestos, velocidades, ritmos, entre otros, al decir rimas, poemas, canciones, retahílas, trabalenguas, adivinanzas u otros juegos del lenguaje.</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gridSpan="2">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Speechy IPA" panose="02000000000000000000" pitchFamily="2" charset="0"/>
                          <a:ea typeface="+mn-ea"/>
                          <a:cs typeface="+mn-cs"/>
                        </a:rPr>
                        <a:t>5.- COMPRENSIÓN Y PRODUCCIÓN</a:t>
                      </a:r>
                      <a:endParaRPr lang="es-MX" sz="1200" kern="1200" dirty="0" smtClean="0">
                        <a:solidFill>
                          <a:schemeClr val="dk1"/>
                        </a:solidFill>
                        <a:effectLst/>
                        <a:latin typeface="KG Miss Speechy IPA" panose="02000000000000000000" pitchFamily="2" charset="0"/>
                        <a:ea typeface="+mn-ea"/>
                        <a:cs typeface="+mn-cs"/>
                      </a:endParaRPr>
                    </a:p>
                    <a:p>
                      <a:pPr algn="ctr"/>
                      <a:r>
                        <a:rPr lang="es-MX" sz="1200" kern="1200" dirty="0" smtClean="0">
                          <a:solidFill>
                            <a:schemeClr val="dk1"/>
                          </a:solidFill>
                          <a:effectLst/>
                          <a:latin typeface="KG Miss Speechy IPA" panose="02000000000000000000" pitchFamily="2" charset="0"/>
                          <a:ea typeface="+mn-ea"/>
                          <a:cs typeface="+mn-cs"/>
                        </a:rPr>
                        <a:t>Realización de las actividades en orden.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433563">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con la canción “Esa es mi mamá”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https://www.youtube.com/watch?v=9wFkJRzB_HA</a:t>
                      </a:r>
                      <a:r>
                        <a:rPr lang="es-MX" sz="1200" kern="1200" baseline="0" dirty="0" smtClean="0">
                          <a:solidFill>
                            <a:schemeClr val="dk1"/>
                          </a:solidFill>
                          <a:effectLst/>
                          <a:latin typeface="KG Miss Speechy IPA" panose="02000000000000000000" pitchFamily="2" charset="0"/>
                          <a:ea typeface="+mn-ea"/>
                          <a:cs typeface="+mn-cs"/>
                        </a:rPr>
                        <a:t> , posteriormente, revisar la lista de actividades y palomear la que se realizó el día de ayer y ver que actividad nos toca realizar el día de hoy. Mencionarles que el día de hoy realizaremos un bolso de mamá, preguntarles: ¿Qué llevan en su bolso sus mamás?, ¿para que llevan esos objetos?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lang="es-MX"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94669">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Explicarles a los niños que en la ficha de trabajo 4 deberán colorear y recortar los diversos elementos que les gustaría añadir al bolso de su mamá. Enseguida con la parte de una cartulina que se les solicitó un día anterior (medida de la cartulina de 40 cm x 25 cm) la doblarán y la engraparán con ayuda de su maestra por los extremos, quedando la forma parecida a un sobre, la decorarán y dentro introducirán la elementos de la ficha de trabajo 4 que recortaron. Con una tira de la misma cartulina (40 cm x 3 cm) la engraparán por los extremos para hacerle una correa al bolso. (adentro pueden introducir el espejo que realizaron el día anterior).</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5" name="Cuadro de texto 20"/>
          <p:cNvSpPr txBox="1"/>
          <p:nvPr/>
        </p:nvSpPr>
        <p:spPr>
          <a:xfrm rot="16200000">
            <a:off x="-1005746" y="5250398"/>
            <a:ext cx="32159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1913" y="147977"/>
            <a:ext cx="575850" cy="465743"/>
          </a:xfrm>
          <a:prstGeom prst="rect">
            <a:avLst/>
          </a:prstGeom>
        </p:spPr>
      </p:pic>
    </p:spTree>
    <p:extLst>
      <p:ext uri="{BB962C8B-B14F-4D97-AF65-F5344CB8AC3E}">
        <p14:creationId xmlns:p14="http://schemas.microsoft.com/office/powerpoint/2010/main" val="392297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701574898"/>
              </p:ext>
            </p:extLst>
          </p:nvPr>
        </p:nvGraphicFramePr>
        <p:xfrm>
          <a:off x="201479" y="443572"/>
          <a:ext cx="9266284" cy="1838188"/>
        </p:xfrm>
        <a:graphic>
          <a:graphicData uri="http://schemas.openxmlformats.org/drawingml/2006/table">
            <a:tbl>
              <a:tblPr firstRow="1" bandRow="1">
                <a:tableStyleId>{5C22544A-7EE6-4342-B048-85BDC9FD1C3A}</a:tableStyleId>
              </a:tblPr>
              <a:tblGrid>
                <a:gridCol w="431778"/>
                <a:gridCol w="1737984"/>
                <a:gridCol w="7096522"/>
              </a:tblGrid>
              <a:tr h="284848">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b="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kern="1200" dirty="0" smtClean="0">
                          <a:solidFill>
                            <a:schemeClr val="dk1"/>
                          </a:solidFill>
                          <a:effectLst/>
                          <a:latin typeface="KG Miss Speechy IPA" panose="02000000000000000000" pitchFamily="2" charset="0"/>
                          <a:ea typeface="+mn-ea"/>
                          <a:cs typeface="+mn-cs"/>
                        </a:rPr>
                        <a:t>5.- COMPRENSIÓN Y PRODUCCIÓN</a:t>
                      </a:r>
                      <a:endParaRPr lang="es-MX" sz="1200" kern="1200" dirty="0" smtClean="0">
                        <a:solidFill>
                          <a:schemeClr val="dk1"/>
                        </a:solidFill>
                        <a:effectLst/>
                        <a:latin typeface="KG Miss Speechy IPA" panose="02000000000000000000" pitchFamily="2" charset="0"/>
                        <a:ea typeface="+mn-ea"/>
                        <a:cs typeface="+mn-cs"/>
                      </a:endParaRPr>
                    </a:p>
                    <a:p>
                      <a:pPr algn="ctr"/>
                      <a:r>
                        <a:rPr lang="es-MX" sz="1200" b="0" kern="1200" dirty="0" smtClean="0">
                          <a:solidFill>
                            <a:schemeClr val="dk1"/>
                          </a:solidFill>
                          <a:effectLst/>
                          <a:latin typeface="KG Miss Speechy IPA" panose="02000000000000000000" pitchFamily="2" charset="0"/>
                          <a:ea typeface="+mn-ea"/>
                          <a:cs typeface="+mn-cs"/>
                        </a:rPr>
                        <a:t>Realización de las actividades en orden.</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elaborarán un llavero para el</a:t>
                      </a:r>
                      <a:r>
                        <a:rPr lang="es-MX" sz="1200" kern="1200" baseline="0" dirty="0" smtClean="0">
                          <a:solidFill>
                            <a:schemeClr val="dk1"/>
                          </a:solidFill>
                          <a:effectLst/>
                          <a:latin typeface="KG Miss Speechy IPA" panose="02000000000000000000" pitchFamily="2" charset="0"/>
                          <a:ea typeface="+mn-ea"/>
                          <a:cs typeface="+mn-cs"/>
                        </a:rPr>
                        <a:t> bolso de mamá. La docente les proporcionará un poco de porcelana fría, los niños deberán de humedecer sus manos y amasar la porcelana formando una pequeña bolita o esfera, enseguida plasmarán su dedo índice dos veces formando un corazón (ver el ejemplo), la maestra le hará con un palillo un orificio antes de que se seque la porcelana para poder pasar un hilo (encerado o cáñamo) o estambre. Después en un pedacito de hilito los niños introducirán cuentas de colores (pueden utilizar cuentas con letras formando frases); dicho hilito con cuentas lo pondrán en su corazón de porcelana una vez que se haya secado y lo colocarán en la bolsa de su mamá.</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446124397"/>
              </p:ext>
            </p:extLst>
          </p:nvPr>
        </p:nvGraphicFramePr>
        <p:xfrm>
          <a:off x="201479" y="2506312"/>
          <a:ext cx="9266284" cy="2453915"/>
        </p:xfrm>
        <a:graphic>
          <a:graphicData uri="http://schemas.openxmlformats.org/drawingml/2006/table">
            <a:tbl>
              <a:tblPr firstRow="1" bandRow="1">
                <a:tableStyleId>{5C22544A-7EE6-4342-B048-85BDC9FD1C3A}</a:tableStyleId>
              </a:tblPr>
              <a:tblGrid>
                <a:gridCol w="9266284"/>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“Esa es mi mamá”</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a:t>
                      </a:r>
                      <a:r>
                        <a:rPr lang="es-MX" sz="1200" baseline="0" dirty="0" smtClean="0">
                          <a:solidFill>
                            <a:schemeClr val="tx1"/>
                          </a:solidFill>
                          <a:latin typeface="KG Miss Speechy IPA" panose="02000000000000000000" pitchFamily="2" charset="0"/>
                        </a:rPr>
                        <a:t> 4</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 plumones, brillos, papeles de colores, entre otros materiales para decorar la bolsa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Un pedazo de cartulina de cualquier color con las siguientes medidas (40 cm x 25 cm)</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Una tira de cartulina de cualquier color con las siguientes medidas (40 cm x 3 cm)</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Engrapadora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Porcelana fría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Hilo encerado (para pulsera) o estambre</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Cuentas de colores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0" name="Cuadro de texto 20"/>
          <p:cNvSpPr txBox="1"/>
          <p:nvPr/>
        </p:nvSpPr>
        <p:spPr>
          <a:xfrm rot="16200000">
            <a:off x="-624137" y="1059853"/>
            <a:ext cx="2194157"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9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ATEENDER EL PROBLEMA</a:t>
            </a:r>
            <a:endParaRPr lang="es-MX" sz="900" dirty="0">
              <a:effectLst/>
              <a:ea typeface="Calibri" panose="020F0502020204030204" pitchFamily="34" charset="0"/>
              <a:cs typeface="Times New Roman" panose="02020603050405020304" pitchFamily="18" charset="0"/>
            </a:endParaRPr>
          </a:p>
        </p:txBody>
      </p:sp>
      <p:graphicFrame>
        <p:nvGraphicFramePr>
          <p:cNvPr id="21" name="Tabla 20"/>
          <p:cNvGraphicFramePr>
            <a:graphicFrameLocks noGrp="1"/>
          </p:cNvGraphicFramePr>
          <p:nvPr>
            <p:extLst>
              <p:ext uri="{D42A27DB-BD31-4B8C-83A1-F6EECF244321}">
                <p14:modId xmlns:p14="http://schemas.microsoft.com/office/powerpoint/2010/main" val="695679133"/>
              </p:ext>
            </p:extLst>
          </p:nvPr>
        </p:nvGraphicFramePr>
        <p:xfrm>
          <a:off x="201478" y="5048670"/>
          <a:ext cx="9266285" cy="940144"/>
        </p:xfrm>
        <a:graphic>
          <a:graphicData uri="http://schemas.openxmlformats.org/drawingml/2006/table">
            <a:tbl>
              <a:tblPr firstRow="1" bandRow="1">
                <a:tableStyleId>{5C22544A-7EE6-4342-B048-85BDC9FD1C3A}</a:tableStyleId>
              </a:tblPr>
              <a:tblGrid>
                <a:gridCol w="9266285"/>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¼</a:t>
                      </a:r>
                      <a:r>
                        <a:rPr lang="es-MX" sz="1200" baseline="0" dirty="0" smtClean="0">
                          <a:solidFill>
                            <a:schemeClr val="tx1"/>
                          </a:solidFill>
                          <a:latin typeface="KG Miss Speechy IPA" panose="02000000000000000000" pitchFamily="2" charset="0"/>
                        </a:rPr>
                        <a:t> de cartulina blanca</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2 popotes</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Tree>
    <p:extLst>
      <p:ext uri="{BB962C8B-B14F-4D97-AF65-F5344CB8AC3E}">
        <p14:creationId xmlns:p14="http://schemas.microsoft.com/office/powerpoint/2010/main" val="120749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sp>
        <p:nvSpPr>
          <p:cNvPr id="2" name="CuadroTexto 1"/>
          <p:cNvSpPr txBox="1"/>
          <p:nvPr/>
        </p:nvSpPr>
        <p:spPr>
          <a:xfrm>
            <a:off x="2003898" y="929898"/>
            <a:ext cx="5914417" cy="646331"/>
          </a:xfrm>
          <a:prstGeom prst="rect">
            <a:avLst/>
          </a:prstGeom>
          <a:noFill/>
        </p:spPr>
        <p:txBody>
          <a:bodyPr wrap="square" rtlCol="0">
            <a:spAutoFit/>
          </a:bodyPr>
          <a:lstStyle/>
          <a:p>
            <a:pPr algn="ctr"/>
            <a:r>
              <a:rPr lang="es-MX" sz="3600" dirty="0" smtClean="0">
                <a:latin typeface="KG Head Above Water" pitchFamily="2" charset="0"/>
              </a:rPr>
              <a:t>Ejemplo de la actividad</a:t>
            </a:r>
            <a:endParaRPr lang="es-MX" sz="3600" dirty="0">
              <a:latin typeface="KG Head Above Water" pitchFamily="2" charset="0"/>
            </a:endParaRPr>
          </a:p>
        </p:txBody>
      </p:sp>
      <p:pic>
        <p:nvPicPr>
          <p:cNvPr id="1026" name="Picture 2" descr="Receta de amor m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970" y="2042576"/>
            <a:ext cx="3121810" cy="41535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Tree>
    <p:extLst>
      <p:ext uri="{BB962C8B-B14F-4D97-AF65-F5344CB8AC3E}">
        <p14:creationId xmlns:p14="http://schemas.microsoft.com/office/powerpoint/2010/main" val="349370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sp>
        <p:nvSpPr>
          <p:cNvPr id="2" name="CuadroTexto 1"/>
          <p:cNvSpPr txBox="1"/>
          <p:nvPr/>
        </p:nvSpPr>
        <p:spPr>
          <a:xfrm>
            <a:off x="2003898" y="929898"/>
            <a:ext cx="5914417" cy="646331"/>
          </a:xfrm>
          <a:prstGeom prst="rect">
            <a:avLst/>
          </a:prstGeom>
          <a:noFill/>
        </p:spPr>
        <p:txBody>
          <a:bodyPr wrap="square" rtlCol="0">
            <a:spAutoFit/>
          </a:bodyPr>
          <a:lstStyle/>
          <a:p>
            <a:pPr algn="ctr"/>
            <a:r>
              <a:rPr lang="es-MX" sz="3600" dirty="0" smtClean="0">
                <a:latin typeface="KG Head Above Water" pitchFamily="2" charset="0"/>
              </a:rPr>
              <a:t>Ejemplo de la actividad</a:t>
            </a:r>
            <a:endParaRPr lang="es-MX" sz="3600" dirty="0">
              <a:latin typeface="KG Head Above Water" pitchFamily="2" charset="0"/>
            </a:endParaRPr>
          </a:p>
        </p:txBody>
      </p:sp>
      <p:pic>
        <p:nvPicPr>
          <p:cNvPr id="3074" name="Picture 2" descr="Esto contiene una imagen 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186" y="1877689"/>
            <a:ext cx="4964811" cy="49648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Tree>
    <p:extLst>
      <p:ext uri="{BB962C8B-B14F-4D97-AF65-F5344CB8AC3E}">
        <p14:creationId xmlns:p14="http://schemas.microsoft.com/office/powerpoint/2010/main" val="48783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CuadroTexto 15"/>
          <p:cNvSpPr txBox="1"/>
          <p:nvPr/>
        </p:nvSpPr>
        <p:spPr>
          <a:xfrm>
            <a:off x="1420739" y="666178"/>
            <a:ext cx="7216921" cy="707886"/>
          </a:xfrm>
          <a:prstGeom prst="rect">
            <a:avLst/>
          </a:prstGeom>
          <a:noFill/>
        </p:spPr>
        <p:txBody>
          <a:bodyPr wrap="square" rtlCol="0">
            <a:spAutoFit/>
          </a:bodyPr>
          <a:lstStyle/>
          <a:p>
            <a:pPr algn="ctr"/>
            <a:r>
              <a:rPr lang="es-MX" sz="4000" spc="600" dirty="0" smtClean="0">
                <a:ln w="28575">
                  <a:solidFill>
                    <a:srgbClr val="FF66FF"/>
                  </a:solidFill>
                </a:ln>
                <a:solidFill>
                  <a:srgbClr val="FF66FF"/>
                </a:solidFill>
                <a:latin typeface="DK HOMEWARD BOUND II" pitchFamily="50" charset="0"/>
              </a:rPr>
              <a:t>CRONOGRAMA </a:t>
            </a:r>
          </a:p>
        </p:txBody>
      </p:sp>
      <p:sp>
        <p:nvSpPr>
          <p:cNvPr id="17" name="CuadroTexto 16"/>
          <p:cNvSpPr txBox="1"/>
          <p:nvPr/>
        </p:nvSpPr>
        <p:spPr>
          <a:xfrm>
            <a:off x="866147" y="804677"/>
            <a:ext cx="8326103" cy="523220"/>
          </a:xfrm>
          <a:prstGeom prst="rect">
            <a:avLst/>
          </a:prstGeom>
          <a:noFill/>
        </p:spPr>
        <p:txBody>
          <a:bodyPr wrap="square" rtlCol="0">
            <a:spAutoFit/>
          </a:bodyPr>
          <a:lstStyle/>
          <a:p>
            <a:pPr algn="ctr"/>
            <a:r>
              <a:rPr lang="es-MX" sz="2800" dirty="0" smtClean="0">
                <a:latin typeface="SweetLovelyRainbowOne" pitchFamily="50" charset="0"/>
                <a:ea typeface="HelloBigDeal" panose="02000603000000000000" pitchFamily="2" charset="0"/>
              </a:rPr>
              <a:t>cronograma</a:t>
            </a:r>
          </a:p>
        </p:txBody>
      </p:sp>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3300" y="3435573"/>
            <a:ext cx="831747" cy="672710"/>
          </a:xfrm>
          <a:prstGeom prst="rect">
            <a:avLst/>
          </a:prstGeom>
        </p:spPr>
      </p:pic>
      <p:graphicFrame>
        <p:nvGraphicFramePr>
          <p:cNvPr id="20" name="Tabla 19"/>
          <p:cNvGraphicFramePr>
            <a:graphicFrameLocks noGrp="1"/>
          </p:cNvGraphicFramePr>
          <p:nvPr>
            <p:extLst>
              <p:ext uri="{D42A27DB-BD31-4B8C-83A1-F6EECF244321}">
                <p14:modId xmlns:p14="http://schemas.microsoft.com/office/powerpoint/2010/main" val="3896298371"/>
              </p:ext>
            </p:extLst>
          </p:nvPr>
        </p:nvGraphicFramePr>
        <p:xfrm>
          <a:off x="598909" y="2616412"/>
          <a:ext cx="9190493" cy="3599958"/>
        </p:xfrm>
        <a:graphic>
          <a:graphicData uri="http://schemas.openxmlformats.org/drawingml/2006/table">
            <a:tbl>
              <a:tblPr firstRow="1" bandRow="1">
                <a:tableStyleId>{5C22544A-7EE6-4342-B048-85BDC9FD1C3A}</a:tableStyleId>
              </a:tblPr>
              <a:tblGrid>
                <a:gridCol w="902422"/>
                <a:gridCol w="1622195"/>
                <a:gridCol w="1638787"/>
                <a:gridCol w="1660932"/>
                <a:gridCol w="1749517"/>
                <a:gridCol w="1616640"/>
              </a:tblGrid>
              <a:tr h="243957">
                <a:tc>
                  <a:txBody>
                    <a:bodyPr/>
                    <a:lstStyle/>
                    <a:p>
                      <a:pPr algn="ctr"/>
                      <a:r>
                        <a:rPr lang="es-MX" sz="1600" dirty="0" smtClean="0">
                          <a:solidFill>
                            <a:schemeClr val="bg1"/>
                          </a:solidFill>
                          <a:latin typeface="KG Miss Speechy IPA" panose="02000000000000000000" pitchFamily="2" charset="0"/>
                        </a:rPr>
                        <a:t>HORA</a:t>
                      </a:r>
                      <a:endParaRPr lang="es-MX" sz="16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solidFill>
                          <a:schemeClr val="bg1"/>
                        </a:solidFill>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solidFill>
                            <a:schemeClr val="bg1"/>
                          </a:solidFill>
                          <a:latin typeface="KG Miss Speechy IPA" panose="02000000000000000000" pitchFamily="2" charset="0"/>
                        </a:rPr>
                        <a:t>LUNES </a:t>
                      </a:r>
                      <a:r>
                        <a:rPr lang="es-MX" sz="1400" dirty="0" smtClean="0">
                          <a:solidFill>
                            <a:schemeClr val="bg1"/>
                          </a:solidFill>
                          <a:latin typeface="KG Miss Speechy IPA" panose="02000000000000000000" pitchFamily="2" charset="0"/>
                        </a:rPr>
                        <a:t>06</a:t>
                      </a:r>
                      <a:endParaRPr lang="es-MX" sz="1400" dirty="0" smtClean="0">
                        <a:solidFill>
                          <a:schemeClr val="bg1"/>
                        </a:solidFill>
                        <a:latin typeface="KG Miss Speechy IPA" panose="02000000000000000000" pitchFamily="2" charset="0"/>
                      </a:endParaRPr>
                    </a:p>
                    <a:p>
                      <a:pPr algn="ct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dirty="0" smtClean="0">
                          <a:solidFill>
                            <a:schemeClr val="bg1"/>
                          </a:solidFill>
                          <a:latin typeface="KG Miss Speechy IPA" panose="02000000000000000000" pitchFamily="2" charset="0"/>
                        </a:rPr>
                        <a:t>MARTES </a:t>
                      </a:r>
                      <a:r>
                        <a:rPr lang="es-MX" sz="1400" dirty="0" smtClean="0">
                          <a:solidFill>
                            <a:schemeClr val="bg1"/>
                          </a:solidFill>
                          <a:latin typeface="KG Miss Speechy IPA" panose="02000000000000000000" pitchFamily="2" charset="0"/>
                        </a:rPr>
                        <a:t>07</a:t>
                      </a: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400" dirty="0" smtClean="0">
                          <a:solidFill>
                            <a:schemeClr val="bg1"/>
                          </a:solidFill>
                          <a:latin typeface="KG Miss Speechy IPA" panose="02000000000000000000" pitchFamily="2" charset="0"/>
                        </a:rPr>
                        <a:t>MIÉRCOLES </a:t>
                      </a:r>
                      <a:r>
                        <a:rPr lang="es-MX" sz="1400" dirty="0" smtClean="0">
                          <a:solidFill>
                            <a:schemeClr val="bg1"/>
                          </a:solidFill>
                          <a:latin typeface="KG Miss Speechy IPA" panose="02000000000000000000" pitchFamily="2" charset="0"/>
                        </a:rPr>
                        <a:t>08</a:t>
                      </a: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dirty="0" smtClean="0">
                          <a:solidFill>
                            <a:schemeClr val="bg1"/>
                          </a:solidFill>
                          <a:latin typeface="KG Miss Speechy IPA" panose="02000000000000000000" pitchFamily="2" charset="0"/>
                        </a:rPr>
                        <a:t>JUEVES</a:t>
                      </a:r>
                      <a:r>
                        <a:rPr lang="es-MX" sz="1400" baseline="0" dirty="0" smtClean="0">
                          <a:solidFill>
                            <a:schemeClr val="bg1"/>
                          </a:solidFill>
                          <a:latin typeface="KG Miss Speechy IPA" panose="02000000000000000000" pitchFamily="2" charset="0"/>
                        </a:rPr>
                        <a:t> </a:t>
                      </a:r>
                      <a:r>
                        <a:rPr lang="es-MX" sz="1400" baseline="0" dirty="0" smtClean="0">
                          <a:solidFill>
                            <a:schemeClr val="bg1"/>
                          </a:solidFill>
                          <a:latin typeface="KG Miss Speechy IPA" panose="02000000000000000000" pitchFamily="2" charset="0"/>
                        </a:rPr>
                        <a:t>09</a:t>
                      </a: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400" dirty="0" smtClean="0">
                          <a:solidFill>
                            <a:schemeClr val="bg1"/>
                          </a:solidFill>
                          <a:latin typeface="KG Miss Speechy IPA" panose="02000000000000000000" pitchFamily="2" charset="0"/>
                        </a:rPr>
                        <a:t>VIERNES </a:t>
                      </a:r>
                      <a:r>
                        <a:rPr lang="es-MX" sz="1400" dirty="0" smtClean="0">
                          <a:solidFill>
                            <a:schemeClr val="bg1"/>
                          </a:solidFill>
                          <a:latin typeface="KG Miss Speechy IPA" panose="02000000000000000000" pitchFamily="2" charset="0"/>
                        </a:rPr>
                        <a:t>10</a:t>
                      </a: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r>
              <a:tr h="914400">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FLORES</a:t>
                      </a:r>
                      <a:r>
                        <a:rPr lang="es-MX" sz="1200" baseline="0" dirty="0" smtClean="0">
                          <a:latin typeface="KG Miss Speechy IPA" panose="02000000000000000000" pitchFamily="2" charset="0"/>
                        </a:rPr>
                        <a:t> Y UNA CANCIÓN</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EXFOLIANTE PARA MANOS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NOTICIERO “DIA DE LAS MADRES PARTE</a:t>
                      </a:r>
                      <a:r>
                        <a:rPr lang="es-MX" sz="1200" baseline="0" dirty="0" smtClean="0">
                          <a:latin typeface="KG Miss Speechy IPA" panose="02000000000000000000" pitchFamily="2" charset="0"/>
                        </a:rPr>
                        <a:t> 1</a:t>
                      </a:r>
                      <a:r>
                        <a:rPr lang="es-MX" sz="1200" dirty="0" smtClean="0">
                          <a:latin typeface="KG Miss Speechy IPA" panose="02000000000000000000" pitchFamily="2" charset="0"/>
                        </a:rPr>
                        <a:t>”</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NOTICIERO “DIA DE LAS MADRES PARTE</a:t>
                      </a:r>
                      <a:r>
                        <a:rPr lang="es-MX" sz="1200" baseline="0" dirty="0" smtClean="0">
                          <a:latin typeface="KG Miss Speechy IPA" panose="02000000000000000000" pitchFamily="2" charset="0"/>
                        </a:rPr>
                        <a:t> 2</a:t>
                      </a:r>
                      <a:r>
                        <a:rPr lang="es-MX" sz="1200" dirty="0" smtClean="0">
                          <a:latin typeface="KG Miss Speechy IPA" panose="02000000000000000000" pitchFamily="2" charset="0"/>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UN</a:t>
                      </a:r>
                      <a:r>
                        <a:rPr lang="es-MX" sz="1200" baseline="0" dirty="0" smtClean="0">
                          <a:latin typeface="KG Miss Speechy IPA" panose="02000000000000000000" pitchFamily="2" charset="0"/>
                        </a:rPr>
                        <a:t> PIC-NIC CON MAMÁ</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21665">
                <a:tc gridSpan="6">
                  <a:txBody>
                    <a:bodyPr/>
                    <a:lstStyle/>
                    <a:p>
                      <a:pPr algn="ctr"/>
                      <a:r>
                        <a:rPr lang="es-MX" sz="2800" dirty="0" smtClean="0">
                          <a:solidFill>
                            <a:schemeClr val="bg1"/>
                          </a:solidFill>
                          <a:latin typeface="KG A Little Spark" panose="02000506000000020004" pitchFamily="2" charset="0"/>
                        </a:rPr>
                        <a:t>Recreo</a:t>
                      </a:r>
                      <a:endParaRPr lang="es-MX" sz="2800" dirty="0">
                        <a:solidFill>
                          <a:schemeClr val="bg1"/>
                        </a:solidFill>
                        <a:latin typeface="KG A Little Spark" panose="02000506000000020004"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 name="CuadroTexto 1"/>
          <p:cNvSpPr txBox="1"/>
          <p:nvPr/>
        </p:nvSpPr>
        <p:spPr>
          <a:xfrm>
            <a:off x="1937286" y="1418380"/>
            <a:ext cx="6183824" cy="584775"/>
          </a:xfrm>
          <a:prstGeom prst="rect">
            <a:avLst/>
          </a:prstGeom>
          <a:noFill/>
        </p:spPr>
        <p:txBody>
          <a:bodyPr wrap="square" rtlCol="0">
            <a:spAutoFit/>
          </a:bodyPr>
          <a:lstStyle/>
          <a:p>
            <a:pPr algn="ctr"/>
            <a:r>
              <a:rPr lang="es-MX" sz="3200" dirty="0" smtClean="0">
                <a:latin typeface="KG Head Above Water" pitchFamily="2" charset="0"/>
              </a:rPr>
              <a:t>06 al 10 de Mayo de 2024</a:t>
            </a:r>
            <a:endParaRPr lang="es-MX" sz="3200" dirty="0">
              <a:latin typeface="KG Head Above Water" pitchFamily="2" charset="0"/>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324" y="1897535"/>
            <a:ext cx="831747" cy="672710"/>
          </a:xfrm>
          <a:prstGeom prst="rect">
            <a:avLst/>
          </a:prstGeom>
        </p:spPr>
      </p:pic>
    </p:spTree>
    <p:extLst>
      <p:ext uri="{BB962C8B-B14F-4D97-AF65-F5344CB8AC3E}">
        <p14:creationId xmlns:p14="http://schemas.microsoft.com/office/powerpoint/2010/main" val="316127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7609" y="2735538"/>
            <a:ext cx="831747" cy="672710"/>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3770849187"/>
              </p:ext>
            </p:extLst>
          </p:nvPr>
        </p:nvGraphicFramePr>
        <p:xfrm>
          <a:off x="330740" y="789400"/>
          <a:ext cx="9137023" cy="6181147"/>
        </p:xfrm>
        <a:graphic>
          <a:graphicData uri="http://schemas.openxmlformats.org/drawingml/2006/table">
            <a:tbl>
              <a:tblPr firstRow="1" bandRow="1">
                <a:tableStyleId>{5C22544A-7EE6-4342-B048-85BDC9FD1C3A}</a:tableStyleId>
              </a:tblPr>
              <a:tblGrid>
                <a:gridCol w="376061"/>
                <a:gridCol w="1552417"/>
                <a:gridCol w="266892"/>
                <a:gridCol w="2367774"/>
                <a:gridCol w="2002666"/>
                <a:gridCol w="2571213"/>
              </a:tblGrid>
              <a:tr h="310606">
                <a:tc gridSpan="3">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FLORES</a:t>
                      </a:r>
                      <a:r>
                        <a:rPr lang="es-MX" sz="1200" b="0" baseline="0" dirty="0" smtClean="0">
                          <a:solidFill>
                            <a:schemeClr val="tx1"/>
                          </a:solidFill>
                          <a:latin typeface="KG Miss Speechy IPA" panose="02000000000000000000" pitchFamily="2" charset="0"/>
                        </a:rPr>
                        <a:t> Y UNA CANCIÓN</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Lunes 06 </a:t>
                      </a:r>
                      <a:r>
                        <a:rPr lang="es-MX" sz="1200" b="0" dirty="0" smtClean="0">
                          <a:solidFill>
                            <a:schemeClr val="tx1"/>
                          </a:solidFill>
                          <a:latin typeface="KG Miss Speechy IPA" panose="02000000000000000000" pitchFamily="2" charset="0"/>
                        </a:rPr>
                        <a:t>de </a:t>
                      </a:r>
                      <a:r>
                        <a:rPr lang="es-MX" sz="1200" b="0" dirty="0" smtClean="0">
                          <a:solidFill>
                            <a:schemeClr val="tx1"/>
                          </a:solidFill>
                          <a:latin typeface="KG Miss Speechy IPA" panose="02000000000000000000" pitchFamily="2" charset="0"/>
                        </a:rPr>
                        <a:t>Mayo </a:t>
                      </a:r>
                      <a:r>
                        <a:rPr lang="es-MX" sz="1200" b="0" dirty="0" smtClean="0">
                          <a:solidFill>
                            <a:schemeClr val="tx1"/>
                          </a:solidFill>
                          <a:latin typeface="KG Miss Speechy IPA" panose="02000000000000000000" pitchFamily="2" charset="0"/>
                        </a:rPr>
                        <a:t>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Producción de expresiones creativas con los distintos elementos de los </a:t>
                      </a:r>
                      <a:r>
                        <a:rPr lang="es-MX" sz="1200" dirty="0" smtClean="0">
                          <a:latin typeface="KG Miss Speechy IPA" panose="02000000000000000000" pitchFamily="2" charset="0"/>
                        </a:rPr>
                        <a:t>lenguajes artísticos.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Explora y experimenta con los diversos elementos de los lenguajes artísticos, al elaborar producciones.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3">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Combina recursos de los lenguajes, tales como movimientos corporales, gestos, velocidades, ritmos, entre otros, al decir rimas, poemas, canciones, retahílas, trabalenguas, adivinanzas u otros juegos del lenguaje.</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gridSpan="2">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Speechy IPA" panose="02000000000000000000" pitchFamily="2" charset="0"/>
                          <a:ea typeface="+mn-ea"/>
                          <a:cs typeface="+mn-cs"/>
                        </a:rPr>
                        <a:t>5.- COMPRENSIÓN Y PRODUCCIÓN</a:t>
                      </a:r>
                      <a:endParaRPr lang="es-MX" sz="1200" kern="1200" dirty="0" smtClean="0">
                        <a:solidFill>
                          <a:schemeClr val="dk1"/>
                        </a:solidFill>
                        <a:effectLst/>
                        <a:latin typeface="KG Miss Speechy IPA" panose="02000000000000000000" pitchFamily="2" charset="0"/>
                        <a:ea typeface="+mn-ea"/>
                        <a:cs typeface="+mn-cs"/>
                      </a:endParaRPr>
                    </a:p>
                    <a:p>
                      <a:pPr algn="ctr"/>
                      <a:r>
                        <a:rPr lang="es-MX" sz="1200" kern="1200" dirty="0" smtClean="0">
                          <a:solidFill>
                            <a:schemeClr val="dk1"/>
                          </a:solidFill>
                          <a:effectLst/>
                          <a:latin typeface="KG Miss Speechy IPA" panose="02000000000000000000" pitchFamily="2" charset="0"/>
                          <a:ea typeface="+mn-ea"/>
                          <a:cs typeface="+mn-cs"/>
                        </a:rPr>
                        <a:t>Realización de las actividades en orden.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433563">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con la canción “Esa es mi mamá” </a:t>
                      </a:r>
                      <a:r>
                        <a:rPr lang="es-MX" sz="1200" kern="1200" baseline="0" dirty="0" smtClean="0">
                          <a:solidFill>
                            <a:schemeClr val="dk1"/>
                          </a:solidFill>
                          <a:effectLst/>
                          <a:latin typeface="KG Miss Speechy IPA" panose="02000000000000000000" pitchFamily="2" charset="0"/>
                          <a:ea typeface="+mn-ea"/>
                          <a:cs typeface="+mn-cs"/>
                          <a:hlinkClick r:id="rId5"/>
                        </a:rPr>
                        <a:t>https://www.youtube.com/watch?v=9wFkJRzB_HA</a:t>
                      </a:r>
                      <a:r>
                        <a:rPr lang="es-MX" sz="1200" kern="1200" baseline="0" dirty="0" smtClean="0">
                          <a:solidFill>
                            <a:schemeClr val="dk1"/>
                          </a:solidFill>
                          <a:effectLst/>
                          <a:latin typeface="KG Miss Speechy IPA" panose="02000000000000000000" pitchFamily="2" charset="0"/>
                          <a:ea typeface="+mn-ea"/>
                          <a:cs typeface="+mn-cs"/>
                        </a:rPr>
                        <a:t> , posteriormente, recordar las actividades que se realizaron la semana pasada y la lista de actividades que falta por hacer. Preguntarles a los niños: ¿le han regalado flores a mamá?, ¿por qué?, ¿le han llevado serenata?. ¿cómo creen que se siente mamá al recibir estos obsequios?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Mencionarles a los niños que el día de las madres se acostumbra regalar flores y llevar serenata con las mañanitas o alguna otra canción que sea del agrado de mamá. </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lang="es-MX"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94669">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Explicarles que el día de hoy realizaremos un ramito de flores para mamá y grabaremos una canción para subirla a YouTube y mamá pueda escucharla. En un trozo de cartulina blanca los niños calcarán su mano (2 o 3 veces) colocándose pintura del color de su preferencia en toda su mano. Una vez seca la pintura recortarán por toda la orilla, con ayuda de la maestra y una engrapadora, la engraparán a un popote simulando el tallo de la flor (puede utilizarse también silicón caliente para pegar el popote), después se colocarán en una bolsita de celofán transparente y se le pondrá un </a:t>
                      </a:r>
                      <a:r>
                        <a:rPr lang="es-MX" sz="1200" kern="1200" baseline="0" dirty="0" err="1" smtClean="0">
                          <a:solidFill>
                            <a:schemeClr val="dk1"/>
                          </a:solidFill>
                          <a:effectLst/>
                          <a:latin typeface="KG Miss Speechy IPA" panose="02000000000000000000" pitchFamily="2" charset="0"/>
                          <a:ea typeface="+mn-ea"/>
                          <a:cs typeface="+mn-cs"/>
                        </a:rPr>
                        <a:t>curly</a:t>
                      </a:r>
                      <a:r>
                        <a:rPr lang="es-MX" sz="1200" kern="1200" baseline="0" dirty="0" smtClean="0">
                          <a:solidFill>
                            <a:schemeClr val="dk1"/>
                          </a:solidFill>
                          <a:effectLst/>
                          <a:latin typeface="KG Miss Speechy IPA" panose="02000000000000000000" pitchFamily="2" charset="0"/>
                          <a:ea typeface="+mn-ea"/>
                          <a:cs typeface="+mn-cs"/>
                        </a:rPr>
                        <a:t> o listoncillo.</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5" name="Cuadro de texto 20"/>
          <p:cNvSpPr txBox="1"/>
          <p:nvPr/>
        </p:nvSpPr>
        <p:spPr>
          <a:xfrm rot="16200000">
            <a:off x="-1005746" y="5250398"/>
            <a:ext cx="32159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1913" y="147977"/>
            <a:ext cx="575850" cy="465743"/>
          </a:xfrm>
          <a:prstGeom prst="rect">
            <a:avLst/>
          </a:prstGeom>
        </p:spPr>
      </p:pic>
    </p:spTree>
    <p:extLst>
      <p:ext uri="{BB962C8B-B14F-4D97-AF65-F5344CB8AC3E}">
        <p14:creationId xmlns:p14="http://schemas.microsoft.com/office/powerpoint/2010/main" val="2051682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653281173"/>
              </p:ext>
            </p:extLst>
          </p:nvPr>
        </p:nvGraphicFramePr>
        <p:xfrm>
          <a:off x="201479" y="443572"/>
          <a:ext cx="9266284" cy="3484108"/>
        </p:xfrm>
        <a:graphic>
          <a:graphicData uri="http://schemas.openxmlformats.org/drawingml/2006/table">
            <a:tbl>
              <a:tblPr firstRow="1" bandRow="1">
                <a:tableStyleId>{5C22544A-7EE6-4342-B048-85BDC9FD1C3A}</a:tableStyleId>
              </a:tblPr>
              <a:tblGrid>
                <a:gridCol w="431778"/>
                <a:gridCol w="1737984"/>
                <a:gridCol w="7096522"/>
              </a:tblGrid>
              <a:tr h="284848">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b="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kern="1200" dirty="0" smtClean="0">
                          <a:solidFill>
                            <a:schemeClr val="dk1"/>
                          </a:solidFill>
                          <a:effectLst/>
                          <a:latin typeface="KG Miss Speechy IPA" panose="02000000000000000000" pitchFamily="2" charset="0"/>
                          <a:ea typeface="+mn-ea"/>
                          <a:cs typeface="+mn-cs"/>
                        </a:rPr>
                        <a:t>5.- COMPRENSIÓN Y PRODUCCIÓN</a:t>
                      </a:r>
                      <a:endParaRPr lang="es-MX" sz="1200" kern="1200" dirty="0" smtClean="0">
                        <a:solidFill>
                          <a:schemeClr val="dk1"/>
                        </a:solidFill>
                        <a:effectLst/>
                        <a:latin typeface="KG Miss Speechy IPA" panose="02000000000000000000" pitchFamily="2" charset="0"/>
                        <a:ea typeface="+mn-ea"/>
                        <a:cs typeface="+mn-cs"/>
                      </a:endParaRPr>
                    </a:p>
                    <a:p>
                      <a:pPr algn="ctr"/>
                      <a:r>
                        <a:rPr lang="es-MX" sz="1200" b="0" kern="1200" dirty="0" smtClean="0">
                          <a:solidFill>
                            <a:schemeClr val="dk1"/>
                          </a:solidFill>
                          <a:effectLst/>
                          <a:latin typeface="KG Miss Speechy IPA" panose="02000000000000000000" pitchFamily="2" charset="0"/>
                          <a:ea typeface="+mn-ea"/>
                          <a:cs typeface="+mn-cs"/>
                        </a:rPr>
                        <a:t>Realización de las actividades en orden.</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Por</a:t>
                      </a:r>
                      <a:r>
                        <a:rPr lang="es-MX" sz="1200" kern="1200" baseline="0" dirty="0" smtClean="0">
                          <a:solidFill>
                            <a:schemeClr val="dk1"/>
                          </a:solidFill>
                          <a:effectLst/>
                          <a:latin typeface="KG Miss Speechy IPA" panose="02000000000000000000" pitchFamily="2" charset="0"/>
                          <a:ea typeface="+mn-ea"/>
                          <a:cs typeface="+mn-cs"/>
                        </a:rPr>
                        <a:t> último, en la ficha de trabajo 5 los alumnos ilustrarán y recortarán un casete, se les explicará que ese casete es para que las mamás puedan escuchar la canción “Esa es mi mamá” (poner el nombre de la canción en el casete). Para ello, la maestra grabará un video de los niños entonando la canción “Esa es mi mamá”.</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1" i="1" kern="1200" baseline="0" dirty="0" smtClean="0">
                          <a:solidFill>
                            <a:schemeClr val="dk1"/>
                          </a:solidFill>
                          <a:effectLst/>
                          <a:latin typeface="KG Miss Speechy IPA" panose="02000000000000000000" pitchFamily="2" charset="0"/>
                          <a:ea typeface="+mn-ea"/>
                          <a:cs typeface="+mn-cs"/>
                        </a:rPr>
                        <a:t>Trabajo de la educadora:</a:t>
                      </a:r>
                      <a:r>
                        <a:rPr lang="es-MX" sz="1200" i="1" kern="1200" baseline="0" dirty="0" smtClean="0">
                          <a:solidFill>
                            <a:schemeClr val="dk1"/>
                          </a:solidFill>
                          <a:effectLst/>
                          <a:latin typeface="KG Miss Speechy IPA" panose="02000000000000000000" pitchFamily="2" charset="0"/>
                          <a:ea typeface="+mn-ea"/>
                          <a:cs typeface="+mn-cs"/>
                        </a:rPr>
                        <a:t> la docente editará el video (recomiendo </a:t>
                      </a:r>
                      <a:r>
                        <a:rPr lang="es-MX" sz="1200" i="1" kern="1200" baseline="0" dirty="0" err="1" smtClean="0">
                          <a:solidFill>
                            <a:schemeClr val="dk1"/>
                          </a:solidFill>
                          <a:effectLst/>
                          <a:latin typeface="KG Miss Speechy IPA" panose="02000000000000000000" pitchFamily="2" charset="0"/>
                          <a:ea typeface="+mn-ea"/>
                          <a:cs typeface="+mn-cs"/>
                        </a:rPr>
                        <a:t>capcut</a:t>
                      </a:r>
                      <a:r>
                        <a:rPr lang="es-MX" sz="1200" i="1" kern="1200" baseline="0" dirty="0" smtClean="0">
                          <a:solidFill>
                            <a:schemeClr val="dk1"/>
                          </a:solidFill>
                          <a:effectLst/>
                          <a:latin typeface="KG Miss Speechy IPA" panose="02000000000000000000" pitchFamily="2" charset="0"/>
                          <a:ea typeface="+mn-ea"/>
                          <a:cs typeface="+mn-cs"/>
                        </a:rPr>
                        <a:t>) del cual sólo extraerá el audio y pondrá una imagen para no poner en riesgo la identidad de ningún niño; subirá dicho video a YouTube poniéndole un título, ejemplo “Canción para las mamitas de 3° A 2024 | Esa es mi mamá”, una vez el video se encuentre en YouTube, la docente copiará el enlace para generarle un código </a:t>
                      </a:r>
                      <a:r>
                        <a:rPr lang="es-MX" sz="1200" i="1" kern="1200" baseline="0" dirty="0" err="1" smtClean="0">
                          <a:solidFill>
                            <a:schemeClr val="dk1"/>
                          </a:solidFill>
                          <a:effectLst/>
                          <a:latin typeface="KG Miss Speechy IPA" panose="02000000000000000000" pitchFamily="2" charset="0"/>
                          <a:ea typeface="+mn-ea"/>
                          <a:cs typeface="+mn-cs"/>
                        </a:rPr>
                        <a:t>Qr</a:t>
                      </a:r>
                      <a:r>
                        <a:rPr lang="es-MX" sz="1200" i="1" kern="1200" baseline="0" dirty="0" smtClean="0">
                          <a:solidFill>
                            <a:schemeClr val="dk1"/>
                          </a:solidFill>
                          <a:effectLst/>
                          <a:latin typeface="KG Miss Speechy IPA" panose="02000000000000000000" pitchFamily="2" charset="0"/>
                          <a:ea typeface="+mn-ea"/>
                          <a:cs typeface="+mn-cs"/>
                        </a:rPr>
                        <a:t> (recomiendo la página </a:t>
                      </a:r>
                      <a:r>
                        <a:rPr lang="es-MX" sz="1200" i="1" kern="1200" baseline="0" dirty="0" err="1" smtClean="0">
                          <a:solidFill>
                            <a:schemeClr val="dk1"/>
                          </a:solidFill>
                          <a:effectLst/>
                          <a:latin typeface="KG Miss Speechy IPA" panose="02000000000000000000" pitchFamily="2" charset="0"/>
                          <a:ea typeface="+mn-ea"/>
                          <a:cs typeface="+mn-cs"/>
                        </a:rPr>
                        <a:t>MeQr</a:t>
                      </a:r>
                      <a:r>
                        <a:rPr lang="es-MX" sz="1200" i="1" kern="1200" baseline="0" dirty="0" smtClean="0">
                          <a:solidFill>
                            <a:schemeClr val="dk1"/>
                          </a:solidFill>
                          <a:effectLst/>
                          <a:latin typeface="KG Miss Speechy IPA" panose="02000000000000000000" pitchFamily="2" charset="0"/>
                          <a:ea typeface="+mn-ea"/>
                          <a:cs typeface="+mn-cs"/>
                        </a:rPr>
                        <a:t>), dicho </a:t>
                      </a:r>
                      <a:r>
                        <a:rPr lang="es-MX" sz="1200" i="1" kern="1200" baseline="0" dirty="0" err="1" smtClean="0">
                          <a:solidFill>
                            <a:schemeClr val="dk1"/>
                          </a:solidFill>
                          <a:effectLst/>
                          <a:latin typeface="KG Miss Speechy IPA" panose="02000000000000000000" pitchFamily="2" charset="0"/>
                          <a:ea typeface="+mn-ea"/>
                          <a:cs typeface="+mn-cs"/>
                        </a:rPr>
                        <a:t>Qr</a:t>
                      </a:r>
                      <a:r>
                        <a:rPr lang="es-MX" sz="1200" i="1" kern="1200" baseline="0" dirty="0" smtClean="0">
                          <a:solidFill>
                            <a:schemeClr val="dk1"/>
                          </a:solidFill>
                          <a:effectLst/>
                          <a:latin typeface="KG Miss Speechy IPA" panose="02000000000000000000" pitchFamily="2" charset="0"/>
                          <a:ea typeface="+mn-ea"/>
                          <a:cs typeface="+mn-cs"/>
                        </a:rPr>
                        <a:t> lo copiará y lo imprimirá para pegarlo en el casete, para que las mamás puedan escanearlo y escuchar la canción.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i="1" kern="1200" baseline="0" dirty="0" smtClean="0">
                          <a:solidFill>
                            <a:schemeClr val="dk1"/>
                          </a:solidFill>
                          <a:effectLst/>
                          <a:latin typeface="KG Miss Speechy IPA" panose="02000000000000000000" pitchFamily="2" charset="0"/>
                          <a:ea typeface="+mn-ea"/>
                          <a:cs typeface="+mn-cs"/>
                        </a:rPr>
                        <a:t>Otra manera en que se puede personalizar mejor es pedirle a las mamás que envíen un audio con una palabras bonitas para mamá o cantándole algún pedacito de canción que a ella le guste y subir los videos de manera individual.</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i="1" kern="1200" baseline="0" dirty="0" smtClean="0">
                          <a:solidFill>
                            <a:schemeClr val="dk1"/>
                          </a:solidFill>
                          <a:effectLst/>
                          <a:latin typeface="KG Miss Speechy IPA" panose="02000000000000000000" pitchFamily="2" charset="0"/>
                          <a:ea typeface="+mn-ea"/>
                          <a:cs typeface="+mn-cs"/>
                        </a:rPr>
                        <a:t>Si te parece muy complicado subir el video puedes generar el código </a:t>
                      </a:r>
                      <a:r>
                        <a:rPr lang="es-MX" sz="1200" i="1" kern="1200" baseline="0" dirty="0" err="1" smtClean="0">
                          <a:solidFill>
                            <a:schemeClr val="dk1"/>
                          </a:solidFill>
                          <a:effectLst/>
                          <a:latin typeface="KG Miss Speechy IPA" panose="02000000000000000000" pitchFamily="2" charset="0"/>
                          <a:ea typeface="+mn-ea"/>
                          <a:cs typeface="+mn-cs"/>
                        </a:rPr>
                        <a:t>Qr</a:t>
                      </a:r>
                      <a:r>
                        <a:rPr lang="es-MX" sz="1200" i="1" kern="1200" baseline="0" dirty="0" smtClean="0">
                          <a:solidFill>
                            <a:schemeClr val="dk1"/>
                          </a:solidFill>
                          <a:effectLst/>
                          <a:latin typeface="KG Miss Speechy IPA" panose="02000000000000000000" pitchFamily="2" charset="0"/>
                          <a:ea typeface="+mn-ea"/>
                          <a:cs typeface="+mn-cs"/>
                        </a:rPr>
                        <a:t> a cualquier canción de YouTube (que sea la favorita de mamá) para que los niños se la puedan dedicar en su día.</a:t>
                      </a:r>
                      <a:endParaRPr lang="es-MX" sz="1200" i="1"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3538510887"/>
              </p:ext>
            </p:extLst>
          </p:nvPr>
        </p:nvGraphicFramePr>
        <p:xfrm>
          <a:off x="201479" y="4064972"/>
          <a:ext cx="9266284" cy="1905275"/>
        </p:xfrm>
        <a:graphic>
          <a:graphicData uri="http://schemas.openxmlformats.org/drawingml/2006/table">
            <a:tbl>
              <a:tblPr firstRow="1" bandRow="1">
                <a:tableStyleId>{5C22544A-7EE6-4342-B048-85BDC9FD1C3A}</a:tableStyleId>
              </a:tblPr>
              <a:tblGrid>
                <a:gridCol w="9266284"/>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r>
              <a:tr h="589349">
                <a:tc>
                  <a:txBody>
                    <a:bodyPr/>
                    <a:lstStyle/>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0" name="Cuadro de texto 20"/>
          <p:cNvSpPr txBox="1"/>
          <p:nvPr/>
        </p:nvSpPr>
        <p:spPr>
          <a:xfrm rot="16200000">
            <a:off x="-1355657" y="1896265"/>
            <a:ext cx="3657198"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ATEENDER EL PROBLEMA</a:t>
            </a:r>
            <a:endParaRPr lang="es-MX" sz="1100" dirty="0">
              <a:effectLst/>
              <a:ea typeface="Calibri" panose="020F0502020204030204" pitchFamily="34" charset="0"/>
              <a:cs typeface="Times New Roman" panose="02020603050405020304" pitchFamily="18" charset="0"/>
            </a:endParaRPr>
          </a:p>
        </p:txBody>
      </p:sp>
      <p:sp>
        <p:nvSpPr>
          <p:cNvPr id="2" name="CuadroTexto 1"/>
          <p:cNvSpPr txBox="1"/>
          <p:nvPr/>
        </p:nvSpPr>
        <p:spPr>
          <a:xfrm>
            <a:off x="323284" y="4472242"/>
            <a:ext cx="7190854" cy="2308324"/>
          </a:xfrm>
          <a:prstGeom prst="rect">
            <a:avLst/>
          </a:prstGeom>
          <a:noFill/>
        </p:spPr>
        <p:txBody>
          <a:bodyPr wrap="square" numCol="2" spcCol="1080000" rtlCol="0">
            <a:spAutoFit/>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“Esa es mi mamá”</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Cartulina blanca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Pintura de diversos colores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Popotes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Engrapadora o silicón</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Bolsa de celofán</a:t>
            </a:r>
          </a:p>
          <a:p>
            <a:pPr marL="342900" indent="-342900">
              <a:buFont typeface="Arial" panose="020B0604020202020204" pitchFamily="34" charset="0"/>
              <a:buChar char="•"/>
            </a:pPr>
            <a:endParaRPr lang="es-MX" sz="1200" dirty="0">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dirty="0">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dirty="0">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baseline="0" dirty="0" err="1" smtClean="0">
                <a:solidFill>
                  <a:schemeClr val="tx1"/>
                </a:solidFill>
                <a:latin typeface="KG Miss Speechy IPA" panose="02000000000000000000" pitchFamily="2" charset="0"/>
              </a:rPr>
              <a:t>Curly</a:t>
            </a:r>
            <a:r>
              <a:rPr lang="es-MX" sz="1200" baseline="0" dirty="0" smtClean="0">
                <a:solidFill>
                  <a:schemeClr val="tx1"/>
                </a:solidFill>
                <a:latin typeface="KG Miss Speechy IPA" panose="02000000000000000000" pitchFamily="2" charset="0"/>
              </a:rPr>
              <a:t> o listón</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5</a:t>
            </a:r>
          </a:p>
          <a:p>
            <a:pPr marL="171450" indent="-171450">
              <a:buFont typeface="Arial" panose="020B0604020202020204" pitchFamily="34" charset="0"/>
              <a:buChar char="•"/>
            </a:pPr>
            <a:r>
              <a:rPr lang="es-MX" sz="1200" baseline="0" dirty="0" smtClean="0">
                <a:solidFill>
                  <a:schemeClr val="tx1"/>
                </a:solidFill>
                <a:latin typeface="KG Miss Speechy IPA" panose="02000000000000000000" pitchFamily="2" charset="0"/>
              </a:rPr>
              <a:t>   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Teléfono para grabar</a:t>
            </a:r>
          </a:p>
          <a:p>
            <a:pPr marL="342900" indent="-342900">
              <a:buFont typeface="Arial" panose="020B0604020202020204" pitchFamily="34" charset="0"/>
              <a:buChar char="•"/>
            </a:pPr>
            <a:r>
              <a:rPr lang="es-MX" sz="1200" baseline="0" dirty="0" err="1" smtClean="0">
                <a:solidFill>
                  <a:schemeClr val="tx1"/>
                </a:solidFill>
                <a:latin typeface="KG Miss Speechy IPA" panose="02000000000000000000" pitchFamily="2" charset="0"/>
              </a:rPr>
              <a:t>Qr</a:t>
            </a:r>
            <a:r>
              <a:rPr lang="es-MX" sz="1200" baseline="0" dirty="0" smtClean="0">
                <a:solidFill>
                  <a:schemeClr val="tx1"/>
                </a:solidFill>
                <a:latin typeface="KG Miss Speechy IPA" panose="02000000000000000000" pitchFamily="2" charset="0"/>
              </a:rPr>
              <a:t> del video</a:t>
            </a:r>
            <a:endParaRPr lang="es-MX" sz="1200" baseline="0" dirty="0" smtClean="0">
              <a:solidFill>
                <a:schemeClr val="tx1"/>
              </a:solidFill>
              <a:latin typeface="KG Miss Speechy IPA" panose="02000000000000000000" pitchFamily="2" charset="0"/>
            </a:endParaRPr>
          </a:p>
        </p:txBody>
      </p:sp>
      <p:graphicFrame>
        <p:nvGraphicFramePr>
          <p:cNvPr id="21" name="Tabla 20"/>
          <p:cNvGraphicFramePr>
            <a:graphicFrameLocks noGrp="1"/>
          </p:cNvGraphicFramePr>
          <p:nvPr>
            <p:extLst>
              <p:ext uri="{D42A27DB-BD31-4B8C-83A1-F6EECF244321}">
                <p14:modId xmlns:p14="http://schemas.microsoft.com/office/powerpoint/2010/main" val="3890703311"/>
              </p:ext>
            </p:extLst>
          </p:nvPr>
        </p:nvGraphicFramePr>
        <p:xfrm>
          <a:off x="201478" y="6078758"/>
          <a:ext cx="9266285" cy="1356635"/>
        </p:xfrm>
        <a:graphic>
          <a:graphicData uri="http://schemas.openxmlformats.org/drawingml/2006/table">
            <a:tbl>
              <a:tblPr firstRow="1" bandRow="1">
                <a:tableStyleId>{5C22544A-7EE6-4342-B048-85BDC9FD1C3A}</a:tableStyleId>
              </a:tblPr>
              <a:tblGrid>
                <a:gridCol w="9266285"/>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1</a:t>
                      </a:r>
                      <a:r>
                        <a:rPr lang="es-MX" sz="1200" baseline="0" dirty="0" smtClean="0">
                          <a:solidFill>
                            <a:schemeClr val="tx1"/>
                          </a:solidFill>
                          <a:latin typeface="KG Miss Speechy IPA" panose="02000000000000000000" pitchFamily="2" charset="0"/>
                        </a:rPr>
                        <a:t> bolsita con ½ taza de azúcar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1 bolsita con ½ taza de sal</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Aceite de oliva, de comer o de bebé.</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Limones (partidos en 4 partes).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1 frasco</a:t>
                      </a:r>
                      <a:r>
                        <a:rPr lang="es-MX" sz="1200" baseline="0" dirty="0" smtClean="0">
                          <a:solidFill>
                            <a:schemeClr val="tx1"/>
                          </a:solidFill>
                          <a:latin typeface="KG Miss Speechy IPA" panose="02000000000000000000" pitchFamily="2" charset="0"/>
                        </a:rPr>
                        <a:t> pequeño de </a:t>
                      </a:r>
                      <a:r>
                        <a:rPr lang="es-MX" sz="1200" baseline="0" dirty="0" err="1" smtClean="0">
                          <a:solidFill>
                            <a:schemeClr val="tx1"/>
                          </a:solidFill>
                          <a:latin typeface="KG Miss Speechy IPA" panose="02000000000000000000" pitchFamily="2" charset="0"/>
                        </a:rPr>
                        <a:t>gerber</a:t>
                      </a:r>
                      <a:r>
                        <a:rPr lang="es-MX" sz="1200" baseline="0" dirty="0" smtClean="0">
                          <a:solidFill>
                            <a:schemeClr val="tx1"/>
                          </a:solidFill>
                          <a:latin typeface="KG Miss Speechy IPA" panose="02000000000000000000" pitchFamily="2" charset="0"/>
                        </a:rPr>
                        <a:t> vacío.</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755" y="6603040"/>
            <a:ext cx="515569" cy="416988"/>
          </a:xfrm>
          <a:prstGeom prst="rect">
            <a:avLst/>
          </a:prstGeom>
        </p:spPr>
      </p:pic>
    </p:spTree>
    <p:extLst>
      <p:ext uri="{BB962C8B-B14F-4D97-AF65-F5344CB8AC3E}">
        <p14:creationId xmlns:p14="http://schemas.microsoft.com/office/powerpoint/2010/main" val="191643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sp>
        <p:nvSpPr>
          <p:cNvPr id="2" name="CuadroTexto 1"/>
          <p:cNvSpPr txBox="1"/>
          <p:nvPr/>
        </p:nvSpPr>
        <p:spPr>
          <a:xfrm>
            <a:off x="2003898" y="929898"/>
            <a:ext cx="5914417" cy="646331"/>
          </a:xfrm>
          <a:prstGeom prst="rect">
            <a:avLst/>
          </a:prstGeom>
          <a:noFill/>
        </p:spPr>
        <p:txBody>
          <a:bodyPr wrap="square" rtlCol="0">
            <a:spAutoFit/>
          </a:bodyPr>
          <a:lstStyle/>
          <a:p>
            <a:pPr algn="ctr"/>
            <a:r>
              <a:rPr lang="es-MX" sz="3600" dirty="0" smtClean="0">
                <a:latin typeface="KG Head Above Water" pitchFamily="2" charset="0"/>
              </a:rPr>
              <a:t>Ejemplo de la actividad</a:t>
            </a:r>
            <a:endParaRPr lang="es-MX" sz="3600" dirty="0">
              <a:latin typeface="KG Head Above Water" pitchFamily="2" charset="0"/>
            </a:endParaRPr>
          </a:p>
        </p:txBody>
      </p:sp>
      <p:pic>
        <p:nvPicPr>
          <p:cNvPr id="4098" name="Picture 2" descr="Esto contiene una imagen de: Detalle día de las madres"/>
          <p:cNvPicPr>
            <a:picLocks noChangeAspect="1" noChangeArrowheads="1"/>
          </p:cNvPicPr>
          <p:nvPr/>
        </p:nvPicPr>
        <p:blipFill rotWithShape="1">
          <a:blip r:embed="rId4">
            <a:extLst>
              <a:ext uri="{28A0092B-C50C-407E-A947-70E740481C1C}">
                <a14:useLocalDpi xmlns:a14="http://schemas.microsoft.com/office/drawing/2010/main" val="0"/>
              </a:ext>
            </a:extLst>
          </a:blip>
          <a:srcRect b="24635"/>
          <a:stretch/>
        </p:blipFill>
        <p:spPr bwMode="auto">
          <a:xfrm>
            <a:off x="3242451" y="1859796"/>
            <a:ext cx="3437310" cy="45992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Tree>
    <p:extLst>
      <p:ext uri="{BB962C8B-B14F-4D97-AF65-F5344CB8AC3E}">
        <p14:creationId xmlns:p14="http://schemas.microsoft.com/office/powerpoint/2010/main" val="362939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CuadroTexto 15"/>
          <p:cNvSpPr txBox="1"/>
          <p:nvPr/>
        </p:nvSpPr>
        <p:spPr>
          <a:xfrm>
            <a:off x="1422900" y="545847"/>
            <a:ext cx="7216921" cy="1682630"/>
          </a:xfrm>
          <a:prstGeom prst="rect">
            <a:avLst/>
          </a:prstGeom>
          <a:noFill/>
        </p:spPr>
        <p:txBody>
          <a:bodyPr wrap="square" rtlCol="0">
            <a:spAutoFit/>
          </a:bodyPr>
          <a:lstStyle/>
          <a:p>
            <a:pPr algn="ctr"/>
            <a:r>
              <a:rPr lang="es-MX" sz="8000" spc="600" dirty="0" smtClean="0">
                <a:ln w="28575">
                  <a:solidFill>
                    <a:srgbClr val="FF66FF"/>
                  </a:solidFill>
                </a:ln>
                <a:solidFill>
                  <a:srgbClr val="FF66FF"/>
                </a:solidFill>
                <a:latin typeface="DK HOMEWARD BOUND II" pitchFamily="50" charset="0"/>
              </a:rPr>
              <a:t>MAYO</a:t>
            </a:r>
            <a:endParaRPr lang="es-MX" sz="8000" spc="600" dirty="0">
              <a:ln w="28575">
                <a:solidFill>
                  <a:srgbClr val="FF66FF"/>
                </a:solidFill>
              </a:ln>
              <a:solidFill>
                <a:srgbClr val="FF66FF"/>
              </a:solidFill>
              <a:latin typeface="DK HOMEWARD BOUND II" pitchFamily="50" charset="0"/>
            </a:endParaRPr>
          </a:p>
        </p:txBody>
      </p:sp>
      <p:sp>
        <p:nvSpPr>
          <p:cNvPr id="17" name="CuadroTexto 16"/>
          <p:cNvSpPr txBox="1"/>
          <p:nvPr/>
        </p:nvSpPr>
        <p:spPr>
          <a:xfrm>
            <a:off x="2991172" y="966885"/>
            <a:ext cx="4076055" cy="769441"/>
          </a:xfrm>
          <a:prstGeom prst="rect">
            <a:avLst/>
          </a:prstGeom>
          <a:noFill/>
        </p:spPr>
        <p:txBody>
          <a:bodyPr wrap="square" rtlCol="0">
            <a:spAutoFit/>
          </a:bodyPr>
          <a:lstStyle/>
          <a:p>
            <a:pPr algn="ctr"/>
            <a:r>
              <a:rPr lang="es-MX" sz="4400" dirty="0" smtClean="0">
                <a:latin typeface="SweetLovelyRainbowOne" pitchFamily="50" charset="0"/>
                <a:ea typeface="HelloBigDeal" panose="02000603000000000000" pitchFamily="2" charset="0"/>
              </a:rPr>
              <a:t>Mayo</a:t>
            </a:r>
          </a:p>
        </p:txBody>
      </p:sp>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0383" y="645157"/>
            <a:ext cx="831747" cy="672710"/>
          </a:xfrm>
          <a:prstGeom prst="rect">
            <a:avLst/>
          </a:prstGeom>
        </p:spPr>
      </p:pic>
      <p:graphicFrame>
        <p:nvGraphicFramePr>
          <p:cNvPr id="19" name="Tabla 18"/>
          <p:cNvGraphicFramePr>
            <a:graphicFrameLocks noGrp="1"/>
          </p:cNvGraphicFramePr>
          <p:nvPr>
            <p:extLst>
              <p:ext uri="{D42A27DB-BD31-4B8C-83A1-F6EECF244321}">
                <p14:modId xmlns:p14="http://schemas.microsoft.com/office/powerpoint/2010/main" val="2356075246"/>
              </p:ext>
            </p:extLst>
          </p:nvPr>
        </p:nvGraphicFramePr>
        <p:xfrm>
          <a:off x="864538" y="1675860"/>
          <a:ext cx="8575391" cy="809714"/>
        </p:xfrm>
        <a:graphic>
          <a:graphicData uri="http://schemas.openxmlformats.org/drawingml/2006/table">
            <a:tbl>
              <a:tblPr firstRow="1" firstCol="1" bandRow="1">
                <a:tableStyleId>{5C22544A-7EE6-4342-B048-85BDC9FD1C3A}</a:tableStyleId>
              </a:tblPr>
              <a:tblGrid>
                <a:gridCol w="1166522"/>
                <a:gridCol w="1166522"/>
                <a:gridCol w="1439680"/>
                <a:gridCol w="1166522"/>
                <a:gridCol w="1166522"/>
                <a:gridCol w="1166522"/>
                <a:gridCol w="1303101"/>
              </a:tblGrid>
              <a:tr h="809714">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LUNES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MARTES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MIÉRCOLES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JUEVES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VIERNES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SÁBADO</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DOMINGO</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1512233186"/>
              </p:ext>
            </p:extLst>
          </p:nvPr>
        </p:nvGraphicFramePr>
        <p:xfrm>
          <a:off x="873112" y="2445301"/>
          <a:ext cx="8575395" cy="3813928"/>
        </p:xfrm>
        <a:graphic>
          <a:graphicData uri="http://schemas.openxmlformats.org/drawingml/2006/table">
            <a:tbl>
              <a:tblPr firstRow="1" firstCol="1" bandRow="1">
                <a:tableStyleId>{5C22544A-7EE6-4342-B048-85BDC9FD1C3A}</a:tableStyleId>
              </a:tblPr>
              <a:tblGrid>
                <a:gridCol w="1229720"/>
                <a:gridCol w="1257703"/>
                <a:gridCol w="1206401"/>
                <a:gridCol w="1243713"/>
                <a:gridCol w="1206401"/>
                <a:gridCol w="1206401"/>
                <a:gridCol w="1225056"/>
              </a:tblGrid>
              <a:tr h="668472">
                <a:tc>
                  <a:txBody>
                    <a:bodyPr/>
                    <a:lstStyle/>
                    <a:p>
                      <a:pPr algn="l">
                        <a:lnSpc>
                          <a:spcPct val="107000"/>
                        </a:lnSpc>
                        <a:spcAft>
                          <a:spcPts val="0"/>
                        </a:spcAft>
                      </a:pPr>
                      <a:r>
                        <a:rPr lang="es-MX" sz="1600" b="0" i="0" dirty="0">
                          <a:solidFill>
                            <a:schemeClr val="tx1"/>
                          </a:solidFill>
                          <a:effectLst/>
                          <a:latin typeface="KG Miss Speechy IPA" panose="02000000000000000000" pitchFamily="2" charset="0"/>
                        </a:rPr>
                        <a:t> </a:t>
                      </a: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93B5"/>
                    </a:solidFill>
                  </a:tcPr>
                </a:tc>
                <a:tc>
                  <a:txBody>
                    <a:bodyPr/>
                    <a:lstStyle/>
                    <a:p>
                      <a:pPr algn="l">
                        <a:lnSpc>
                          <a:spcPct val="107000"/>
                        </a:lnSpc>
                        <a:spcAft>
                          <a:spcPts val="0"/>
                        </a:spcAft>
                      </a:pP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93B5"/>
                    </a:solidFill>
                  </a:tcPr>
                </a:tc>
                <a:tc>
                  <a:txBody>
                    <a:bodyPr/>
                    <a:lstStyle/>
                    <a:p>
                      <a:pPr algn="l">
                        <a:lnSpc>
                          <a:spcPct val="107000"/>
                        </a:lnSpc>
                        <a:spcAft>
                          <a:spcPts val="0"/>
                        </a:spcAft>
                      </a:pPr>
                      <a:r>
                        <a:rPr lang="es-MX" sz="1600" b="0" i="0" dirty="0" smtClean="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rPr>
                        <a:t>1</a:t>
                      </a:r>
                    </a:p>
                    <a:p>
                      <a:pPr algn="ctr">
                        <a:lnSpc>
                          <a:spcPct val="107000"/>
                        </a:lnSpc>
                        <a:spcAft>
                          <a:spcPts val="0"/>
                        </a:spcAft>
                      </a:pPr>
                      <a:r>
                        <a:rPr lang="es-MX" sz="1000" b="0" i="0" dirty="0" smtClean="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rPr>
                        <a:t>DIA</a:t>
                      </a:r>
                      <a:r>
                        <a:rPr lang="es-MX" sz="1000" b="0" i="0" baseline="0" dirty="0" smtClean="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rPr>
                        <a:t> DEL TRABAJO</a:t>
                      </a:r>
                      <a:endParaRPr lang="es-MX" sz="1000" b="0" i="0"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rPr>
                        <a:t>2</a:t>
                      </a: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93B5"/>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ea typeface="+mn-ea"/>
                          <a:cs typeface="+mn-cs"/>
                        </a:rPr>
                        <a:t>3</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93B5"/>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ea typeface="+mn-ea"/>
                          <a:cs typeface="+mn-cs"/>
                        </a:rPr>
                        <a:t>4</a:t>
                      </a: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5</a:t>
                      </a:r>
                    </a:p>
                    <a:p>
                      <a:pPr algn="ctr">
                        <a:lnSpc>
                          <a:spcPct val="107000"/>
                        </a:lnSpc>
                        <a:spcAft>
                          <a:spcPts val="0"/>
                        </a:spcAft>
                      </a:pPr>
                      <a:r>
                        <a:rPr lang="es-MX" sz="1000" b="0" i="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ANIV. DE LA BATALLA DE PUEBLA</a:t>
                      </a:r>
                      <a:endParaRPr lang="es-MX" sz="10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8472">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6</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93B5"/>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ea typeface="+mn-ea"/>
                          <a:cs typeface="+mn-cs"/>
                        </a:rPr>
                        <a:t>7</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93B5"/>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8</a:t>
                      </a:r>
                    </a:p>
                    <a:p>
                      <a:pPr algn="ctr">
                        <a:lnSpc>
                          <a:spcPct val="107000"/>
                        </a:lnSpc>
                        <a:spcAft>
                          <a:spcPts val="0"/>
                        </a:spcAft>
                      </a:pPr>
                      <a:r>
                        <a:rPr lang="es-MX" sz="10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DÍA MUNDIAL DE LA CRUZ ROJA</a:t>
                      </a:r>
                      <a:endParaRPr lang="es-MX" sz="10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93B5"/>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9</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93B5"/>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10</a:t>
                      </a:r>
                    </a:p>
                    <a:p>
                      <a:pPr algn="ctr">
                        <a:lnSpc>
                          <a:spcPct val="107000"/>
                        </a:lnSpc>
                        <a:spcAft>
                          <a:spcPts val="0"/>
                        </a:spcAft>
                      </a:pPr>
                      <a:r>
                        <a:rPr lang="es-MX" sz="10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DÍA DE LAS MADRES</a:t>
                      </a:r>
                      <a:endParaRPr lang="es-MX" sz="10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93B5"/>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11</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12</a:t>
                      </a:r>
                    </a:p>
                    <a:p>
                      <a:pPr algn="ctr">
                        <a:lnSpc>
                          <a:spcPct val="107000"/>
                        </a:lnSpc>
                        <a:spcAft>
                          <a:spcPts val="0"/>
                        </a:spcAft>
                      </a:pPr>
                      <a:r>
                        <a:rPr lang="es-MX" sz="10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DÍA INTERNACIONAL DE LA ENFERMERÍA</a:t>
                      </a:r>
                      <a:endParaRPr lang="es-MX" sz="10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1990">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13</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14</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bg1"/>
                          </a:solidFill>
                          <a:effectLst/>
                          <a:latin typeface="KG Miss Speechy IPA" panose="02000000000000000000" pitchFamily="2" charset="0"/>
                        </a:rPr>
                        <a:t>15</a:t>
                      </a:r>
                    </a:p>
                    <a:p>
                      <a:pPr algn="ctr">
                        <a:lnSpc>
                          <a:spcPct val="107000"/>
                        </a:lnSpc>
                        <a:spcAft>
                          <a:spcPts val="0"/>
                        </a:spcAft>
                      </a:pPr>
                      <a:r>
                        <a:rPr lang="es-MX" sz="1000" b="0" dirty="0" smtClean="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rPr>
                        <a:t>DÍA DEL MAESTRO</a:t>
                      </a:r>
                      <a:endParaRPr lang="es-MX" sz="1000" b="0"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16</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17</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18</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19</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8472">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20</a:t>
                      </a:r>
                      <a:endPar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005840" rtl="0" eaLnBrk="1" fontAlgn="auto" latinLnBrk="0" hangingPunct="1">
                        <a:lnSpc>
                          <a:spcPct val="107000"/>
                        </a:lnSpc>
                        <a:spcBef>
                          <a:spcPts val="0"/>
                        </a:spcBef>
                        <a:spcAft>
                          <a:spcPts val="0"/>
                        </a:spcAft>
                        <a:buClrTx/>
                        <a:buSzTx/>
                        <a:buFontTx/>
                        <a:buNone/>
                        <a:tabLst/>
                        <a:defRPr/>
                      </a:pPr>
                      <a:r>
                        <a:rPr lang="es-MX" sz="1600" b="0" dirty="0" smtClean="0">
                          <a:solidFill>
                            <a:schemeClr val="tx1"/>
                          </a:solidFill>
                          <a:effectLst/>
                          <a:latin typeface="KG Miss Speechy IPA" panose="02000000000000000000" pitchFamily="2" charset="0"/>
                        </a:rPr>
                        <a:t>21</a:t>
                      </a:r>
                      <a:endPar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22</a:t>
                      </a:r>
                      <a:endParaRPr lang="es-MX" sz="1600" b="0" dirty="0" smtClean="0">
                        <a:solidFill>
                          <a:schemeClr val="tx1"/>
                        </a:solidFill>
                        <a:effectLst/>
                        <a:latin typeface="KG Miss Speechy IPA" panose="02000000000000000000" pitchFamily="2"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23</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24</a:t>
                      </a:r>
                      <a:endParaRPr lang="es-MX" sz="7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25</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26</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1990">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27</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28</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29</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30</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31</a:t>
                      </a:r>
                    </a:p>
                    <a:p>
                      <a:pPr algn="ctr">
                        <a:lnSpc>
                          <a:spcPct val="107000"/>
                        </a:lnSpc>
                        <a:spcAft>
                          <a:spcPts val="0"/>
                        </a:spcAft>
                      </a:pPr>
                      <a:r>
                        <a:rPr lang="es-MX" sz="10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DIA MUNDIAL SIN TABACO</a:t>
                      </a:r>
                      <a:endParaRPr lang="es-MX" sz="10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l">
                        <a:lnSpc>
                          <a:spcPct val="107000"/>
                        </a:lnSpc>
                        <a:spcAft>
                          <a:spcPts val="0"/>
                        </a:spcAft>
                      </a:pP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1" name="Rectángulo 20"/>
          <p:cNvSpPr/>
          <p:nvPr/>
        </p:nvSpPr>
        <p:spPr>
          <a:xfrm>
            <a:off x="1589464" y="6376594"/>
            <a:ext cx="331820" cy="293827"/>
          </a:xfrm>
          <a:prstGeom prst="rect">
            <a:avLst/>
          </a:prstGeom>
          <a:solidFill>
            <a:srgbClr val="ED93B5"/>
          </a:solidFill>
          <a:ln>
            <a:solidFill>
              <a:srgbClr val="ED9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ED93B5"/>
              </a:solidFill>
            </a:endParaRPr>
          </a:p>
        </p:txBody>
      </p:sp>
      <p:sp>
        <p:nvSpPr>
          <p:cNvPr id="22" name="CuadroTexto 21"/>
          <p:cNvSpPr txBox="1"/>
          <p:nvPr/>
        </p:nvSpPr>
        <p:spPr>
          <a:xfrm>
            <a:off x="4232318" y="6316742"/>
            <a:ext cx="1611823" cy="430887"/>
          </a:xfrm>
          <a:prstGeom prst="rect">
            <a:avLst/>
          </a:prstGeom>
          <a:noFill/>
        </p:spPr>
        <p:txBody>
          <a:bodyPr wrap="square" rtlCol="0">
            <a:spAutoFit/>
          </a:bodyPr>
          <a:lstStyle/>
          <a:p>
            <a:pPr algn="ctr"/>
            <a:r>
              <a:rPr lang="es-MX" sz="1100" dirty="0" smtClean="0">
                <a:latin typeface="KG Miss Speechy IPA" panose="02000000000000000000" pitchFamily="2" charset="0"/>
              </a:rPr>
              <a:t>Proyecto: </a:t>
            </a:r>
            <a:r>
              <a:rPr lang="es-MX" sz="1100" dirty="0" smtClean="0">
                <a:latin typeface="KG Miss Speechy IPA" panose="02000000000000000000" pitchFamily="2" charset="0"/>
              </a:rPr>
              <a:t>Conciencia por el planeta</a:t>
            </a:r>
            <a:endParaRPr lang="es-MX" sz="1100" dirty="0">
              <a:latin typeface="KG Miss Speechy IPA" panose="02000000000000000000" pitchFamily="2" charset="0"/>
            </a:endParaRPr>
          </a:p>
        </p:txBody>
      </p:sp>
      <p:sp>
        <p:nvSpPr>
          <p:cNvPr id="23" name="Rectángulo 22"/>
          <p:cNvSpPr/>
          <p:nvPr/>
        </p:nvSpPr>
        <p:spPr>
          <a:xfrm>
            <a:off x="3900498" y="6376593"/>
            <a:ext cx="331820" cy="29382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p:cNvSpPr txBox="1"/>
          <p:nvPr/>
        </p:nvSpPr>
        <p:spPr>
          <a:xfrm>
            <a:off x="1984313" y="6322852"/>
            <a:ext cx="1611823" cy="430887"/>
          </a:xfrm>
          <a:prstGeom prst="rect">
            <a:avLst/>
          </a:prstGeom>
          <a:noFill/>
        </p:spPr>
        <p:txBody>
          <a:bodyPr wrap="square" rtlCol="0">
            <a:spAutoFit/>
          </a:bodyPr>
          <a:lstStyle/>
          <a:p>
            <a:pPr algn="ctr"/>
            <a:r>
              <a:rPr lang="es-MX" sz="1100" dirty="0" smtClean="0">
                <a:latin typeface="KG Miss Speechy IPA" panose="02000000000000000000" pitchFamily="2" charset="0"/>
              </a:rPr>
              <a:t>Proyecto: Festejemos a mamá</a:t>
            </a:r>
            <a:endParaRPr lang="es-MX" sz="1100" dirty="0">
              <a:latin typeface="KG Miss Speechy IPA" panose="02000000000000000000" pitchFamily="2" charset="0"/>
            </a:endParaRPr>
          </a:p>
        </p:txBody>
      </p:sp>
      <p:sp>
        <p:nvSpPr>
          <p:cNvPr id="25" name="CuadroTexto 24"/>
          <p:cNvSpPr txBox="1"/>
          <p:nvPr/>
        </p:nvSpPr>
        <p:spPr>
          <a:xfrm>
            <a:off x="6005642" y="6393952"/>
            <a:ext cx="1611823" cy="261610"/>
          </a:xfrm>
          <a:prstGeom prst="rect">
            <a:avLst/>
          </a:prstGeom>
          <a:noFill/>
        </p:spPr>
        <p:txBody>
          <a:bodyPr wrap="square" rtlCol="0">
            <a:spAutoFit/>
          </a:bodyPr>
          <a:lstStyle/>
          <a:p>
            <a:pPr algn="ctr"/>
            <a:r>
              <a:rPr lang="es-MX" sz="1100" dirty="0" smtClean="0">
                <a:latin typeface="KG Miss Speechy IPA" panose="02000000000000000000" pitchFamily="2" charset="0"/>
              </a:rPr>
              <a:t>Día inhábil</a:t>
            </a:r>
            <a:endParaRPr lang="es-MX" sz="1100" dirty="0">
              <a:latin typeface="KG Miss Speechy IPA" panose="02000000000000000000" pitchFamily="2" charset="0"/>
            </a:endParaRPr>
          </a:p>
        </p:txBody>
      </p:sp>
      <p:sp>
        <p:nvSpPr>
          <p:cNvPr id="26" name="CuadroTexto 25"/>
          <p:cNvSpPr txBox="1"/>
          <p:nvPr/>
        </p:nvSpPr>
        <p:spPr>
          <a:xfrm>
            <a:off x="7114489" y="6401381"/>
            <a:ext cx="1611823" cy="261610"/>
          </a:xfrm>
          <a:prstGeom prst="rect">
            <a:avLst/>
          </a:prstGeom>
          <a:noFill/>
        </p:spPr>
        <p:txBody>
          <a:bodyPr wrap="square" rtlCol="0">
            <a:spAutoFit/>
          </a:bodyPr>
          <a:lstStyle/>
          <a:p>
            <a:pPr algn="ctr"/>
            <a:r>
              <a:rPr lang="es-MX" sz="1100" dirty="0" smtClean="0">
                <a:latin typeface="KG Miss Speechy IPA" panose="02000000000000000000" pitchFamily="2" charset="0"/>
              </a:rPr>
              <a:t>C.T.E</a:t>
            </a:r>
            <a:endParaRPr lang="es-MX" sz="1100" dirty="0">
              <a:latin typeface="KG Miss Speechy IPA" panose="02000000000000000000" pitchFamily="2" charset="0"/>
            </a:endParaRPr>
          </a:p>
        </p:txBody>
      </p:sp>
      <p:sp>
        <p:nvSpPr>
          <p:cNvPr id="27" name="Rectángulo 26"/>
          <p:cNvSpPr/>
          <p:nvPr/>
        </p:nvSpPr>
        <p:spPr>
          <a:xfrm>
            <a:off x="7292133" y="6391160"/>
            <a:ext cx="331820" cy="29382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6019783" y="6376593"/>
            <a:ext cx="331820" cy="293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0937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2958373662"/>
              </p:ext>
            </p:extLst>
          </p:nvPr>
        </p:nvGraphicFramePr>
        <p:xfrm>
          <a:off x="330740" y="789400"/>
          <a:ext cx="9137023" cy="6546907"/>
        </p:xfrm>
        <a:graphic>
          <a:graphicData uri="http://schemas.openxmlformats.org/drawingml/2006/table">
            <a:tbl>
              <a:tblPr firstRow="1" bandRow="1">
                <a:tableStyleId>{5C22544A-7EE6-4342-B048-85BDC9FD1C3A}</a:tableStyleId>
              </a:tblPr>
              <a:tblGrid>
                <a:gridCol w="376061"/>
                <a:gridCol w="1552417"/>
                <a:gridCol w="266892"/>
                <a:gridCol w="2367774"/>
                <a:gridCol w="2002666"/>
                <a:gridCol w="2571213"/>
              </a:tblGrid>
              <a:tr h="310606">
                <a:tc gridSpan="3">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EXFOLIANTE</a:t>
                      </a:r>
                      <a:r>
                        <a:rPr lang="es-MX" sz="1200" b="0" baseline="0" dirty="0" smtClean="0">
                          <a:solidFill>
                            <a:schemeClr val="tx1"/>
                          </a:solidFill>
                          <a:latin typeface="KG Miss Speechy IPA" panose="02000000000000000000" pitchFamily="2" charset="0"/>
                        </a:rPr>
                        <a:t> PARA MANOS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Martes 07 </a:t>
                      </a:r>
                      <a:r>
                        <a:rPr lang="es-MX" sz="1200" b="0" dirty="0" smtClean="0">
                          <a:solidFill>
                            <a:schemeClr val="tx1"/>
                          </a:solidFill>
                          <a:latin typeface="KG Miss Speechy IPA" panose="02000000000000000000" pitchFamily="2" charset="0"/>
                        </a:rPr>
                        <a:t>de </a:t>
                      </a:r>
                      <a:r>
                        <a:rPr lang="es-MX" sz="1200" b="0" dirty="0" smtClean="0">
                          <a:solidFill>
                            <a:schemeClr val="tx1"/>
                          </a:solidFill>
                          <a:latin typeface="KG Miss Speechy IPA" panose="02000000000000000000" pitchFamily="2" charset="0"/>
                        </a:rPr>
                        <a:t>Mayo </a:t>
                      </a:r>
                      <a:r>
                        <a:rPr lang="es-MX" sz="1200" b="0" dirty="0" smtClean="0">
                          <a:solidFill>
                            <a:schemeClr val="tx1"/>
                          </a:solidFill>
                          <a:latin typeface="KG Miss Speechy IPA" panose="02000000000000000000" pitchFamily="2" charset="0"/>
                        </a:rPr>
                        <a:t>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Representación gráfica de ideas y descubrimientos, al explorar los diversos textos que hay en su comunidad y otros lugares.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a:t>
                      </a:r>
                      <a:r>
                        <a:rPr lang="es-ES" sz="1200" baseline="0" dirty="0" smtClean="0">
                          <a:latin typeface="KG Miss Speechy IPA" panose="02000000000000000000" pitchFamily="2" charset="0"/>
                        </a:rPr>
                        <a:t> </a:t>
                      </a:r>
                      <a:r>
                        <a:rPr lang="es-ES" sz="1200" dirty="0" smtClean="0">
                          <a:latin typeface="KG Miss Speechy IPA" panose="02000000000000000000" pitchFamily="2" charset="0"/>
                        </a:rPr>
                        <a:t>Explora y descubre diversos textos de su hogar y escuela, como cuentos, carteles, letreros o mensajes, e interpreta qué dicen a partir de las imágenes y marcas gráficas, para conocer más de su entorno.</a:t>
                      </a:r>
                      <a:endParaRPr lang="es-MX" sz="1200" b="1" dirty="0" smtClean="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3">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Evoca y narra lo que interpreta y entiende de diferentes textos literarios-leyendas, cuentos, fábulas, historias- , y relatos de la comunidad, que escucha en voz de otras personas que las narran o leen.</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gridSpan="2">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Speechy IPA" panose="02000000000000000000" pitchFamily="2" charset="0"/>
                          <a:ea typeface="+mn-ea"/>
                          <a:cs typeface="+mn-cs"/>
                        </a:rPr>
                        <a:t>5.- COMPRENSIÓN Y PRODUCCIÓN</a:t>
                      </a:r>
                      <a:endParaRPr lang="es-MX" sz="1200" kern="1200" dirty="0" smtClean="0">
                        <a:solidFill>
                          <a:schemeClr val="dk1"/>
                        </a:solidFill>
                        <a:effectLst/>
                        <a:latin typeface="KG Miss Speechy IPA" panose="02000000000000000000" pitchFamily="2" charset="0"/>
                        <a:ea typeface="+mn-ea"/>
                        <a:cs typeface="+mn-cs"/>
                      </a:endParaRPr>
                    </a:p>
                    <a:p>
                      <a:pPr algn="ctr"/>
                      <a:r>
                        <a:rPr lang="es-MX" sz="1200" kern="1200" dirty="0" smtClean="0">
                          <a:solidFill>
                            <a:schemeClr val="dk1"/>
                          </a:solidFill>
                          <a:effectLst/>
                          <a:latin typeface="KG Miss Speechy IPA" panose="02000000000000000000" pitchFamily="2" charset="0"/>
                          <a:ea typeface="+mn-ea"/>
                          <a:cs typeface="+mn-cs"/>
                        </a:rPr>
                        <a:t>Realización de las actividades en orden.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433563">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darles los buenos días. Enseguida revisar la lista de actividades y ver cual actividad debemos realizar el día de hoy.  Palomear las actividades que ya se han realizado y preguntarles: ¿recuerdan lo que introdujeron en la bolsa que le realizaron a mamá?, ¿qué elementos hay en la bolsa?, ¿Por qué creen que son elementos de belleza? Mencionarles a los niños que a las mamás siempre les gusta traer productos de belleza en la bolsa para mantenerse siempre bellas.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lang="es-MX"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94669">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Explicarles que el día de hoy elaboraremos un exfoliante para manos para nuestras mamás, para que mantengan sus manos limpias y bellas. Para ello, la maestra les proyectará y leerá la receta para su elaboración: en un contenedor se deberá colocar la sal y el azúcar, enseguida se le pondrá aceite de oliva (también puede utilizarse aceite para comer o de bebé), se le exprimirán unas gotas de jugo de limón y se mezclara con un palillo o cuchara. Una vez terminado el proceso quedará una mezcla espesa y granulada, la cual colocarán en un frasquito de </a:t>
                      </a:r>
                      <a:r>
                        <a:rPr lang="es-MX" sz="1200" kern="1200" baseline="0" dirty="0" err="1" smtClean="0">
                          <a:solidFill>
                            <a:schemeClr val="dk1"/>
                          </a:solidFill>
                          <a:effectLst/>
                          <a:latin typeface="KG Miss Speechy IPA" panose="02000000000000000000" pitchFamily="2" charset="0"/>
                          <a:ea typeface="+mn-ea"/>
                          <a:cs typeface="+mn-cs"/>
                        </a:rPr>
                        <a:t>gerber</a:t>
                      </a:r>
                      <a:r>
                        <a:rPr lang="es-MX" sz="1200" kern="1200" baseline="0" dirty="0" smtClean="0">
                          <a:solidFill>
                            <a:schemeClr val="dk1"/>
                          </a:solidFill>
                          <a:effectLst/>
                          <a:latin typeface="KG Miss Speechy IPA" panose="02000000000000000000" pitchFamily="2" charset="0"/>
                          <a:ea typeface="+mn-ea"/>
                          <a:cs typeface="+mn-cs"/>
                        </a:rPr>
                        <a:t> pequeño. </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5" name="Cuadro de texto 20"/>
          <p:cNvSpPr txBox="1"/>
          <p:nvPr/>
        </p:nvSpPr>
        <p:spPr>
          <a:xfrm rot="16200000">
            <a:off x="-1005746" y="5250398"/>
            <a:ext cx="32159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13" y="147977"/>
            <a:ext cx="575850" cy="465743"/>
          </a:xfrm>
          <a:prstGeom prst="rect">
            <a:avLst/>
          </a:prstGeom>
        </p:spPr>
      </p:pic>
    </p:spTree>
    <p:extLst>
      <p:ext uri="{BB962C8B-B14F-4D97-AF65-F5344CB8AC3E}">
        <p14:creationId xmlns:p14="http://schemas.microsoft.com/office/powerpoint/2010/main" val="77725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129181864"/>
              </p:ext>
            </p:extLst>
          </p:nvPr>
        </p:nvGraphicFramePr>
        <p:xfrm>
          <a:off x="201479" y="443572"/>
          <a:ext cx="9266284" cy="1915680"/>
        </p:xfrm>
        <a:graphic>
          <a:graphicData uri="http://schemas.openxmlformats.org/drawingml/2006/table">
            <a:tbl>
              <a:tblPr firstRow="1" bandRow="1">
                <a:tableStyleId>{5C22544A-7EE6-4342-B048-85BDC9FD1C3A}</a:tableStyleId>
              </a:tblPr>
              <a:tblGrid>
                <a:gridCol w="431778"/>
                <a:gridCol w="1737984"/>
                <a:gridCol w="7096522"/>
              </a:tblGrid>
              <a:tr h="36234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b="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kern="1200" dirty="0" smtClean="0">
                          <a:solidFill>
                            <a:schemeClr val="dk1"/>
                          </a:solidFill>
                          <a:effectLst/>
                          <a:latin typeface="KG Miss Speechy IPA" panose="02000000000000000000" pitchFamily="2" charset="0"/>
                          <a:ea typeface="+mn-ea"/>
                          <a:cs typeface="+mn-cs"/>
                        </a:rPr>
                        <a:t>5.- COMPRENSIÓN Y PRODUCCIÓN</a:t>
                      </a:r>
                      <a:endParaRPr lang="es-MX" sz="1200" kern="1200" dirty="0" smtClean="0">
                        <a:solidFill>
                          <a:schemeClr val="dk1"/>
                        </a:solidFill>
                        <a:effectLst/>
                        <a:latin typeface="KG Miss Speechy IPA" panose="02000000000000000000" pitchFamily="2" charset="0"/>
                        <a:ea typeface="+mn-ea"/>
                        <a:cs typeface="+mn-cs"/>
                      </a:endParaRPr>
                    </a:p>
                    <a:p>
                      <a:pPr algn="ctr"/>
                      <a:r>
                        <a:rPr lang="es-MX" sz="1200" b="0" kern="1200" dirty="0" smtClean="0">
                          <a:solidFill>
                            <a:schemeClr val="dk1"/>
                          </a:solidFill>
                          <a:effectLst/>
                          <a:latin typeface="KG Miss Speechy IPA" panose="02000000000000000000" pitchFamily="2" charset="0"/>
                          <a:ea typeface="+mn-ea"/>
                          <a:cs typeface="+mn-cs"/>
                        </a:rPr>
                        <a:t>Realización de las actividades en orden.</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1" dirty="0" smtClean="0">
                          <a:solidFill>
                            <a:schemeClr val="tx1"/>
                          </a:solidFill>
                          <a:latin typeface="KG Miss Speechy IPA" panose="02000000000000000000" pitchFamily="2" charset="0"/>
                        </a:rPr>
                        <a:t>CIERRE:</a:t>
                      </a:r>
                      <a:endParaRPr lang="es-MX" sz="1200" b="1"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dk1"/>
                          </a:solidFill>
                          <a:effectLst/>
                          <a:latin typeface="KG Miss Speechy IPA" panose="02000000000000000000" pitchFamily="2" charset="0"/>
                          <a:ea typeface="+mn-ea"/>
                          <a:cs typeface="+mn-cs"/>
                        </a:rPr>
                        <a:t>A continuación, la maestra les entregará a los niños unas etiquetas, las cuales deberán decorar, ponerle el nombre y etiquetar el frasco. Una vez terminado el exfoliante, lo colocarán en el bolso de mamá que realizaron con anterioridad.</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Para finalizar, narrarles a los niños el cuento “Mi mamá” de Anthony </a:t>
                      </a:r>
                      <a:r>
                        <a:rPr lang="es-MX" sz="1200" kern="1200" dirty="0" err="1" smtClean="0">
                          <a:solidFill>
                            <a:schemeClr val="dk1"/>
                          </a:solidFill>
                          <a:effectLst/>
                          <a:latin typeface="KG Miss Speechy IPA" panose="02000000000000000000" pitchFamily="2" charset="0"/>
                          <a:ea typeface="+mn-ea"/>
                          <a:cs typeface="+mn-cs"/>
                        </a:rPr>
                        <a:t>Browne</a:t>
                      </a:r>
                      <a:r>
                        <a:rPr lang="es-MX" sz="1200" kern="1200" dirty="0" smtClean="0">
                          <a:solidFill>
                            <a:schemeClr val="dk1"/>
                          </a:solidFill>
                          <a:effectLst/>
                          <a:latin typeface="KG Miss Speechy IPA" panose="02000000000000000000" pitchFamily="2" charset="0"/>
                          <a:ea typeface="+mn-ea"/>
                          <a:cs typeface="+mn-cs"/>
                        </a:rPr>
                        <a:t>.</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3523483070"/>
              </p:ext>
            </p:extLst>
          </p:nvPr>
        </p:nvGraphicFramePr>
        <p:xfrm>
          <a:off x="201479" y="2501021"/>
          <a:ext cx="9266284" cy="2271035"/>
        </p:xfrm>
        <a:graphic>
          <a:graphicData uri="http://schemas.openxmlformats.org/drawingml/2006/table">
            <a:tbl>
              <a:tblPr firstRow="1" bandRow="1">
                <a:tableStyleId>{5C22544A-7EE6-4342-B048-85BDC9FD1C3A}</a:tableStyleId>
              </a:tblPr>
              <a:tblGrid>
                <a:gridCol w="9266284"/>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r>
              <a:tr h="589349">
                <a:tc>
                  <a:txBody>
                    <a:bodyPr/>
                    <a:lstStyle/>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Receta para preparar exfoliante para manos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Proyector (en caso de no contar con uno imprimir la receta y pegarla en el pizarrón).</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Frasco de </a:t>
                      </a:r>
                      <a:r>
                        <a:rPr lang="es-MX" sz="1200" baseline="0" dirty="0" err="1" smtClean="0">
                          <a:solidFill>
                            <a:schemeClr val="tx1"/>
                          </a:solidFill>
                          <a:latin typeface="KG Miss Speechy IPA" panose="02000000000000000000" pitchFamily="2" charset="0"/>
                        </a:rPr>
                        <a:t>gerber</a:t>
                      </a:r>
                      <a:r>
                        <a:rPr lang="es-MX" sz="1200" baseline="0" dirty="0" smtClean="0">
                          <a:solidFill>
                            <a:schemeClr val="tx1"/>
                          </a:solidFill>
                          <a:latin typeface="KG Miss Speechy IPA" panose="02000000000000000000" pitchFamily="2" charset="0"/>
                        </a:rPr>
                        <a:t> pequeño sin etiqueta y con tapa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Sal de mar o gruesa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Azúcar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Aceite de oliva, de comer o de bebé</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Limón</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Etiquetas </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“Mi mamá”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0" name="Cuadro de texto 20"/>
          <p:cNvSpPr txBox="1"/>
          <p:nvPr/>
        </p:nvSpPr>
        <p:spPr>
          <a:xfrm rot="16200000">
            <a:off x="-572355" y="1129950"/>
            <a:ext cx="2090594"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9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ATEENDER EL PROBLEMA</a:t>
            </a:r>
            <a:endParaRPr lang="es-MX" sz="900" dirty="0">
              <a:effectLst/>
              <a:ea typeface="Calibri" panose="020F0502020204030204" pitchFamily="34" charset="0"/>
              <a:cs typeface="Times New Roman" panose="02020603050405020304" pitchFamily="18" charset="0"/>
            </a:endParaRPr>
          </a:p>
        </p:txBody>
      </p:sp>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Tree>
    <p:extLst>
      <p:ext uri="{BB962C8B-B14F-4D97-AF65-F5344CB8AC3E}">
        <p14:creationId xmlns:p14="http://schemas.microsoft.com/office/powerpoint/2010/main" val="136631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sp>
        <p:nvSpPr>
          <p:cNvPr id="2" name="CuadroTexto 1"/>
          <p:cNvSpPr txBox="1"/>
          <p:nvPr/>
        </p:nvSpPr>
        <p:spPr>
          <a:xfrm>
            <a:off x="2003898" y="929898"/>
            <a:ext cx="5914417" cy="646331"/>
          </a:xfrm>
          <a:prstGeom prst="rect">
            <a:avLst/>
          </a:prstGeom>
          <a:noFill/>
        </p:spPr>
        <p:txBody>
          <a:bodyPr wrap="square" rtlCol="0">
            <a:spAutoFit/>
          </a:bodyPr>
          <a:lstStyle/>
          <a:p>
            <a:pPr algn="ctr"/>
            <a:r>
              <a:rPr lang="es-MX" sz="3600" dirty="0" smtClean="0">
                <a:latin typeface="KG Head Above Water" pitchFamily="2" charset="0"/>
              </a:rPr>
              <a:t>Ejemplo de la actividad</a:t>
            </a:r>
            <a:endParaRPr lang="es-MX" sz="3600" dirty="0">
              <a:latin typeface="KG Head Above Water" pitchFamily="2" charset="0"/>
            </a:endParaRPr>
          </a:p>
        </p:txBody>
      </p:sp>
      <p:pic>
        <p:nvPicPr>
          <p:cNvPr id="15" name="Imagen 14"/>
          <p:cNvPicPr>
            <a:picLocks noChangeAspect="1"/>
          </p:cNvPicPr>
          <p:nvPr/>
        </p:nvPicPr>
        <p:blipFill>
          <a:blip r:embed="rId4"/>
          <a:stretch>
            <a:fillRect/>
          </a:stretch>
        </p:blipFill>
        <p:spPr>
          <a:xfrm>
            <a:off x="2507557" y="2154296"/>
            <a:ext cx="5190860" cy="3704031"/>
          </a:xfrm>
          <a:prstGeom prst="rect">
            <a:avLst/>
          </a:prstGeom>
          <a:ln>
            <a:noFill/>
          </a:ln>
          <a:effectLst>
            <a:outerShdw blurRad="190500" algn="tl" rotWithShape="0">
              <a:srgbClr val="000000">
                <a:alpha val="70000"/>
              </a:srgbClr>
            </a:outerShdw>
          </a:effectLst>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Tree>
    <p:extLst>
      <p:ext uri="{BB962C8B-B14F-4D97-AF65-F5344CB8AC3E}">
        <p14:creationId xmlns:p14="http://schemas.microsoft.com/office/powerpoint/2010/main" val="366777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1963427791"/>
              </p:ext>
            </p:extLst>
          </p:nvPr>
        </p:nvGraphicFramePr>
        <p:xfrm>
          <a:off x="330740" y="789400"/>
          <a:ext cx="9137023" cy="6364027"/>
        </p:xfrm>
        <a:graphic>
          <a:graphicData uri="http://schemas.openxmlformats.org/drawingml/2006/table">
            <a:tbl>
              <a:tblPr firstRow="1" bandRow="1">
                <a:tableStyleId>{5C22544A-7EE6-4342-B048-85BDC9FD1C3A}</a:tableStyleId>
              </a:tblPr>
              <a:tblGrid>
                <a:gridCol w="376061"/>
                <a:gridCol w="1552417"/>
                <a:gridCol w="266892"/>
                <a:gridCol w="2367774"/>
                <a:gridCol w="2002666"/>
                <a:gridCol w="2571213"/>
              </a:tblGrid>
              <a:tr h="310606">
                <a:tc gridSpan="3">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r>
                        <a:rPr lang="es-MX" sz="1200" b="0" baseline="0" dirty="0" smtClean="0">
                          <a:solidFill>
                            <a:schemeClr val="tx1"/>
                          </a:solidFill>
                          <a:latin typeface="KG Miss Speechy IPA" panose="02000000000000000000" pitchFamily="2" charset="0"/>
                        </a:rPr>
                        <a:t>NOTICIERO “DIA DE LAS MADRES” PARTE 1</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Miércoles 08 </a:t>
                      </a:r>
                      <a:r>
                        <a:rPr lang="es-MX" sz="1200" b="0" dirty="0" smtClean="0">
                          <a:solidFill>
                            <a:schemeClr val="tx1"/>
                          </a:solidFill>
                          <a:latin typeface="KG Miss Speechy IPA" panose="02000000000000000000" pitchFamily="2" charset="0"/>
                        </a:rPr>
                        <a:t>de </a:t>
                      </a:r>
                      <a:r>
                        <a:rPr lang="es-MX" sz="1200" b="0" dirty="0" smtClean="0">
                          <a:solidFill>
                            <a:schemeClr val="tx1"/>
                          </a:solidFill>
                          <a:latin typeface="KG Miss Speechy IPA" panose="02000000000000000000" pitchFamily="2" charset="0"/>
                        </a:rPr>
                        <a:t>Mayo </a:t>
                      </a:r>
                      <a:r>
                        <a:rPr lang="es-MX" sz="1200" b="0" dirty="0" smtClean="0">
                          <a:solidFill>
                            <a:schemeClr val="tx1"/>
                          </a:solidFill>
                          <a:latin typeface="KG Miss Speechy IPA" panose="02000000000000000000" pitchFamily="2" charset="0"/>
                        </a:rPr>
                        <a:t>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Producción de expresiones creativas con los distintos elementos de los </a:t>
                      </a:r>
                      <a:r>
                        <a:rPr lang="es-MX" sz="1200" dirty="0" smtClean="0">
                          <a:latin typeface="KG Miss Speechy IPA" panose="02000000000000000000" pitchFamily="2" charset="0"/>
                        </a:rPr>
                        <a:t>lenguajes artísticos.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Produce expresiones creativas para representar el mundo cercano, experiencias de su vida personal, familiar o creaciones de su imaginación, recurriendo a los distintos recursos de las artes.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3">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pPr marL="0" indent="0" algn="just"/>
                      <a:r>
                        <a:rPr lang="es-ES" sz="1200" dirty="0" smtClean="0">
                          <a:latin typeface="KG Miss Speechy IPA" panose="02000000000000000000" pitchFamily="2" charset="0"/>
                        </a:rPr>
                        <a:t>I.- Respeta a sus compañeras y compañeros en juegos y actividades que implican establecer turnos de participación, escuchar con atención, compartir material, entre otros.</a:t>
                      </a:r>
                      <a:endParaRPr lang="es-ES" sz="1200" dirty="0" smtClean="0">
                        <a:solidFill>
                          <a:srgbClr val="2A2A2A"/>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gridSpan="2">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Speechy IPA" panose="02000000000000000000" pitchFamily="2" charset="0"/>
                          <a:ea typeface="+mn-ea"/>
                          <a:cs typeface="+mn-cs"/>
                        </a:rPr>
                        <a:t>6.- RECONOCIMIENTO</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433563">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darles los buenos días. Enseguida revisar la lista de actividades y ver cual actividad debemos realizar el día de hoy. Preguntarles: ¿ustedes saben lo que es un noticiero?, ¿Qué se hace en un noticiero?, ¿Quién lo hace?, ¿para que se hace?, ¿Qué es un reportaje?, ¿Qué hacen los reporteros? Dar espacio para escuchar sus respuestas. Enseguida explicarles que un noticiero es un espacio en televisión donde algunas personas comparten noticias importantes y reportajes sobre lo que acontece en el mundo.</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lang="es-MX"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94669">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Mencionarles a los niños que el día de hoy y mañana grabaremos un noticiero sobre el día de las madres, para enseñárselo a las mamás el día del </a:t>
                      </a:r>
                      <a:r>
                        <a:rPr lang="es-MX" sz="1200" kern="1200" baseline="0" dirty="0" err="1" smtClean="0">
                          <a:solidFill>
                            <a:schemeClr val="dk1"/>
                          </a:solidFill>
                          <a:effectLst/>
                          <a:latin typeface="KG Miss Speechy IPA" panose="02000000000000000000" pitchFamily="2" charset="0"/>
                          <a:ea typeface="+mn-ea"/>
                          <a:cs typeface="+mn-cs"/>
                        </a:rPr>
                        <a:t>pic-nic</a:t>
                      </a:r>
                      <a:r>
                        <a:rPr lang="es-MX" sz="1200" kern="1200" baseline="0" dirty="0" smtClean="0">
                          <a:solidFill>
                            <a:schemeClr val="dk1"/>
                          </a:solidFill>
                          <a:effectLst/>
                          <a:latin typeface="KG Miss Speechy IPA" panose="02000000000000000000" pitchFamily="2" charset="0"/>
                          <a:ea typeface="+mn-ea"/>
                          <a:cs typeface="+mn-cs"/>
                        </a:rPr>
                        <a:t>. Para ello, la maestra les leerá el “</a:t>
                      </a:r>
                      <a:r>
                        <a:rPr lang="es-MX" sz="1200" kern="1200" baseline="0" dirty="0" err="1" smtClean="0">
                          <a:solidFill>
                            <a:schemeClr val="dk1"/>
                          </a:solidFill>
                          <a:effectLst/>
                          <a:latin typeface="KG Miss Speechy IPA" panose="02000000000000000000" pitchFamily="2" charset="0"/>
                          <a:ea typeface="+mn-ea"/>
                          <a:cs typeface="+mn-cs"/>
                        </a:rPr>
                        <a:t>Guión</a:t>
                      </a:r>
                      <a:r>
                        <a:rPr lang="es-MX" sz="1200" kern="1200" baseline="0" dirty="0" smtClean="0">
                          <a:solidFill>
                            <a:schemeClr val="dk1"/>
                          </a:solidFill>
                          <a:effectLst/>
                          <a:latin typeface="KG Miss Speechy IPA" panose="02000000000000000000" pitchFamily="2" charset="0"/>
                          <a:ea typeface="+mn-ea"/>
                          <a:cs typeface="+mn-cs"/>
                        </a:rPr>
                        <a:t> para noticiero del día de las madres parte 1 y 2” y ellos elegirán de lo que quieren participar en el reportaje (presentador de noticias, reportero, mamás entrevistadas, mariachi, presentador de clima, sección de espectáculos y comerciales).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Se montará en un espacio del aula la escenografía con una mesa.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 caso de necesitarse, los niños recortarán el “Material de apoyo para el noticiero”.</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5" name="Cuadro de texto 20"/>
          <p:cNvSpPr txBox="1"/>
          <p:nvPr/>
        </p:nvSpPr>
        <p:spPr>
          <a:xfrm rot="16200000">
            <a:off x="-1005746" y="5250398"/>
            <a:ext cx="32159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13" y="147977"/>
            <a:ext cx="575850" cy="465743"/>
          </a:xfrm>
          <a:prstGeom prst="rect">
            <a:avLst/>
          </a:prstGeom>
        </p:spPr>
      </p:pic>
    </p:spTree>
    <p:extLst>
      <p:ext uri="{BB962C8B-B14F-4D97-AF65-F5344CB8AC3E}">
        <p14:creationId xmlns:p14="http://schemas.microsoft.com/office/powerpoint/2010/main" val="45129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795393996"/>
              </p:ext>
            </p:extLst>
          </p:nvPr>
        </p:nvGraphicFramePr>
        <p:xfrm>
          <a:off x="201479" y="443572"/>
          <a:ext cx="9266284" cy="2067563"/>
        </p:xfrm>
        <a:graphic>
          <a:graphicData uri="http://schemas.openxmlformats.org/drawingml/2006/table">
            <a:tbl>
              <a:tblPr firstRow="1" bandRow="1">
                <a:tableStyleId>{5C22544A-7EE6-4342-B048-85BDC9FD1C3A}</a:tableStyleId>
              </a:tblPr>
              <a:tblGrid>
                <a:gridCol w="431778"/>
                <a:gridCol w="1737984"/>
                <a:gridCol w="7096522"/>
              </a:tblGrid>
              <a:tr h="331343">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b="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kern="1200" dirty="0" smtClean="0">
                          <a:solidFill>
                            <a:schemeClr val="dk1"/>
                          </a:solidFill>
                          <a:effectLst/>
                          <a:latin typeface="KG Miss Speechy IPA" panose="02000000000000000000" pitchFamily="2" charset="0"/>
                          <a:ea typeface="+mn-ea"/>
                          <a:cs typeface="+mn-cs"/>
                        </a:rPr>
                        <a:t>7.- CONCRECIÓN</a:t>
                      </a:r>
                    </a:p>
                    <a:p>
                      <a:pPr algn="ctr"/>
                      <a:r>
                        <a:rPr lang="es-MX" sz="1200" b="0" kern="1200" dirty="0" smtClean="0">
                          <a:solidFill>
                            <a:schemeClr val="dk1"/>
                          </a:solidFill>
                          <a:effectLst/>
                          <a:latin typeface="KG Miss Speechy IPA" panose="02000000000000000000" pitchFamily="2" charset="0"/>
                          <a:ea typeface="+mn-ea"/>
                          <a:cs typeface="+mn-cs"/>
                        </a:rPr>
                        <a:t>Realización de las actividades en orden.</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1" dirty="0" smtClean="0">
                          <a:solidFill>
                            <a:schemeClr val="tx1"/>
                          </a:solidFill>
                          <a:latin typeface="KG Miss Speechy IPA" panose="02000000000000000000" pitchFamily="2" charset="0"/>
                        </a:rPr>
                        <a:t>CIERRE:</a:t>
                      </a:r>
                      <a:endParaRPr lang="es-MX" sz="1200" b="1"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los niños grabarán la primer parte del noticiero:</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Presentadores dan la bienvenida</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Reportaje 1</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Mariachi cantando las mañanitas.</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Niño(a) dando el clima</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Comercial 1</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“A veces mamá tiene truenos en la cabeza”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https://www.youtube.com/watch?v=qwUq5tKJyS8</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2069957836"/>
              </p:ext>
            </p:extLst>
          </p:nvPr>
        </p:nvGraphicFramePr>
        <p:xfrm>
          <a:off x="201478" y="2685890"/>
          <a:ext cx="9266284" cy="1539515"/>
        </p:xfrm>
        <a:graphic>
          <a:graphicData uri="http://schemas.openxmlformats.org/drawingml/2006/table">
            <a:tbl>
              <a:tblPr firstRow="1" bandRow="1">
                <a:tableStyleId>{5C22544A-7EE6-4342-B048-85BDC9FD1C3A}</a:tableStyleId>
              </a:tblPr>
              <a:tblGrid>
                <a:gridCol w="9266284"/>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r>
              <a:tr h="589349">
                <a:tc>
                  <a:txBody>
                    <a:bodyPr/>
                    <a:lstStyle/>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Materiales del aula y del Jardín para el noticiero.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a:t>
                      </a:r>
                      <a:r>
                        <a:rPr lang="es-MX" sz="1200" baseline="0" dirty="0" err="1" smtClean="0">
                          <a:solidFill>
                            <a:schemeClr val="tx1"/>
                          </a:solidFill>
                          <a:latin typeface="KG Miss Speechy IPA" panose="02000000000000000000" pitchFamily="2" charset="0"/>
                        </a:rPr>
                        <a:t>Guión</a:t>
                      </a:r>
                      <a:r>
                        <a:rPr lang="es-MX" sz="1200" baseline="0" dirty="0" smtClean="0">
                          <a:solidFill>
                            <a:schemeClr val="tx1"/>
                          </a:solidFill>
                          <a:latin typeface="KG Miss Speechy IPA" panose="02000000000000000000" pitchFamily="2" charset="0"/>
                        </a:rPr>
                        <a:t> para el noticiero del </a:t>
                      </a:r>
                      <a:r>
                        <a:rPr lang="es-MX" sz="1200" baseline="0" dirty="0" err="1" smtClean="0">
                          <a:solidFill>
                            <a:schemeClr val="tx1"/>
                          </a:solidFill>
                          <a:latin typeface="KG Miss Speechy IPA" panose="02000000000000000000" pitchFamily="2" charset="0"/>
                        </a:rPr>
                        <a:t>dia</a:t>
                      </a:r>
                      <a:r>
                        <a:rPr lang="es-MX" sz="1200" baseline="0" dirty="0" smtClean="0">
                          <a:solidFill>
                            <a:schemeClr val="tx1"/>
                          </a:solidFill>
                          <a:latin typeface="KG Miss Speechy IPA" panose="02000000000000000000" pitchFamily="2" charset="0"/>
                        </a:rPr>
                        <a:t> de las madres parte 1 y 2”</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Material de poyo para el noticiero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Cámara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“A veces mamá tiene truenos en la cabeza”</a:t>
                      </a:r>
                    </a:p>
                    <a:p>
                      <a:pPr marL="0" indent="0">
                        <a:buFont typeface="Arial" panose="020B0604020202020204" pitchFamily="34" charset="0"/>
                        <a:buNone/>
                      </a:pPr>
                      <a:endParaRPr lang="es-MX" sz="1200" baseline="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0" name="Cuadro de texto 20"/>
          <p:cNvSpPr txBox="1"/>
          <p:nvPr/>
        </p:nvSpPr>
        <p:spPr>
          <a:xfrm rot="16200000">
            <a:off x="-529271" y="1095763"/>
            <a:ext cx="1911435"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0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ATEENDER EL PROBLEMA</a:t>
            </a:r>
            <a:endParaRPr lang="es-MX" sz="1000" dirty="0">
              <a:effectLst/>
              <a:ea typeface="Calibri" panose="020F0502020204030204" pitchFamily="34" charset="0"/>
              <a:cs typeface="Times New Roman" panose="02020603050405020304" pitchFamily="18" charset="0"/>
            </a:endParaRPr>
          </a:p>
        </p:txBody>
      </p:sp>
      <p:graphicFrame>
        <p:nvGraphicFramePr>
          <p:cNvPr id="21" name="Tabla 20"/>
          <p:cNvGraphicFramePr>
            <a:graphicFrameLocks noGrp="1"/>
          </p:cNvGraphicFramePr>
          <p:nvPr>
            <p:extLst>
              <p:ext uri="{D42A27DB-BD31-4B8C-83A1-F6EECF244321}">
                <p14:modId xmlns:p14="http://schemas.microsoft.com/office/powerpoint/2010/main" val="2469020384"/>
              </p:ext>
            </p:extLst>
          </p:nvPr>
        </p:nvGraphicFramePr>
        <p:xfrm>
          <a:off x="201478" y="4399341"/>
          <a:ext cx="9266285" cy="940144"/>
        </p:xfrm>
        <a:graphic>
          <a:graphicData uri="http://schemas.openxmlformats.org/drawingml/2006/table">
            <a:tbl>
              <a:tblPr firstRow="1" bandRow="1">
                <a:tableStyleId>{5C22544A-7EE6-4342-B048-85BDC9FD1C3A}</a:tableStyleId>
              </a:tblPr>
              <a:tblGrid>
                <a:gridCol w="9266285"/>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Traer</a:t>
                      </a:r>
                      <a:r>
                        <a:rPr lang="es-MX" sz="1200" baseline="0" dirty="0" smtClean="0">
                          <a:solidFill>
                            <a:schemeClr val="tx1"/>
                          </a:solidFill>
                          <a:latin typeface="KG Miss Speechy IPA" panose="02000000000000000000" pitchFamily="2" charset="0"/>
                        </a:rPr>
                        <a:t> ropa y accesorios de mamá para dramatizarla en clase.</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Investigar una frase que dicen las mamás frecuentemente.</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2" name="Imagen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Tree>
    <p:extLst>
      <p:ext uri="{BB962C8B-B14F-4D97-AF65-F5344CB8AC3E}">
        <p14:creationId xmlns:p14="http://schemas.microsoft.com/office/powerpoint/2010/main" val="247411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sp>
        <p:nvSpPr>
          <p:cNvPr id="2" name="CuadroTexto 1"/>
          <p:cNvSpPr txBox="1"/>
          <p:nvPr/>
        </p:nvSpPr>
        <p:spPr>
          <a:xfrm>
            <a:off x="2003898" y="929898"/>
            <a:ext cx="5914417" cy="646331"/>
          </a:xfrm>
          <a:prstGeom prst="rect">
            <a:avLst/>
          </a:prstGeom>
          <a:noFill/>
        </p:spPr>
        <p:txBody>
          <a:bodyPr wrap="square" rtlCol="0">
            <a:spAutoFit/>
          </a:bodyPr>
          <a:lstStyle/>
          <a:p>
            <a:pPr algn="ctr"/>
            <a:r>
              <a:rPr lang="es-MX" sz="3600" dirty="0" smtClean="0">
                <a:latin typeface="KG Head Above Water" pitchFamily="2" charset="0"/>
              </a:rPr>
              <a:t>Ejemplo de la actividad</a:t>
            </a:r>
            <a:endParaRPr lang="es-MX" sz="3600" dirty="0">
              <a:latin typeface="KG Head Above Water" pitchFamily="2" charset="0"/>
            </a:endParaRPr>
          </a:p>
        </p:txBody>
      </p: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pic>
        <p:nvPicPr>
          <p:cNvPr id="5122" name="Picture 2" descr="Alumnos de jardín de niños crean su noticiero en Apodaca| Telediario Méx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763" y="1730157"/>
            <a:ext cx="6802873" cy="51078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497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2125737420"/>
              </p:ext>
            </p:extLst>
          </p:nvPr>
        </p:nvGraphicFramePr>
        <p:xfrm>
          <a:off x="330740" y="789400"/>
          <a:ext cx="9137023" cy="6287096"/>
        </p:xfrm>
        <a:graphic>
          <a:graphicData uri="http://schemas.openxmlformats.org/drawingml/2006/table">
            <a:tbl>
              <a:tblPr firstRow="1" bandRow="1">
                <a:tableStyleId>{5C22544A-7EE6-4342-B048-85BDC9FD1C3A}</a:tableStyleId>
              </a:tblPr>
              <a:tblGrid>
                <a:gridCol w="376061"/>
                <a:gridCol w="1552417"/>
                <a:gridCol w="266892"/>
                <a:gridCol w="2367774"/>
                <a:gridCol w="2002666"/>
                <a:gridCol w="2571213"/>
              </a:tblGrid>
              <a:tr h="310606">
                <a:tc gridSpan="3">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r>
                        <a:rPr lang="es-MX" sz="1200" b="0" baseline="0" dirty="0" smtClean="0">
                          <a:solidFill>
                            <a:schemeClr val="tx1"/>
                          </a:solidFill>
                          <a:latin typeface="KG Miss Speechy IPA" panose="02000000000000000000" pitchFamily="2" charset="0"/>
                        </a:rPr>
                        <a:t>NOTICIERO “DIA DE LAS MADRES” PARTE 2</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Jueves 09 </a:t>
                      </a:r>
                      <a:r>
                        <a:rPr lang="es-MX" sz="1200" b="0" dirty="0" smtClean="0">
                          <a:solidFill>
                            <a:schemeClr val="tx1"/>
                          </a:solidFill>
                          <a:latin typeface="KG Miss Speechy IPA" panose="02000000000000000000" pitchFamily="2" charset="0"/>
                        </a:rPr>
                        <a:t>de </a:t>
                      </a:r>
                      <a:r>
                        <a:rPr lang="es-MX" sz="1200" b="0" dirty="0" smtClean="0">
                          <a:solidFill>
                            <a:schemeClr val="tx1"/>
                          </a:solidFill>
                          <a:latin typeface="KG Miss Speechy IPA" panose="02000000000000000000" pitchFamily="2" charset="0"/>
                        </a:rPr>
                        <a:t>Mayo </a:t>
                      </a:r>
                      <a:r>
                        <a:rPr lang="es-MX" sz="1200" b="0" dirty="0" smtClean="0">
                          <a:solidFill>
                            <a:schemeClr val="tx1"/>
                          </a:solidFill>
                          <a:latin typeface="KG Miss Speechy IPA" panose="02000000000000000000" pitchFamily="2" charset="0"/>
                        </a:rPr>
                        <a:t>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Producción de expresiones creativas con los distintos elementos de los </a:t>
                      </a:r>
                      <a:r>
                        <a:rPr lang="es-MX" sz="1200" dirty="0" smtClean="0">
                          <a:latin typeface="KG Miss Speechy IPA" panose="02000000000000000000" pitchFamily="2" charset="0"/>
                        </a:rPr>
                        <a:t>lenguajes artísticos.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Produce expresiones creativas para representar el mundo cercano, experiencias de su vida personal, familiar o creaciones de su imaginación, recurriendo a los distintos recursos de las artes.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3">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Respeta a sus compañeras y compañeros en juegos y actividades que implican establecer turnos de participación, escuchar con atención, compartir material, entre otros.</a:t>
                      </a:r>
                      <a:endParaRPr lang="es-ES" sz="1200" dirty="0" smtClean="0">
                        <a:solidFill>
                          <a:srgbClr val="2A2A2A"/>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gridSpan="2">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Speechy IPA" panose="02000000000000000000" pitchFamily="2" charset="0"/>
                          <a:ea typeface="+mn-ea"/>
                          <a:cs typeface="+mn-cs"/>
                        </a:rPr>
                        <a:t>7.- CONCRECIÓN</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433563">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darles los buenos días. Mencionarles a los niños que el día de hoy continuaremos con la grabación del noticiero, para ello, se vestirán los niños con ropa y accesorios de mamá que traen de casa para dramatizar a su propia mamá y todos sin excepción se grabarán mencionando una frase famosa que dice mamá frecuentemente (revisar en el </a:t>
                      </a:r>
                      <a:r>
                        <a:rPr lang="es-MX" sz="1200" kern="1200" baseline="0" dirty="0" err="1" smtClean="0">
                          <a:solidFill>
                            <a:schemeClr val="dk1"/>
                          </a:solidFill>
                          <a:effectLst/>
                          <a:latin typeface="KG Miss Speechy IPA" panose="02000000000000000000" pitchFamily="2" charset="0"/>
                          <a:ea typeface="+mn-ea"/>
                          <a:cs typeface="+mn-cs"/>
                        </a:rPr>
                        <a:t>guión</a:t>
                      </a:r>
                      <a:r>
                        <a:rPr lang="es-MX" sz="1200" kern="1200" baseline="0" dirty="0" smtClean="0">
                          <a:solidFill>
                            <a:schemeClr val="dk1"/>
                          </a:solidFill>
                          <a:effectLst/>
                          <a:latin typeface="KG Miss Speechy IPA" panose="02000000000000000000" pitchFamily="2" charset="0"/>
                          <a:ea typeface="+mn-ea"/>
                          <a:cs typeface="+mn-cs"/>
                        </a:rPr>
                        <a:t> las sugerencias, los niños pueden participar en el listado de frases mediante una lluvia de ideas).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lang="es-MX"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94669">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Una vez que todos hayan grabado su frase, se les pedirá que sigan con las grabaciones de la segunda parte del noticiero:</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Noticias exprés</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Sociales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5" name="Cuadro de texto 20"/>
          <p:cNvSpPr txBox="1"/>
          <p:nvPr/>
        </p:nvSpPr>
        <p:spPr>
          <a:xfrm rot="16200000">
            <a:off x="-1005746" y="5250398"/>
            <a:ext cx="32159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13" y="147977"/>
            <a:ext cx="575850" cy="465743"/>
          </a:xfrm>
          <a:prstGeom prst="rect">
            <a:avLst/>
          </a:prstGeom>
        </p:spPr>
      </p:pic>
    </p:spTree>
    <p:extLst>
      <p:ext uri="{BB962C8B-B14F-4D97-AF65-F5344CB8AC3E}">
        <p14:creationId xmlns:p14="http://schemas.microsoft.com/office/powerpoint/2010/main" val="2155953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528078460"/>
              </p:ext>
            </p:extLst>
          </p:nvPr>
        </p:nvGraphicFramePr>
        <p:xfrm>
          <a:off x="201479" y="443572"/>
          <a:ext cx="9266284" cy="2067563"/>
        </p:xfrm>
        <a:graphic>
          <a:graphicData uri="http://schemas.openxmlformats.org/drawingml/2006/table">
            <a:tbl>
              <a:tblPr firstRow="1" bandRow="1">
                <a:tableStyleId>{5C22544A-7EE6-4342-B048-85BDC9FD1C3A}</a:tableStyleId>
              </a:tblPr>
              <a:tblGrid>
                <a:gridCol w="431778"/>
                <a:gridCol w="1737984"/>
                <a:gridCol w="7096522"/>
              </a:tblGrid>
              <a:tr h="331343">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b="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kern="1200" dirty="0" smtClean="0">
                          <a:solidFill>
                            <a:schemeClr val="dk1"/>
                          </a:solidFill>
                          <a:effectLst/>
                          <a:latin typeface="KG Miss Speechy IPA" panose="02000000000000000000" pitchFamily="2" charset="0"/>
                          <a:ea typeface="+mn-ea"/>
                          <a:cs typeface="+mn-cs"/>
                        </a:rPr>
                        <a:t>8.- INTEGRACIÓN</a:t>
                      </a:r>
                      <a:endParaRPr lang="es-MX" sz="1200" b="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1" dirty="0" smtClean="0">
                          <a:solidFill>
                            <a:schemeClr val="tx1"/>
                          </a:solidFill>
                          <a:latin typeface="KG Miss Speechy IPA" panose="02000000000000000000" pitchFamily="2" charset="0"/>
                        </a:rPr>
                        <a:t>CIERRE:</a:t>
                      </a:r>
                      <a:endParaRPr lang="es-MX" sz="1200" b="1"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Se les pedirá a los niños revisar nuevamente la lista de actividades realizadas para ver que todo esté en orden para el </a:t>
                      </a:r>
                      <a:r>
                        <a:rPr lang="es-MX" sz="1200" kern="1200" baseline="0" dirty="0" err="1" smtClean="0">
                          <a:solidFill>
                            <a:schemeClr val="dk1"/>
                          </a:solidFill>
                          <a:effectLst/>
                          <a:latin typeface="KG Miss Speechy IPA" panose="02000000000000000000" pitchFamily="2" charset="0"/>
                          <a:ea typeface="+mn-ea"/>
                          <a:cs typeface="+mn-cs"/>
                        </a:rPr>
                        <a:t>pic-nic</a:t>
                      </a:r>
                      <a:r>
                        <a:rPr lang="es-MX" sz="1200" kern="1200" baseline="0" dirty="0" smtClean="0">
                          <a:solidFill>
                            <a:schemeClr val="dk1"/>
                          </a:solidFill>
                          <a:effectLst/>
                          <a:latin typeface="KG Miss Speechy IPA" panose="02000000000000000000" pitchFamily="2" charset="0"/>
                          <a:ea typeface="+mn-ea"/>
                          <a:cs typeface="+mn-cs"/>
                        </a:rPr>
                        <a:t> de mañana. Los alumnos harán una lista mediante una lluvia de ideas, sobre materiales que necesitamos para el </a:t>
                      </a:r>
                      <a:r>
                        <a:rPr lang="es-MX" sz="1200" kern="1200" baseline="0" dirty="0" err="1" smtClean="0">
                          <a:solidFill>
                            <a:schemeClr val="dk1"/>
                          </a:solidFill>
                          <a:effectLst/>
                          <a:latin typeface="KG Miss Speechy IPA" panose="02000000000000000000" pitchFamily="2" charset="0"/>
                          <a:ea typeface="+mn-ea"/>
                          <a:cs typeface="+mn-cs"/>
                        </a:rPr>
                        <a:t>pic-nic</a:t>
                      </a:r>
                      <a:r>
                        <a:rPr lang="es-MX" sz="1200" kern="1200" baseline="0" dirty="0" smtClean="0">
                          <a:solidFill>
                            <a:schemeClr val="dk1"/>
                          </a:solidFill>
                          <a:effectLst/>
                          <a:latin typeface="KG Miss Speechy IPA" panose="02000000000000000000" pitchFamily="2" charset="0"/>
                          <a:ea typeface="+mn-ea"/>
                          <a:cs typeface="+mn-cs"/>
                        </a:rPr>
                        <a:t>: mantas, snacks, cuentos para leer bajo un árbol, etc.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Finalmente, en la ficha de trabajo 6, los alumnos deberán ilustrar el cupón y poner el nombre a quien va dirigido, en el cual se les pueda invitar a las mamás al </a:t>
                      </a:r>
                      <a:r>
                        <a:rPr lang="es-MX" sz="1200" kern="1200" baseline="0" dirty="0" err="1" smtClean="0">
                          <a:solidFill>
                            <a:schemeClr val="dk1"/>
                          </a:solidFill>
                          <a:effectLst/>
                          <a:latin typeface="KG Miss Speechy IPA" panose="02000000000000000000" pitchFamily="2" charset="0"/>
                          <a:ea typeface="+mn-ea"/>
                          <a:cs typeface="+mn-cs"/>
                        </a:rPr>
                        <a:t>pic-nic</a:t>
                      </a:r>
                      <a:r>
                        <a:rPr lang="es-MX" sz="1200" kern="1200" baseline="0" dirty="0" smtClean="0">
                          <a:solidFill>
                            <a:schemeClr val="dk1"/>
                          </a:solidFill>
                          <a:effectLst/>
                          <a:latin typeface="KG Miss Speechy IPA" panose="02000000000000000000" pitchFamily="2" charset="0"/>
                          <a:ea typeface="+mn-ea"/>
                          <a:cs typeface="+mn-cs"/>
                        </a:rPr>
                        <a:t>.</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3909989117"/>
              </p:ext>
            </p:extLst>
          </p:nvPr>
        </p:nvGraphicFramePr>
        <p:xfrm>
          <a:off x="201479" y="2719178"/>
          <a:ext cx="9266284" cy="1722395"/>
        </p:xfrm>
        <a:graphic>
          <a:graphicData uri="http://schemas.openxmlformats.org/drawingml/2006/table">
            <a:tbl>
              <a:tblPr firstRow="1" bandRow="1">
                <a:tableStyleId>{5C22544A-7EE6-4342-B048-85BDC9FD1C3A}</a:tableStyleId>
              </a:tblPr>
              <a:tblGrid>
                <a:gridCol w="9266284"/>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r>
              <a:tr h="589349">
                <a:tc>
                  <a:txBody>
                    <a:bodyPr/>
                    <a:lstStyle/>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Materiales del aula y del Jardín para el noticiero.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a:t>
                      </a:r>
                      <a:r>
                        <a:rPr lang="es-MX" sz="1200" baseline="0" dirty="0" err="1" smtClean="0">
                          <a:solidFill>
                            <a:schemeClr val="tx1"/>
                          </a:solidFill>
                          <a:latin typeface="KG Miss Speechy IPA" panose="02000000000000000000" pitchFamily="2" charset="0"/>
                        </a:rPr>
                        <a:t>Guión</a:t>
                      </a:r>
                      <a:r>
                        <a:rPr lang="es-MX" sz="1200" baseline="0" dirty="0" smtClean="0">
                          <a:solidFill>
                            <a:schemeClr val="tx1"/>
                          </a:solidFill>
                          <a:latin typeface="KG Miss Speechy IPA" panose="02000000000000000000" pitchFamily="2" charset="0"/>
                        </a:rPr>
                        <a:t> para el noticiero del día de las madres parte 2”</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Cámara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6</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 </a:t>
                      </a: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Cuadro de texto 3"/>
          <p:cNvSpPr txBox="1"/>
          <p:nvPr/>
        </p:nvSpPr>
        <p:spPr>
          <a:xfrm rot="16200000">
            <a:off x="-722551" y="1169892"/>
            <a:ext cx="241165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900" dirty="0">
                <a:effectLst/>
                <a:latin typeface="KG Red Hands" panose="02000505000000020004" pitchFamily="2" charset="0"/>
                <a:ea typeface="Calibri" panose="020F0502020204030204" pitchFamily="34" charset="0"/>
                <a:cs typeface="Times New Roman" panose="02020603050405020304" pitchFamily="18" charset="0"/>
              </a:rPr>
              <a:t>3.- INTERVENCIÓN, DIFUSIÓN Y SEGUIMIENTO DE LAS PRODUCCIONES</a:t>
            </a:r>
            <a:endParaRPr lang="es-MX" sz="900" dirty="0">
              <a:effectLst/>
              <a:ea typeface="Calibri" panose="020F0502020204030204" pitchFamily="34" charset="0"/>
              <a:cs typeface="Times New Roman" panose="02020603050405020304" pitchFamily="18" charset="0"/>
            </a:endParaRPr>
          </a:p>
        </p:txBody>
      </p:sp>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graphicFrame>
        <p:nvGraphicFramePr>
          <p:cNvPr id="23" name="Tabla 22"/>
          <p:cNvGraphicFramePr>
            <a:graphicFrameLocks noGrp="1"/>
          </p:cNvGraphicFramePr>
          <p:nvPr>
            <p:extLst>
              <p:ext uri="{D42A27DB-BD31-4B8C-83A1-F6EECF244321}">
                <p14:modId xmlns:p14="http://schemas.microsoft.com/office/powerpoint/2010/main" val="341523882"/>
              </p:ext>
            </p:extLst>
          </p:nvPr>
        </p:nvGraphicFramePr>
        <p:xfrm>
          <a:off x="186910" y="4585762"/>
          <a:ext cx="9266285" cy="940144"/>
        </p:xfrm>
        <a:graphic>
          <a:graphicData uri="http://schemas.openxmlformats.org/drawingml/2006/table">
            <a:tbl>
              <a:tblPr firstRow="1" bandRow="1">
                <a:tableStyleId>{5C22544A-7EE6-4342-B048-85BDC9FD1C3A}</a:tableStyleId>
              </a:tblPr>
              <a:tblGrid>
                <a:gridCol w="9266285"/>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Invitar</a:t>
                      </a:r>
                      <a:r>
                        <a:rPr lang="es-MX" sz="1200" baseline="0" dirty="0" smtClean="0">
                          <a:solidFill>
                            <a:schemeClr val="tx1"/>
                          </a:solidFill>
                          <a:latin typeface="KG Miss Speechy IPA" panose="02000000000000000000" pitchFamily="2" charset="0"/>
                        </a:rPr>
                        <a:t> a las mamás a un </a:t>
                      </a:r>
                      <a:r>
                        <a:rPr lang="es-MX" sz="1200" baseline="0" dirty="0" err="1" smtClean="0">
                          <a:solidFill>
                            <a:schemeClr val="tx1"/>
                          </a:solidFill>
                          <a:latin typeface="KG Miss Speechy IPA" panose="02000000000000000000" pitchFamily="2" charset="0"/>
                        </a:rPr>
                        <a:t>pic-nic</a:t>
                      </a:r>
                      <a:r>
                        <a:rPr lang="es-MX" sz="1200" baseline="0" dirty="0" smtClean="0">
                          <a:solidFill>
                            <a:schemeClr val="tx1"/>
                          </a:solidFill>
                          <a:latin typeface="KG Miss Speechy IPA" panose="02000000000000000000" pitchFamily="2" charset="0"/>
                        </a:rPr>
                        <a:t>. Sugerencia: parte de la mañana. 9:00 a 10:00 am</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Traer mantas para poner en el suelo y snacks para compartir.</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8286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sp>
        <p:nvSpPr>
          <p:cNvPr id="2" name="CuadroTexto 1"/>
          <p:cNvSpPr txBox="1"/>
          <p:nvPr/>
        </p:nvSpPr>
        <p:spPr>
          <a:xfrm>
            <a:off x="2003898" y="929898"/>
            <a:ext cx="5914417" cy="646331"/>
          </a:xfrm>
          <a:prstGeom prst="rect">
            <a:avLst/>
          </a:prstGeom>
          <a:noFill/>
        </p:spPr>
        <p:txBody>
          <a:bodyPr wrap="square" rtlCol="0">
            <a:spAutoFit/>
          </a:bodyPr>
          <a:lstStyle/>
          <a:p>
            <a:pPr algn="ctr"/>
            <a:r>
              <a:rPr lang="es-MX" sz="3600" dirty="0" smtClean="0">
                <a:latin typeface="KG Head Above Water" pitchFamily="2" charset="0"/>
              </a:rPr>
              <a:t>Ejemplo de la actividad</a:t>
            </a:r>
            <a:endParaRPr lang="es-MX" sz="3600" dirty="0">
              <a:latin typeface="KG Head Above Water" pitchFamily="2" charset="0"/>
            </a:endParaRPr>
          </a:p>
        </p:txBody>
      </p: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pic>
        <p:nvPicPr>
          <p:cNvPr id="7170" name="Picture 2" descr="Jardín de Niños - Vestidos de Papá y Mamá. #familia #JdeN... | فيسبو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279" y="2221083"/>
            <a:ext cx="4766743" cy="35704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11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1977821349"/>
              </p:ext>
            </p:extLst>
          </p:nvPr>
        </p:nvGraphicFramePr>
        <p:xfrm>
          <a:off x="330740" y="789400"/>
          <a:ext cx="9137023" cy="6729787"/>
        </p:xfrm>
        <a:graphic>
          <a:graphicData uri="http://schemas.openxmlformats.org/drawingml/2006/table">
            <a:tbl>
              <a:tblPr firstRow="1" bandRow="1">
                <a:tableStyleId>{5C22544A-7EE6-4342-B048-85BDC9FD1C3A}</a:tableStyleId>
              </a:tblPr>
              <a:tblGrid>
                <a:gridCol w="376061"/>
                <a:gridCol w="1552417"/>
                <a:gridCol w="266892"/>
                <a:gridCol w="2367774"/>
                <a:gridCol w="2002666"/>
                <a:gridCol w="2571213"/>
              </a:tblGrid>
              <a:tr h="310606">
                <a:tc gridSpan="3">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UN</a:t>
                      </a:r>
                      <a:r>
                        <a:rPr lang="es-MX" sz="1200" b="0" baseline="0" dirty="0" smtClean="0">
                          <a:solidFill>
                            <a:schemeClr val="tx1"/>
                          </a:solidFill>
                          <a:latin typeface="KG Miss Speechy IPA" panose="02000000000000000000" pitchFamily="2" charset="0"/>
                        </a:rPr>
                        <a:t> PIC-NIC CON MAMÁ</a:t>
                      </a:r>
                      <a:endParaRPr lang="es-MX" sz="1200" b="0"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Viernes</a:t>
                      </a:r>
                      <a:r>
                        <a:rPr lang="es-MX" sz="1200" b="0" baseline="0" dirty="0" smtClean="0">
                          <a:solidFill>
                            <a:schemeClr val="tx1"/>
                          </a:solidFill>
                          <a:latin typeface="KG Miss Speechy IPA" panose="02000000000000000000" pitchFamily="2" charset="0"/>
                        </a:rPr>
                        <a:t> 10</a:t>
                      </a:r>
                      <a:r>
                        <a:rPr lang="es-MX" sz="1200" b="0" dirty="0" smtClean="0">
                          <a:solidFill>
                            <a:schemeClr val="tx1"/>
                          </a:solidFill>
                          <a:latin typeface="KG Miss Speechy IPA" panose="02000000000000000000" pitchFamily="2" charset="0"/>
                        </a:rPr>
                        <a:t> </a:t>
                      </a:r>
                      <a:r>
                        <a:rPr lang="es-MX" sz="1200" b="0" dirty="0" smtClean="0">
                          <a:solidFill>
                            <a:schemeClr val="tx1"/>
                          </a:solidFill>
                          <a:latin typeface="KG Miss Speechy IPA" panose="02000000000000000000" pitchFamily="2" charset="0"/>
                        </a:rPr>
                        <a:t>de </a:t>
                      </a:r>
                      <a:r>
                        <a:rPr lang="es-MX" sz="1200" b="0" dirty="0" smtClean="0">
                          <a:solidFill>
                            <a:schemeClr val="tx1"/>
                          </a:solidFill>
                          <a:latin typeface="KG Miss Speechy IPA" panose="02000000000000000000" pitchFamily="2" charset="0"/>
                        </a:rPr>
                        <a:t>Mayo </a:t>
                      </a:r>
                      <a:r>
                        <a:rPr lang="es-MX" sz="1200" b="0" dirty="0" smtClean="0">
                          <a:solidFill>
                            <a:schemeClr val="tx1"/>
                          </a:solidFill>
                          <a:latin typeface="KG Miss Speechy IPA" panose="02000000000000000000" pitchFamily="2" charset="0"/>
                        </a:rPr>
                        <a:t>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Producción de expresiones creativas con los distintos elementos de los </a:t>
                      </a:r>
                      <a:r>
                        <a:rPr lang="es-MX" sz="1200" dirty="0" smtClean="0">
                          <a:latin typeface="KG Miss Speechy IPA" panose="02000000000000000000" pitchFamily="2" charset="0"/>
                        </a:rPr>
                        <a:t>lenguajes artísticos.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Produce expresiones creativas para representar el mundo cercano, experiencias de su vida personal, familiar o creaciones de su imaginación, recurriendo a los distintos recursos de las artes.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3">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Respeta a sus compañeras y compañeros en juegos y actividades que implican establecer turnos de participación, escuchar con atención, compartir material, entre otros.</a:t>
                      </a:r>
                      <a:endParaRPr lang="es-ES" sz="1200" dirty="0" smtClean="0">
                        <a:solidFill>
                          <a:srgbClr val="2A2A2A"/>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gridSpan="2">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Speechy IPA" panose="02000000000000000000" pitchFamily="2" charset="0"/>
                          <a:ea typeface="+mn-ea"/>
                          <a:cs typeface="+mn-cs"/>
                        </a:rPr>
                        <a:t>9.-</a:t>
                      </a:r>
                      <a:r>
                        <a:rPr lang="es-MX" sz="1200" b="1" kern="1200" baseline="0" dirty="0" smtClean="0">
                          <a:solidFill>
                            <a:schemeClr val="dk1"/>
                          </a:solidFill>
                          <a:effectLst/>
                          <a:latin typeface="KG Miss Speechy IPA" panose="02000000000000000000" pitchFamily="2" charset="0"/>
                          <a:ea typeface="+mn-ea"/>
                          <a:cs typeface="+mn-cs"/>
                        </a:rPr>
                        <a:t> DIFUSIÓN</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433563">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Recibir a los niños y las mamás y darles los buenos días. Preguntarles a los niños: ¿Qué día se celebra hoy?, ¿Por qué viene mamá acompañándolos? Enseguida explicarles que el día de hoy es el tan esperado día de las madres, y que comenzaremos celebrando a nuestras mamás cantándoles las mañanitas.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Una vez que hayan cantando las mañanitas se les compartirá el video del noticiero que realizaron los niños.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lang="es-MX"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94669">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Cuando haya terminado de proyectarse, preguntarles a los niños y a las mamás: ¿Cómo se sintieron realizando esta actividad?, mamás ¿Cómo se sintieron al ver a sus hijos en televisión?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pedirles a los niños que le coloquen a sus mamás las coronas que realizaron en la cabeza, y les entreguen los obsequios que ellos mismos elaboraron. Preguntarles; ¿Cómo elaboraron esos obsequios?, ¿Qué materiales utilizaron?, ¿les pareció fácil o difícil su elaboración?, ¿ por qué?, mamás ¿Cómo se sienten al recibir estos obsequios elaborados por sus hijos con mucho esfuerzo, creatividad y amor? Comentarles a las mamás qué aprendieron los niños durante el proceso de elaboración.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13" y="147977"/>
            <a:ext cx="575850" cy="465743"/>
          </a:xfrm>
          <a:prstGeom prst="rect">
            <a:avLst/>
          </a:prstGeom>
        </p:spPr>
      </p:pic>
      <p:sp>
        <p:nvSpPr>
          <p:cNvPr id="18" name="Cuadro de texto 3"/>
          <p:cNvSpPr txBox="1"/>
          <p:nvPr/>
        </p:nvSpPr>
        <p:spPr>
          <a:xfrm rot="16200000">
            <a:off x="-809921" y="5294954"/>
            <a:ext cx="2824247"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900" dirty="0">
                <a:effectLst/>
                <a:latin typeface="KG Red Hands" panose="02000505000000020004" pitchFamily="2" charset="0"/>
                <a:ea typeface="Calibri" panose="020F0502020204030204" pitchFamily="34" charset="0"/>
                <a:cs typeface="Times New Roman" panose="02020603050405020304" pitchFamily="18" charset="0"/>
              </a:rPr>
              <a:t>3.- INTERVENCIÓN, DIFUSIÓN Y SEGUIMIENTO DE LAS PRODUCCIONES</a:t>
            </a:r>
            <a:endParaRPr lang="es-MX" sz="9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24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CuadroTexto 15"/>
          <p:cNvSpPr txBox="1"/>
          <p:nvPr/>
        </p:nvSpPr>
        <p:spPr>
          <a:xfrm>
            <a:off x="1422900" y="545847"/>
            <a:ext cx="7216921" cy="1682630"/>
          </a:xfrm>
          <a:prstGeom prst="rect">
            <a:avLst/>
          </a:prstGeom>
          <a:noFill/>
        </p:spPr>
        <p:txBody>
          <a:bodyPr wrap="square" rtlCol="0">
            <a:spAutoFit/>
          </a:bodyPr>
          <a:lstStyle/>
          <a:p>
            <a:pPr algn="ctr"/>
            <a:r>
              <a:rPr lang="es-MX" sz="8000" spc="600" dirty="0" smtClean="0">
                <a:ln w="28575">
                  <a:solidFill>
                    <a:srgbClr val="FF66FF"/>
                  </a:solidFill>
                </a:ln>
                <a:solidFill>
                  <a:srgbClr val="FF66FF"/>
                </a:solidFill>
                <a:latin typeface="DK HOMEWARD BOUND II" pitchFamily="50" charset="0"/>
              </a:rPr>
              <a:t>MAYO</a:t>
            </a:r>
            <a:endParaRPr lang="es-MX" sz="8000" spc="600" dirty="0">
              <a:ln w="28575">
                <a:solidFill>
                  <a:srgbClr val="FF66FF"/>
                </a:solidFill>
              </a:ln>
              <a:solidFill>
                <a:srgbClr val="FF66FF"/>
              </a:solidFill>
              <a:latin typeface="DK HOMEWARD BOUND II" pitchFamily="50" charset="0"/>
            </a:endParaRPr>
          </a:p>
        </p:txBody>
      </p:sp>
      <p:sp>
        <p:nvSpPr>
          <p:cNvPr id="17" name="CuadroTexto 16"/>
          <p:cNvSpPr txBox="1"/>
          <p:nvPr/>
        </p:nvSpPr>
        <p:spPr>
          <a:xfrm>
            <a:off x="2991172" y="966885"/>
            <a:ext cx="4076055" cy="769441"/>
          </a:xfrm>
          <a:prstGeom prst="rect">
            <a:avLst/>
          </a:prstGeom>
          <a:noFill/>
        </p:spPr>
        <p:txBody>
          <a:bodyPr wrap="square" rtlCol="0">
            <a:spAutoFit/>
          </a:bodyPr>
          <a:lstStyle/>
          <a:p>
            <a:pPr algn="ctr"/>
            <a:r>
              <a:rPr lang="es-MX" sz="4400" dirty="0" smtClean="0">
                <a:latin typeface="SweetLovelyRainbowOne" pitchFamily="50" charset="0"/>
                <a:ea typeface="HelloBigDeal" panose="02000603000000000000" pitchFamily="2" charset="0"/>
              </a:rPr>
              <a:t>Mayo</a:t>
            </a:r>
          </a:p>
        </p:txBody>
      </p:sp>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0383" y="645157"/>
            <a:ext cx="831747" cy="672710"/>
          </a:xfrm>
          <a:prstGeom prst="rect">
            <a:avLst/>
          </a:prstGeom>
        </p:spPr>
      </p:pic>
      <p:sp>
        <p:nvSpPr>
          <p:cNvPr id="29" name="CuadroTexto 28"/>
          <p:cNvSpPr txBox="1"/>
          <p:nvPr/>
        </p:nvSpPr>
        <p:spPr>
          <a:xfrm>
            <a:off x="1022296" y="2384719"/>
            <a:ext cx="8353586" cy="3693319"/>
          </a:xfrm>
          <a:prstGeom prst="rect">
            <a:avLst/>
          </a:prstGeom>
          <a:noFill/>
        </p:spPr>
        <p:txBody>
          <a:bodyPr wrap="square" rtlCol="0">
            <a:spAutoFit/>
          </a:bodyPr>
          <a:lstStyle/>
          <a:p>
            <a:endParaRPr lang="es-ES" dirty="0"/>
          </a:p>
          <a:p>
            <a:r>
              <a:rPr lang="es-ES" sz="2400" dirty="0" smtClean="0">
                <a:latin typeface="KG Miss Speechy IPA" panose="02000000000000000000" pitchFamily="2" charset="0"/>
              </a:rPr>
              <a:t>Jardín de Niños:                               C.C.T:                      Sector: </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Educadora:                                  Zona Escolar:</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Grado y grupo:                    Ciclo Escolar: 2023 -2024</a:t>
            </a:r>
          </a:p>
          <a:p>
            <a:endParaRPr lang="es-ES" sz="2400" dirty="0">
              <a:latin typeface="KG Miss Speechy IPA" panose="02000000000000000000" pitchFamily="2" charset="0"/>
            </a:endParaRPr>
          </a:p>
          <a:p>
            <a:pPr algn="ctr"/>
            <a:r>
              <a:rPr lang="es-ES" sz="2400" dirty="0" smtClean="0">
                <a:latin typeface="KG Miss Speechy IPA" panose="02000000000000000000" pitchFamily="2" charset="0"/>
              </a:rPr>
              <a:t>Fecha de aplicación: </a:t>
            </a:r>
            <a:endParaRPr lang="es-ES" sz="2400" dirty="0" smtClean="0">
              <a:latin typeface="KG Miss Speechy IPA" panose="02000000000000000000" pitchFamily="2" charset="0"/>
            </a:endParaRPr>
          </a:p>
          <a:p>
            <a:pPr algn="ctr"/>
            <a:r>
              <a:rPr lang="es-ES" sz="2400" dirty="0" smtClean="0">
                <a:latin typeface="KG Miss Speechy IPA" panose="02000000000000000000" pitchFamily="2" charset="0"/>
              </a:rPr>
              <a:t>29 de Abril</a:t>
            </a:r>
            <a:r>
              <a:rPr lang="es-ES" sz="2400" dirty="0" smtClean="0">
                <a:latin typeface="KG Miss Speechy IPA" panose="02000000000000000000" pitchFamily="2" charset="0"/>
              </a:rPr>
              <a:t> </a:t>
            </a:r>
            <a:r>
              <a:rPr lang="es-ES" sz="2400" dirty="0" smtClean="0">
                <a:latin typeface="KG Miss Speechy IPA" panose="02000000000000000000" pitchFamily="2" charset="0"/>
              </a:rPr>
              <a:t>al </a:t>
            </a:r>
            <a:r>
              <a:rPr lang="es-ES" sz="2400" dirty="0" smtClean="0">
                <a:latin typeface="KG Miss Speechy IPA" panose="02000000000000000000" pitchFamily="2" charset="0"/>
              </a:rPr>
              <a:t>10</a:t>
            </a:r>
            <a:r>
              <a:rPr lang="es-ES" sz="2400" dirty="0" smtClean="0">
                <a:latin typeface="KG Miss Speechy IPA" panose="02000000000000000000" pitchFamily="2" charset="0"/>
              </a:rPr>
              <a:t> </a:t>
            </a:r>
            <a:r>
              <a:rPr lang="es-ES" sz="2400" dirty="0" smtClean="0">
                <a:latin typeface="KG Miss Speechy IPA" panose="02000000000000000000" pitchFamily="2" charset="0"/>
              </a:rPr>
              <a:t>de </a:t>
            </a:r>
            <a:r>
              <a:rPr lang="es-ES" sz="2400" dirty="0" smtClean="0">
                <a:latin typeface="KG Miss Speechy IPA" panose="02000000000000000000" pitchFamily="2" charset="0"/>
              </a:rPr>
              <a:t>Mayo</a:t>
            </a:r>
            <a:r>
              <a:rPr lang="es-ES" sz="2400" dirty="0" smtClean="0">
                <a:latin typeface="KG Miss Speechy IPA" panose="02000000000000000000" pitchFamily="2" charset="0"/>
              </a:rPr>
              <a:t> </a:t>
            </a:r>
            <a:r>
              <a:rPr lang="es-ES" sz="2400" dirty="0" smtClean="0">
                <a:latin typeface="KG Miss Speechy IPA" panose="02000000000000000000" pitchFamily="2" charset="0"/>
              </a:rPr>
              <a:t>de 2024</a:t>
            </a:r>
            <a:endParaRPr lang="es-MX" sz="2400" dirty="0">
              <a:latin typeface="KG Miss Speechy IPA" panose="02000000000000000000" pitchFamily="2" charset="0"/>
            </a:endParaRPr>
          </a:p>
        </p:txBody>
      </p:sp>
    </p:spTree>
    <p:extLst>
      <p:ext uri="{BB962C8B-B14F-4D97-AF65-F5344CB8AC3E}">
        <p14:creationId xmlns:p14="http://schemas.microsoft.com/office/powerpoint/2010/main" val="2718173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15287725"/>
              </p:ext>
            </p:extLst>
          </p:nvPr>
        </p:nvGraphicFramePr>
        <p:xfrm>
          <a:off x="201479" y="443572"/>
          <a:ext cx="9266284" cy="4705375"/>
        </p:xfrm>
        <a:graphic>
          <a:graphicData uri="http://schemas.openxmlformats.org/drawingml/2006/table">
            <a:tbl>
              <a:tblPr firstRow="1" bandRow="1">
                <a:tableStyleId>{5C22544A-7EE6-4342-B048-85BDC9FD1C3A}</a:tableStyleId>
              </a:tblPr>
              <a:tblGrid>
                <a:gridCol w="431778"/>
                <a:gridCol w="1737984"/>
                <a:gridCol w="7096522"/>
              </a:tblGrid>
              <a:tr h="331343">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b="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Speechy IPA" panose="02000000000000000000" pitchFamily="2" charset="0"/>
                          <a:ea typeface="+mn-ea"/>
                          <a:cs typeface="+mn-cs"/>
                        </a:rPr>
                        <a:t>9.-</a:t>
                      </a:r>
                      <a:r>
                        <a:rPr lang="es-MX" sz="1200" b="1" kern="1200" baseline="0" dirty="0" smtClean="0">
                          <a:solidFill>
                            <a:schemeClr val="dk1"/>
                          </a:solidFill>
                          <a:effectLst/>
                          <a:latin typeface="KG Miss Speechy IPA" panose="02000000000000000000" pitchFamily="2" charset="0"/>
                          <a:ea typeface="+mn-ea"/>
                          <a:cs typeface="+mn-cs"/>
                        </a:rPr>
                        <a:t> DIFUSIÓN</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1" dirty="0" smtClean="0">
                          <a:solidFill>
                            <a:schemeClr val="tx1"/>
                          </a:solidFill>
                          <a:latin typeface="KG Miss Speechy IPA" panose="02000000000000000000" pitchFamily="2" charset="0"/>
                        </a:rPr>
                        <a:t>CIERRE:</a:t>
                      </a:r>
                      <a:endParaRPr lang="es-MX" sz="1200" b="1"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76759">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Finalmente, salir al patio de la escuela, buscar un espacio cada quien con su mamá para compartir y degustar unos ricos snacks, pueden llevar algún cuento de la biblioteca del aula para leerlo.</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Se le dará las gracias a las mamás por la asistencia.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01592">
                <a:tc v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Speechy IPA" panose="02000000000000000000" pitchFamily="2" charset="0"/>
                          <a:ea typeface="+mn-ea"/>
                          <a:cs typeface="+mn-cs"/>
                        </a:rPr>
                        <a:t>10.-</a:t>
                      </a:r>
                      <a:r>
                        <a:rPr lang="es-MX" sz="1200" b="1" kern="1200" baseline="0" dirty="0" smtClean="0">
                          <a:solidFill>
                            <a:schemeClr val="dk1"/>
                          </a:solidFill>
                          <a:effectLst/>
                          <a:latin typeface="KG Miss Speechy IPA" panose="02000000000000000000" pitchFamily="2" charset="0"/>
                          <a:ea typeface="+mn-ea"/>
                          <a:cs typeface="+mn-cs"/>
                        </a:rPr>
                        <a:t> CONSIDERACIONES</a:t>
                      </a:r>
                      <a:endParaRPr lang="es-MX" sz="1200" b="0" kern="1200" dirty="0" smtClean="0">
                        <a:solidFill>
                          <a:schemeClr val="dk1"/>
                        </a:solidFill>
                        <a:effectLst/>
                        <a:latin typeface="KG Miss Speechy IPA" panose="02000000000000000000" pitchFamily="2" charset="0"/>
                        <a:ea typeface="+mn-ea"/>
                        <a:cs typeface="+mn-cs"/>
                      </a:endParaRPr>
                    </a:p>
                    <a:p>
                      <a:pPr algn="ctr"/>
                      <a:endParaRPr lang="es-MX" sz="1200" b="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Al término Del</a:t>
                      </a:r>
                      <a:r>
                        <a:rPr lang="es-MX" sz="1200" kern="1200" baseline="0" dirty="0" smtClean="0">
                          <a:solidFill>
                            <a:schemeClr val="dk1"/>
                          </a:solidFill>
                          <a:effectLst/>
                          <a:latin typeface="KG Miss Speechy IPA" panose="02000000000000000000" pitchFamily="2" charset="0"/>
                          <a:ea typeface="+mn-ea"/>
                          <a:cs typeface="+mn-cs"/>
                        </a:rPr>
                        <a:t> </a:t>
                      </a:r>
                      <a:r>
                        <a:rPr lang="es-MX" sz="1200" kern="1200" baseline="0" dirty="0" err="1" smtClean="0">
                          <a:solidFill>
                            <a:schemeClr val="dk1"/>
                          </a:solidFill>
                          <a:effectLst/>
                          <a:latin typeface="KG Miss Speechy IPA" panose="02000000000000000000" pitchFamily="2" charset="0"/>
                          <a:ea typeface="+mn-ea"/>
                          <a:cs typeface="+mn-cs"/>
                        </a:rPr>
                        <a:t>pic-nic</a:t>
                      </a:r>
                      <a:r>
                        <a:rPr lang="es-MX" sz="1200" kern="1200" dirty="0" smtClean="0">
                          <a:solidFill>
                            <a:schemeClr val="dk1"/>
                          </a:solidFill>
                          <a:effectLst/>
                          <a:latin typeface="KG Miss Speechy IPA" panose="02000000000000000000" pitchFamily="2" charset="0"/>
                          <a:ea typeface="+mn-ea"/>
                          <a:cs typeface="+mn-cs"/>
                        </a:rPr>
                        <a:t> dialogar con los niños:</a:t>
                      </a:r>
                      <a:br>
                        <a:rPr lang="es-MX" sz="1200" kern="1200" dirty="0" smtClean="0">
                          <a:solidFill>
                            <a:schemeClr val="dk1"/>
                          </a:solidFill>
                          <a:effectLst/>
                          <a:latin typeface="KG Miss Speechy IPA" panose="02000000000000000000" pitchFamily="2" charset="0"/>
                          <a:ea typeface="+mn-ea"/>
                          <a:cs typeface="+mn-cs"/>
                        </a:rPr>
                      </a:br>
                      <a:r>
                        <a:rPr lang="es-MX" sz="1200" kern="1200" dirty="0" smtClean="0">
                          <a:solidFill>
                            <a:schemeClr val="dk1"/>
                          </a:solidFill>
                          <a:effectLst/>
                          <a:latin typeface="KG Miss Speechy IPA" panose="02000000000000000000" pitchFamily="2" charset="0"/>
                          <a:ea typeface="+mn-ea"/>
                          <a:cs typeface="+mn-cs"/>
                        </a:rPr>
                        <a:t>¿creen que alcanzamos nuestros objetivos?, ¿Qué fue lo que aprendimos?, ¿de qué manera aprendimos?, ¿qué les parecieron</a:t>
                      </a:r>
                      <a:r>
                        <a:rPr lang="es-MX" sz="1200" kern="1200" baseline="0" dirty="0" smtClean="0">
                          <a:solidFill>
                            <a:schemeClr val="dk1"/>
                          </a:solidFill>
                          <a:effectLst/>
                          <a:latin typeface="KG Miss Speechy IPA" panose="02000000000000000000" pitchFamily="2" charset="0"/>
                          <a:ea typeface="+mn-ea"/>
                          <a:cs typeface="+mn-cs"/>
                        </a:rPr>
                        <a:t> las actividades del proyecto</a:t>
                      </a:r>
                      <a:r>
                        <a:rPr lang="es-MX" sz="1200" kern="1200" dirty="0" smtClean="0">
                          <a:solidFill>
                            <a:schemeClr val="dk1"/>
                          </a:solidFill>
                          <a:effectLst/>
                          <a:latin typeface="KG Miss Speechy IPA" panose="02000000000000000000" pitchFamily="2" charset="0"/>
                          <a:ea typeface="+mn-ea"/>
                          <a:cs typeface="+mn-cs"/>
                        </a:rPr>
                        <a:t>?</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105725">
                <a:tc v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Speechy IPA" panose="02000000000000000000" pitchFamily="2" charset="0"/>
                          <a:ea typeface="+mn-ea"/>
                          <a:cs typeface="+mn-cs"/>
                        </a:rPr>
                        <a:t>11.-</a:t>
                      </a:r>
                      <a:r>
                        <a:rPr lang="es-MX" sz="1200" b="1" kern="1200" baseline="0" dirty="0" smtClean="0">
                          <a:solidFill>
                            <a:schemeClr val="dk1"/>
                          </a:solidFill>
                          <a:effectLst/>
                          <a:latin typeface="KG Miss Speechy IPA" panose="02000000000000000000" pitchFamily="2" charset="0"/>
                          <a:ea typeface="+mn-ea"/>
                          <a:cs typeface="+mn-cs"/>
                        </a:rPr>
                        <a:t> AVANCES</a:t>
                      </a:r>
                      <a:endParaRPr lang="es-MX" sz="1200" b="0" kern="1200" dirty="0" smtClean="0">
                        <a:solidFill>
                          <a:schemeClr val="dk1"/>
                        </a:solidFill>
                        <a:effectLst/>
                        <a:latin typeface="KG Miss Speechy IPA" panose="02000000000000000000" pitchFamily="2" charset="0"/>
                        <a:ea typeface="+mn-ea"/>
                        <a:cs typeface="+mn-cs"/>
                      </a:endParaRPr>
                    </a:p>
                    <a:p>
                      <a:pPr algn="ctr"/>
                      <a:endParaRPr lang="es-MX" sz="1200" b="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MX" sz="1200" b="1" kern="1200" dirty="0" smtClean="0">
                          <a:solidFill>
                            <a:schemeClr val="dk1"/>
                          </a:solidFill>
                          <a:effectLst/>
                          <a:latin typeface="KG Miss Speechy IPA" panose="02000000000000000000" pitchFamily="2" charset="0"/>
                          <a:ea typeface="+mn-ea"/>
                          <a:cs typeface="+mn-cs"/>
                        </a:rPr>
                        <a:t>EVALUACIÓN:</a:t>
                      </a:r>
                      <a:endParaRPr lang="es-MX" sz="1200" kern="1200" dirty="0" smtClean="0">
                        <a:solidFill>
                          <a:schemeClr val="dk1"/>
                        </a:solidFill>
                        <a:effectLst/>
                        <a:latin typeface="KG Miss Speechy IPA" panose="02000000000000000000" pitchFamily="2" charset="0"/>
                        <a:ea typeface="+mn-ea"/>
                        <a:cs typeface="+mn-cs"/>
                      </a:endParaRPr>
                    </a:p>
                    <a:p>
                      <a:r>
                        <a:rPr lang="es-MX" sz="1200" u="sng" kern="1200" dirty="0" smtClean="0">
                          <a:solidFill>
                            <a:schemeClr val="dk1"/>
                          </a:solidFill>
                          <a:effectLst/>
                          <a:latin typeface="KG Miss Speechy IPA" panose="02000000000000000000" pitchFamily="2" charset="0"/>
                          <a:ea typeface="+mn-ea"/>
                          <a:cs typeface="+mn-cs"/>
                        </a:rPr>
                        <a:t>ALUMNOS: </a:t>
                      </a:r>
                      <a:endParaRPr lang="es-MX" sz="1200" kern="1200" dirty="0" smtClean="0">
                        <a:solidFill>
                          <a:schemeClr val="dk1"/>
                        </a:solidFill>
                        <a:effectLst/>
                        <a:latin typeface="KG Miss Speechy IPA" panose="02000000000000000000" pitchFamily="2" charset="0"/>
                        <a:ea typeface="+mn-ea"/>
                        <a:cs typeface="+mn-cs"/>
                      </a:endParaRPr>
                    </a:p>
                    <a:p>
                      <a:r>
                        <a:rPr lang="es-MX" sz="1200" kern="1200" dirty="0" smtClean="0">
                          <a:solidFill>
                            <a:schemeClr val="dk1"/>
                          </a:solidFill>
                          <a:effectLst/>
                          <a:latin typeface="KG Miss Speechy IPA" panose="02000000000000000000" pitchFamily="2" charset="0"/>
                          <a:ea typeface="+mn-ea"/>
                          <a:cs typeface="+mn-cs"/>
                        </a:rPr>
                        <a:t>LISTA DE COTEJO.</a:t>
                      </a:r>
                    </a:p>
                    <a:p>
                      <a:r>
                        <a:rPr lang="es-MX" sz="1200" kern="1200" dirty="0" smtClean="0">
                          <a:solidFill>
                            <a:schemeClr val="dk1"/>
                          </a:solidFill>
                          <a:effectLst/>
                          <a:latin typeface="KG Miss Speechy IPA" panose="02000000000000000000" pitchFamily="2" charset="0"/>
                          <a:ea typeface="+mn-ea"/>
                          <a:cs typeface="+mn-cs"/>
                        </a:rPr>
                        <a:t>AUTO-EVALUACIÓN: ¿Cómo trabajé en este proyecto?, ¿Cómo colaboré con</a:t>
                      </a:r>
                      <a:r>
                        <a:rPr lang="es-MX" sz="1200" kern="1200" baseline="0" dirty="0" smtClean="0">
                          <a:solidFill>
                            <a:schemeClr val="dk1"/>
                          </a:solidFill>
                          <a:effectLst/>
                          <a:latin typeface="KG Miss Speechy IPA" panose="02000000000000000000" pitchFamily="2" charset="0"/>
                          <a:ea typeface="+mn-ea"/>
                          <a:cs typeface="+mn-cs"/>
                        </a:rPr>
                        <a:t> mis compañeros para realizar este proyecto</a:t>
                      </a:r>
                      <a:r>
                        <a:rPr lang="es-MX" sz="1200" kern="1200" dirty="0" smtClean="0">
                          <a:solidFill>
                            <a:schemeClr val="dk1"/>
                          </a:solidFill>
                          <a:effectLst/>
                          <a:latin typeface="KG Miss Speechy IPA" panose="02000000000000000000" pitchFamily="2" charset="0"/>
                          <a:ea typeface="+mn-ea"/>
                          <a:cs typeface="+mn-cs"/>
                        </a:rPr>
                        <a:t>?, ¿Qué materiales utilice para elaborar las actividades?</a:t>
                      </a:r>
                    </a:p>
                    <a:p>
                      <a:r>
                        <a:rPr lang="es-MX" sz="1200" kern="1200" dirty="0" smtClean="0">
                          <a:solidFill>
                            <a:schemeClr val="dk1"/>
                          </a:solidFill>
                          <a:effectLst/>
                          <a:latin typeface="KG Miss Speechy IPA" panose="02000000000000000000" pitchFamily="2" charset="0"/>
                          <a:ea typeface="+mn-ea"/>
                          <a:cs typeface="+mn-cs"/>
                        </a:rPr>
                        <a:t>CO-EVALUACIÓN: ¿Cómo fue nuestro</a:t>
                      </a:r>
                      <a:r>
                        <a:rPr lang="es-MX" sz="1200" kern="1200" baseline="0" dirty="0" smtClean="0">
                          <a:solidFill>
                            <a:schemeClr val="dk1"/>
                          </a:solidFill>
                          <a:effectLst/>
                          <a:latin typeface="KG Miss Speechy IPA" panose="02000000000000000000" pitchFamily="2" charset="0"/>
                          <a:ea typeface="+mn-ea"/>
                          <a:cs typeface="+mn-cs"/>
                        </a:rPr>
                        <a:t> trabajo realizado</a:t>
                      </a:r>
                      <a:r>
                        <a:rPr lang="es-MX" sz="1200" kern="1200" dirty="0" smtClean="0">
                          <a:solidFill>
                            <a:schemeClr val="dk1"/>
                          </a:solidFill>
                          <a:effectLst/>
                          <a:latin typeface="KG Miss Speechy IPA" panose="02000000000000000000" pitchFamily="2" charset="0"/>
                          <a:ea typeface="+mn-ea"/>
                          <a:cs typeface="+mn-cs"/>
                        </a:rPr>
                        <a:t>?, ¿Qué</a:t>
                      </a:r>
                      <a:r>
                        <a:rPr lang="es-MX" sz="1200" kern="1200" baseline="0" dirty="0" smtClean="0">
                          <a:solidFill>
                            <a:schemeClr val="dk1"/>
                          </a:solidFill>
                          <a:effectLst/>
                          <a:latin typeface="KG Miss Speechy IPA" panose="02000000000000000000" pitchFamily="2" charset="0"/>
                          <a:ea typeface="+mn-ea"/>
                          <a:cs typeface="+mn-cs"/>
                        </a:rPr>
                        <a:t> resultados obtuvimos al finalizar este proyecto</a:t>
                      </a:r>
                      <a:r>
                        <a:rPr lang="es-MX" sz="1200" kern="1200" dirty="0" smtClean="0">
                          <a:solidFill>
                            <a:schemeClr val="dk1"/>
                          </a:solidFill>
                          <a:effectLst/>
                          <a:latin typeface="KG Miss Speechy IPA" panose="02000000000000000000" pitchFamily="2" charset="0"/>
                          <a:ea typeface="+mn-ea"/>
                          <a:cs typeface="+mn-cs"/>
                        </a:rPr>
                        <a:t>?, ¿qué aportaron tus compañeros a este proyecto?</a:t>
                      </a:r>
                    </a:p>
                    <a:p>
                      <a:r>
                        <a:rPr lang="es-MX" sz="1200" kern="1200" dirty="0" smtClean="0">
                          <a:solidFill>
                            <a:schemeClr val="dk1"/>
                          </a:solidFill>
                          <a:effectLst/>
                          <a:latin typeface="KG Miss Speechy IPA" panose="02000000000000000000" pitchFamily="2" charset="0"/>
                          <a:ea typeface="+mn-ea"/>
                          <a:cs typeface="+mn-cs"/>
                        </a:rPr>
                        <a:t>HETERO-EVALUACION: Observar los procesos de aprendizaje de los alumnos para poder alcanzar los objetivos del proyecto.</a:t>
                      </a:r>
                    </a:p>
                    <a:p>
                      <a:r>
                        <a:rPr lang="es-MX" sz="1200" kern="1200" dirty="0" smtClean="0">
                          <a:solidFill>
                            <a:schemeClr val="dk1"/>
                          </a:solidFill>
                          <a:effectLst/>
                          <a:latin typeface="KG Miss Speechy IPA" panose="02000000000000000000" pitchFamily="2" charset="0"/>
                          <a:ea typeface="+mn-ea"/>
                          <a:cs typeface="+mn-cs"/>
                        </a:rPr>
                        <a:t> </a:t>
                      </a:r>
                    </a:p>
                    <a:p>
                      <a:r>
                        <a:rPr lang="es-MX" sz="1200" u="sng" kern="1200" dirty="0" smtClean="0">
                          <a:solidFill>
                            <a:schemeClr val="dk1"/>
                          </a:solidFill>
                          <a:effectLst/>
                          <a:latin typeface="KG Miss Speechy IPA" panose="02000000000000000000" pitchFamily="2" charset="0"/>
                          <a:ea typeface="+mn-ea"/>
                          <a:cs typeface="+mn-cs"/>
                        </a:rPr>
                        <a:t>DOCENTE:</a:t>
                      </a:r>
                      <a:endParaRPr lang="es-MX" sz="1200" kern="1200" dirty="0" smtClean="0">
                        <a:solidFill>
                          <a:schemeClr val="dk1"/>
                        </a:solidFill>
                        <a:effectLst/>
                        <a:latin typeface="KG Miss Speechy IPA" panose="02000000000000000000" pitchFamily="2" charset="0"/>
                        <a:ea typeface="+mn-ea"/>
                        <a:cs typeface="+mn-cs"/>
                      </a:endParaRPr>
                    </a:p>
                    <a:p>
                      <a:r>
                        <a:rPr lang="es-MX" sz="1200" kern="1200" dirty="0" smtClean="0">
                          <a:solidFill>
                            <a:schemeClr val="dk1"/>
                          </a:solidFill>
                          <a:effectLst/>
                          <a:latin typeface="KG Miss Speechy IPA" panose="02000000000000000000" pitchFamily="2" charset="0"/>
                          <a:ea typeface="+mn-ea"/>
                          <a:cs typeface="+mn-cs"/>
                        </a:rPr>
                        <a:t>Diario de la educadora.</a:t>
                      </a:r>
                      <a:endParaRPr lang="es-MX" sz="5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676253963"/>
              </p:ext>
            </p:extLst>
          </p:nvPr>
        </p:nvGraphicFramePr>
        <p:xfrm>
          <a:off x="201479" y="5327368"/>
          <a:ext cx="9266284" cy="1499558"/>
        </p:xfrm>
        <a:graphic>
          <a:graphicData uri="http://schemas.openxmlformats.org/drawingml/2006/table">
            <a:tbl>
              <a:tblPr firstRow="1" bandRow="1">
                <a:tableStyleId>{5C22544A-7EE6-4342-B048-85BDC9FD1C3A}</a:tableStyleId>
              </a:tblPr>
              <a:tblGrid>
                <a:gridCol w="9266284"/>
              </a:tblGrid>
              <a:tr h="310838">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r>
              <a:tr h="589349">
                <a:tc>
                  <a:txBody>
                    <a:bodyPr/>
                    <a:lstStyle/>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Video del noticiero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Proyector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Actividades realizadas por los niños para mamá</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Mantas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Snacks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Cuentos del aula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Cuadro de texto 3"/>
          <p:cNvSpPr txBox="1"/>
          <p:nvPr/>
        </p:nvSpPr>
        <p:spPr>
          <a:xfrm rot="16200000">
            <a:off x="-1849448" y="2478121"/>
            <a:ext cx="4913418"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900" dirty="0">
                <a:effectLst/>
                <a:latin typeface="KG Red Hands" panose="02000505000000020004" pitchFamily="2" charset="0"/>
                <a:ea typeface="Calibri" panose="020F0502020204030204" pitchFamily="34" charset="0"/>
                <a:cs typeface="Times New Roman" panose="02020603050405020304" pitchFamily="18" charset="0"/>
              </a:rPr>
              <a:t>3.- INTERVENCIÓN, DIFUSIÓN Y SEGUIMIENTO DE LAS PRODUCCIONES</a:t>
            </a:r>
            <a:endParaRPr lang="es-MX" sz="900" dirty="0">
              <a:effectLst/>
              <a:ea typeface="Calibri" panose="020F0502020204030204" pitchFamily="34" charset="0"/>
              <a:cs typeface="Times New Roman" panose="02020603050405020304" pitchFamily="18" charset="0"/>
            </a:endParaRPr>
          </a:p>
        </p:txBody>
      </p:sp>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3073" y="6304438"/>
            <a:ext cx="515569" cy="416988"/>
          </a:xfrm>
          <a:prstGeom prst="rect">
            <a:avLst/>
          </a:prstGeom>
        </p:spPr>
      </p:pic>
    </p:spTree>
    <p:extLst>
      <p:ext uri="{BB962C8B-B14F-4D97-AF65-F5344CB8AC3E}">
        <p14:creationId xmlns:p14="http://schemas.microsoft.com/office/powerpoint/2010/main" val="86816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sp>
        <p:nvSpPr>
          <p:cNvPr id="15" name="CuadroTexto 14"/>
          <p:cNvSpPr txBox="1"/>
          <p:nvPr/>
        </p:nvSpPr>
        <p:spPr>
          <a:xfrm>
            <a:off x="1074645" y="645929"/>
            <a:ext cx="8384759" cy="769441"/>
          </a:xfrm>
          <a:prstGeom prst="rect">
            <a:avLst/>
          </a:prstGeom>
          <a:noFill/>
        </p:spPr>
        <p:txBody>
          <a:bodyPr wrap="square" rtlCol="0">
            <a:spAutoFit/>
          </a:bodyPr>
          <a:lstStyle/>
          <a:p>
            <a:pPr algn="ctr"/>
            <a:r>
              <a:rPr lang="es-MX" sz="4400" dirty="0" smtClean="0">
                <a:latin typeface="KG Head Above Water" pitchFamily="2" charset="0"/>
              </a:rPr>
              <a:t>Fuentes utilizadas para la </a:t>
            </a:r>
            <a:endParaRPr lang="es-MX" sz="4400" dirty="0">
              <a:latin typeface="KG Head Above Water" pitchFamily="2" charset="0"/>
            </a:endParaRPr>
          </a:p>
        </p:txBody>
      </p:sp>
      <p:sp>
        <p:nvSpPr>
          <p:cNvPr id="16" name="CuadroTexto 15"/>
          <p:cNvSpPr txBox="1"/>
          <p:nvPr/>
        </p:nvSpPr>
        <p:spPr>
          <a:xfrm>
            <a:off x="1053020" y="1312332"/>
            <a:ext cx="8428007" cy="769441"/>
          </a:xfrm>
          <a:prstGeom prst="rect">
            <a:avLst/>
          </a:prstGeom>
          <a:noFill/>
        </p:spPr>
        <p:txBody>
          <a:bodyPr wrap="square" rtlCol="0">
            <a:spAutoFit/>
          </a:bodyPr>
          <a:lstStyle/>
          <a:p>
            <a:pPr algn="ctr"/>
            <a:r>
              <a:rPr lang="es-MX" sz="4400" spc="600" dirty="0" smtClean="0">
                <a:ln w="28575">
                  <a:solidFill>
                    <a:srgbClr val="FF66FF"/>
                  </a:solidFill>
                </a:ln>
                <a:solidFill>
                  <a:srgbClr val="FF66FF"/>
                </a:solidFill>
                <a:latin typeface="DK HOMEWARD BOUND II" pitchFamily="50" charset="0"/>
              </a:rPr>
              <a:t>“EDICIÓN”</a:t>
            </a:r>
            <a:endParaRPr lang="es-MX" sz="4400" spc="600" dirty="0">
              <a:ln w="28575">
                <a:solidFill>
                  <a:srgbClr val="FF66FF"/>
                </a:solidFill>
              </a:ln>
              <a:solidFill>
                <a:srgbClr val="FF66FF"/>
              </a:solidFill>
              <a:latin typeface="DK HOMEWARD BOUND II" pitchFamily="50" charset="0"/>
            </a:endParaRPr>
          </a:p>
        </p:txBody>
      </p:sp>
      <p:sp>
        <p:nvSpPr>
          <p:cNvPr id="19" name="CuadroTexto 18"/>
          <p:cNvSpPr txBox="1"/>
          <p:nvPr/>
        </p:nvSpPr>
        <p:spPr>
          <a:xfrm>
            <a:off x="1232885" y="1521030"/>
            <a:ext cx="8248142" cy="461665"/>
          </a:xfrm>
          <a:prstGeom prst="rect">
            <a:avLst/>
          </a:prstGeom>
          <a:noFill/>
        </p:spPr>
        <p:txBody>
          <a:bodyPr wrap="square" rtlCol="0">
            <a:spAutoFit/>
          </a:bodyPr>
          <a:lstStyle/>
          <a:p>
            <a:pPr algn="ctr"/>
            <a:r>
              <a:rPr lang="es-MX" sz="2400" dirty="0" err="1" smtClean="0">
                <a:latin typeface="SweetLovelyRainbowOne" pitchFamily="50" charset="0"/>
                <a:ea typeface="HelloBigDeal" panose="02000603000000000000" pitchFamily="2" charset="0"/>
              </a:rPr>
              <a:t>edicion</a:t>
            </a:r>
            <a:endParaRPr lang="es-MX" sz="2400" dirty="0" smtClean="0">
              <a:latin typeface="SweetLovelyRainbowOne" pitchFamily="50" charset="0"/>
              <a:ea typeface="HelloBigDeal" panose="02000603000000000000" pitchFamily="2" charset="0"/>
            </a:endParaRPr>
          </a:p>
        </p:txBody>
      </p:sp>
      <p:pic>
        <p:nvPicPr>
          <p:cNvPr id="32" name="Imagen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19717"/>
            <a:ext cx="10058400" cy="929898"/>
          </a:xfrm>
          <a:prstGeom prst="rect">
            <a:avLst/>
          </a:prstGeom>
        </p:spPr>
      </p:pic>
      <p:sp>
        <p:nvSpPr>
          <p:cNvPr id="9" name="CuadroTexto 8"/>
          <p:cNvSpPr txBox="1"/>
          <p:nvPr/>
        </p:nvSpPr>
        <p:spPr>
          <a:xfrm>
            <a:off x="921103" y="2201957"/>
            <a:ext cx="3566091" cy="3470181"/>
          </a:xfrm>
          <a:prstGeom prst="rect">
            <a:avLst/>
          </a:prstGeom>
          <a:noFill/>
        </p:spPr>
        <p:txBody>
          <a:bodyPr wrap="square" rtlCol="0">
            <a:spAutoFit/>
          </a:bodyPr>
          <a:lstStyle/>
          <a:p>
            <a:pPr algn="ctr"/>
            <a:r>
              <a:rPr lang="es-MX" sz="2370" dirty="0">
                <a:latin typeface="KG Miss Speechy IPA" panose="02000000000000000000" pitchFamily="2" charset="0"/>
              </a:rPr>
              <a:t>KG Miss </a:t>
            </a:r>
            <a:r>
              <a:rPr lang="es-MX" sz="2370" dirty="0" err="1">
                <a:latin typeface="KG Miss Speechy IPA" panose="02000000000000000000" pitchFamily="2" charset="0"/>
              </a:rPr>
              <a:t>Speechy</a:t>
            </a:r>
            <a:r>
              <a:rPr lang="es-MX" sz="2370" dirty="0">
                <a:latin typeface="KG Miss Speechy IPA" panose="02000000000000000000" pitchFamily="2" charset="0"/>
              </a:rPr>
              <a:t> </a:t>
            </a:r>
            <a:r>
              <a:rPr lang="es-MX" sz="2370" dirty="0" smtClean="0">
                <a:latin typeface="KG Miss Speechy IPA" panose="02000000000000000000" pitchFamily="2" charset="0"/>
              </a:rPr>
              <a:t>IPA</a:t>
            </a:r>
            <a:endParaRPr lang="es-MX" sz="2370" dirty="0">
              <a:latin typeface="Abigail" pitchFamily="50" charset="0"/>
            </a:endParaRPr>
          </a:p>
          <a:p>
            <a:pPr algn="ctr"/>
            <a:endParaRPr lang="es-MX" sz="2400" dirty="0" smtClean="0">
              <a:latin typeface="KG A Little Spark" panose="02000506000000020004" pitchFamily="2" charset="0"/>
            </a:endParaRPr>
          </a:p>
          <a:p>
            <a:pPr algn="ctr"/>
            <a:r>
              <a:rPr lang="es-MX" sz="2400" dirty="0" smtClean="0">
                <a:latin typeface="KG Head Above Water" pitchFamily="2" charset="0"/>
              </a:rPr>
              <a:t>KG </a:t>
            </a:r>
            <a:r>
              <a:rPr lang="es-MX" sz="2400" dirty="0" smtClean="0">
                <a:latin typeface="KG Head Above Water" pitchFamily="2" charset="0"/>
              </a:rPr>
              <a:t>Head </a:t>
            </a:r>
            <a:r>
              <a:rPr lang="es-MX" sz="2400" dirty="0" err="1" smtClean="0">
                <a:latin typeface="KG Head Above Water" pitchFamily="2" charset="0"/>
              </a:rPr>
              <a:t>Above</a:t>
            </a:r>
            <a:endParaRPr lang="es-MX" sz="2400" dirty="0" smtClean="0">
              <a:latin typeface="KG Head Above Water" pitchFamily="2" charset="0"/>
            </a:endParaRPr>
          </a:p>
          <a:p>
            <a:pPr algn="ctr"/>
            <a:endParaRPr lang="es-MX" sz="2400" dirty="0">
              <a:latin typeface="KG Head Above Water" pitchFamily="2" charset="0"/>
            </a:endParaRPr>
          </a:p>
          <a:p>
            <a:pPr algn="ctr"/>
            <a:r>
              <a:rPr lang="es-MX" sz="900" dirty="0" err="1" smtClean="0">
                <a:latin typeface="SweetLovelyRainbowOne" pitchFamily="50" charset="0"/>
              </a:rPr>
              <a:t>SweetLovelyRainbowOne</a:t>
            </a:r>
            <a:endParaRPr lang="es-MX" sz="900" dirty="0">
              <a:latin typeface="SweetLovelyRainbowOne" pitchFamily="50" charset="0"/>
            </a:endParaRPr>
          </a:p>
          <a:p>
            <a:pPr algn="ctr"/>
            <a:endParaRPr lang="es-MX" sz="2370" dirty="0" smtClean="0">
              <a:latin typeface="Somelove" panose="02000500000000000000" pitchFamily="50" charset="0"/>
            </a:endParaRPr>
          </a:p>
          <a:p>
            <a:pPr algn="ctr"/>
            <a:r>
              <a:rPr lang="es-MX" sz="2370" dirty="0" err="1" smtClean="0">
                <a:latin typeface="Somelove" panose="02000500000000000000" pitchFamily="50" charset="0"/>
              </a:rPr>
              <a:t>Somelove</a:t>
            </a:r>
            <a:endParaRPr lang="es-MX" sz="2370" dirty="0" smtClean="0">
              <a:latin typeface="Somelove" panose="02000500000000000000" pitchFamily="50" charset="0"/>
            </a:endParaRPr>
          </a:p>
          <a:p>
            <a:pPr algn="ctr"/>
            <a:endParaRPr lang="es-MX" sz="2370" dirty="0" smtClean="0">
              <a:latin typeface="DK HOMEWARD BOUND II" pitchFamily="50" charset="0"/>
            </a:endParaRPr>
          </a:p>
          <a:p>
            <a:pPr algn="ctr"/>
            <a:r>
              <a:rPr lang="es-MX" sz="2000" dirty="0" smtClean="0">
                <a:solidFill>
                  <a:srgbClr val="CC00CC"/>
                </a:solidFill>
                <a:latin typeface="DK HOMEWARD BOUND II" pitchFamily="50" charset="0"/>
              </a:rPr>
              <a:t>DK HOMEWARD BOUND II</a:t>
            </a:r>
            <a:endParaRPr lang="es-MX" sz="2000" dirty="0">
              <a:solidFill>
                <a:srgbClr val="CC00CC"/>
              </a:solidFill>
              <a:latin typeface="DK HOMEWARD BOUND II" pitchFamily="50" charset="0"/>
            </a:endParaRPr>
          </a:p>
          <a:p>
            <a:pPr algn="just"/>
            <a:endParaRPr lang="es-MX" sz="2370" dirty="0">
              <a:latin typeface="DK HOMEWARD BOUND II" pitchFamily="50" charset="0"/>
            </a:endParaRPr>
          </a:p>
        </p:txBody>
      </p:sp>
      <p:sp>
        <p:nvSpPr>
          <p:cNvPr id="10" name="CuadroTexto 9"/>
          <p:cNvSpPr txBox="1"/>
          <p:nvPr/>
        </p:nvSpPr>
        <p:spPr>
          <a:xfrm>
            <a:off x="5339405" y="2464207"/>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DAFONT.COM</a:t>
            </a: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289" y="3687631"/>
            <a:ext cx="1789206" cy="1447093"/>
          </a:xfrm>
          <a:prstGeom prst="rect">
            <a:avLst/>
          </a:prstGeom>
        </p:spPr>
      </p:pic>
      <p:sp>
        <p:nvSpPr>
          <p:cNvPr id="13" name="CuadroTexto 12"/>
          <p:cNvSpPr txBox="1"/>
          <p:nvPr/>
        </p:nvSpPr>
        <p:spPr>
          <a:xfrm>
            <a:off x="921103" y="5429167"/>
            <a:ext cx="7897425" cy="1551194"/>
          </a:xfrm>
          <a:prstGeom prst="rect">
            <a:avLst/>
          </a:prstGeom>
          <a:noFill/>
        </p:spPr>
        <p:txBody>
          <a:bodyPr wrap="square" rtlCol="0">
            <a:spAutoFit/>
          </a:bodyPr>
          <a:lstStyle/>
          <a:p>
            <a:pPr algn="just"/>
            <a:r>
              <a:rPr lang="es-MX" sz="2370" dirty="0">
                <a:latin typeface="KG Miss Speechy IPA" panose="02000000000000000000" pitchFamily="2" charset="0"/>
              </a:rPr>
              <a:t>Este material es gratuito. Puedes conseguirlo en la página de Facebook “Aula </a:t>
            </a:r>
            <a:r>
              <a:rPr lang="es-MX" sz="2370" dirty="0" smtClean="0">
                <a:latin typeface="KG Miss Speechy IPA" panose="02000000000000000000" pitchFamily="2" charset="0"/>
              </a:rPr>
              <a:t>Creativa” </a:t>
            </a:r>
            <a:r>
              <a:rPr lang="es-MX" sz="2370" dirty="0">
                <a:latin typeface="KG Miss Speechy IPA" panose="02000000000000000000" pitchFamily="2" charset="0"/>
              </a:rPr>
              <a:t>o en el canal de </a:t>
            </a:r>
            <a:r>
              <a:rPr lang="es-MX" sz="2370" dirty="0" smtClean="0">
                <a:latin typeface="KG Miss Speechy IPA" panose="02000000000000000000" pitchFamily="2" charset="0"/>
              </a:rPr>
              <a:t>YouTube </a:t>
            </a:r>
            <a:r>
              <a:rPr lang="es-MX" sz="2370" dirty="0">
                <a:latin typeface="KG Miss Speechy IPA" panose="02000000000000000000" pitchFamily="2" charset="0"/>
              </a:rPr>
              <a:t>“Mtra. Karen Lucía” en donde estaré compartiendo los links de descarga.</a:t>
            </a:r>
          </a:p>
        </p:txBody>
      </p:sp>
    </p:spTree>
    <p:extLst>
      <p:ext uri="{BB962C8B-B14F-4D97-AF65-F5344CB8AC3E}">
        <p14:creationId xmlns:p14="http://schemas.microsoft.com/office/powerpoint/2010/main" val="3167086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sp>
        <p:nvSpPr>
          <p:cNvPr id="15" name="CuadroTexto 14"/>
          <p:cNvSpPr txBox="1"/>
          <p:nvPr/>
        </p:nvSpPr>
        <p:spPr>
          <a:xfrm>
            <a:off x="1121140" y="1281051"/>
            <a:ext cx="8384759" cy="769441"/>
          </a:xfrm>
          <a:prstGeom prst="rect">
            <a:avLst/>
          </a:prstGeom>
          <a:noFill/>
        </p:spPr>
        <p:txBody>
          <a:bodyPr wrap="square" rtlCol="0">
            <a:spAutoFit/>
          </a:bodyPr>
          <a:lstStyle/>
          <a:p>
            <a:pPr algn="ctr"/>
            <a:r>
              <a:rPr lang="es-MX" sz="4400" dirty="0" smtClean="0">
                <a:latin typeface="KG Head Above Water" pitchFamily="2" charset="0"/>
              </a:rPr>
              <a:t>Sígueme en: </a:t>
            </a:r>
            <a:endParaRPr lang="es-MX" sz="4400" dirty="0">
              <a:latin typeface="KG Head Above Water" pitchFamily="2" charset="0"/>
            </a:endParaRPr>
          </a:p>
        </p:txBody>
      </p:sp>
      <p:pic>
        <p:nvPicPr>
          <p:cNvPr id="14" name="Picture 2" descr="Logo Fb - Vectores y PSD gratuitos para descarga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66" r="13259"/>
          <a:stretch/>
        </p:blipFill>
        <p:spPr bwMode="auto">
          <a:xfrm>
            <a:off x="1881909" y="2628193"/>
            <a:ext cx="1403131" cy="191750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493" y="4565699"/>
            <a:ext cx="1789206" cy="1447093"/>
          </a:xfrm>
          <a:prstGeom prst="rect">
            <a:avLst/>
          </a:prstGeom>
        </p:spPr>
      </p:pic>
      <p:sp>
        <p:nvSpPr>
          <p:cNvPr id="18" name="CuadroTexto 17"/>
          <p:cNvSpPr txBox="1"/>
          <p:nvPr/>
        </p:nvSpPr>
        <p:spPr>
          <a:xfrm>
            <a:off x="3398465" y="3436122"/>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Aula Creativa</a:t>
            </a:r>
            <a:endParaRPr lang="es-MX" sz="2370" dirty="0">
              <a:latin typeface="KG Miss Speechy IPA" panose="02000000000000000000" pitchFamily="2" charset="0"/>
            </a:endParaRPr>
          </a:p>
        </p:txBody>
      </p:sp>
      <p:pic>
        <p:nvPicPr>
          <p:cNvPr id="20" name="Picture 6" descr="logotipo de tiktok png, icono de tikok png transparente, logotipo de la  aplicación de tikok png 18930463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417" y="4129809"/>
            <a:ext cx="2484114" cy="2484114"/>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3547654" y="4989848"/>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Karenf.09</a:t>
            </a:r>
            <a:endParaRPr lang="es-MX" sz="2370" dirty="0">
              <a:latin typeface="KG Miss Speechy IPA" panose="02000000000000000000" pitchFamily="2" charset="0"/>
            </a:endParaRPr>
          </a:p>
        </p:txBody>
      </p:sp>
      <p:pic>
        <p:nvPicPr>
          <p:cNvPr id="22" name="Picture 4" descr="Archivo:Youtube logo.png - Wikipedia, la enciclopedia lib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7079" y="2713371"/>
            <a:ext cx="1952349" cy="1351391"/>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7750730" y="3147170"/>
            <a:ext cx="2470092" cy="821763"/>
          </a:xfrm>
          <a:prstGeom prst="rect">
            <a:avLst/>
          </a:prstGeom>
          <a:noFill/>
        </p:spPr>
        <p:txBody>
          <a:bodyPr wrap="square" rtlCol="0">
            <a:spAutoFit/>
          </a:bodyPr>
          <a:lstStyle/>
          <a:p>
            <a:pPr algn="just"/>
            <a:r>
              <a:rPr lang="es-MX" sz="2370" dirty="0" smtClean="0">
                <a:latin typeface="KG Miss Speechy IPA" panose="02000000000000000000" pitchFamily="2" charset="0"/>
              </a:rPr>
              <a:t>Mtra. Karen </a:t>
            </a:r>
          </a:p>
          <a:p>
            <a:pPr algn="ctr"/>
            <a:r>
              <a:rPr lang="es-MX" sz="2370" dirty="0" smtClean="0">
                <a:latin typeface="KG Miss Speechy IPA" panose="02000000000000000000" pitchFamily="2" charset="0"/>
              </a:rPr>
              <a:t>Lucía</a:t>
            </a:r>
            <a:endParaRPr lang="es-MX" sz="2370" dirty="0">
              <a:latin typeface="KG Miss Speechy IPA" panose="02000000000000000000" pitchFamily="2" charset="0"/>
            </a:endParaRPr>
          </a:p>
        </p:txBody>
      </p:sp>
      <p:pic>
        <p:nvPicPr>
          <p:cNvPr id="24" name="Imagen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19717"/>
            <a:ext cx="10058400" cy="929898"/>
          </a:xfrm>
          <a:prstGeom prst="rect">
            <a:avLst/>
          </a:prstGeom>
        </p:spPr>
      </p:pic>
    </p:spTree>
    <p:extLst>
      <p:ext uri="{BB962C8B-B14F-4D97-AF65-F5344CB8AC3E}">
        <p14:creationId xmlns:p14="http://schemas.microsoft.com/office/powerpoint/2010/main" val="112657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124" y="693205"/>
            <a:ext cx="831747" cy="672710"/>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3768737092"/>
              </p:ext>
            </p:extLst>
          </p:nvPr>
        </p:nvGraphicFramePr>
        <p:xfrm>
          <a:off x="622148" y="2104579"/>
          <a:ext cx="8927025" cy="4785218"/>
        </p:xfrm>
        <a:graphic>
          <a:graphicData uri="http://schemas.openxmlformats.org/drawingml/2006/table">
            <a:tbl>
              <a:tblPr firstRow="1" bandRow="1">
                <a:tableStyleId>{5C22544A-7EE6-4342-B048-85BDC9FD1C3A}</a:tableStyleId>
              </a:tblPr>
              <a:tblGrid>
                <a:gridCol w="1154955"/>
                <a:gridCol w="352358"/>
                <a:gridCol w="637602"/>
                <a:gridCol w="906064"/>
                <a:gridCol w="352358"/>
                <a:gridCol w="1054933"/>
                <a:gridCol w="1233869"/>
                <a:gridCol w="397658"/>
                <a:gridCol w="660855"/>
                <a:gridCol w="1835563"/>
                <a:gridCol w="340810"/>
              </a:tblGrid>
              <a:tr h="629334">
                <a:tc gridSpan="3">
                  <a:txBody>
                    <a:bodyPr/>
                    <a:lstStyle/>
                    <a:p>
                      <a:r>
                        <a:rPr lang="es-ES" sz="1800" b="1" dirty="0" smtClean="0">
                          <a:solidFill>
                            <a:schemeClr val="bg1"/>
                          </a:solidFill>
                          <a:latin typeface="KG Miss Speechy IPA" panose="02000000000000000000" pitchFamily="2" charset="0"/>
                        </a:rPr>
                        <a:t>Metodología:</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8">
                  <a:txBody>
                    <a:bodyPr/>
                    <a:lstStyle/>
                    <a:p>
                      <a:pPr algn="ctr"/>
                      <a:r>
                        <a:rPr lang="es-MX" sz="1200" b="0" dirty="0" smtClean="0">
                          <a:solidFill>
                            <a:schemeClr val="tx1"/>
                          </a:solidFill>
                          <a:latin typeface="KG Miss Speechy IPA" panose="02000000000000000000" pitchFamily="2" charset="0"/>
                        </a:rPr>
                        <a:t>Aprendizaje basado en </a:t>
                      </a:r>
                      <a:r>
                        <a:rPr lang="es-MX" sz="1200" b="0" dirty="0" smtClean="0">
                          <a:solidFill>
                            <a:schemeClr val="tx1"/>
                          </a:solidFill>
                          <a:latin typeface="KG Miss Speechy IPA" panose="02000000000000000000" pitchFamily="2" charset="0"/>
                        </a:rPr>
                        <a:t>Proyecto</a:t>
                      </a:r>
                      <a:r>
                        <a:rPr lang="es-MX" sz="1200" b="0" baseline="0" dirty="0" smtClean="0">
                          <a:solidFill>
                            <a:schemeClr val="tx1"/>
                          </a:solidFill>
                          <a:latin typeface="KG Miss Speechy IPA" panose="02000000000000000000" pitchFamily="2" charset="0"/>
                        </a:rPr>
                        <a:t>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3">
                  <a:txBody>
                    <a:bodyPr/>
                    <a:lstStyle/>
                    <a:p>
                      <a:r>
                        <a:rPr lang="es-ES" sz="1800" b="1" dirty="0" smtClean="0">
                          <a:solidFill>
                            <a:schemeClr val="bg1"/>
                          </a:solidFill>
                          <a:latin typeface="KG Miss Speechy IPA" panose="02000000000000000000" pitchFamily="2" charset="0"/>
                        </a:rPr>
                        <a:t>Fase- Grado: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r>
                        <a:rPr lang="es-ES" sz="1200" b="0" dirty="0" smtClean="0">
                          <a:solidFill>
                            <a:schemeClr val="tx1"/>
                          </a:solidFill>
                          <a:latin typeface="KG Miss Speechy IPA" panose="02000000000000000000" pitchFamily="2" charset="0"/>
                        </a:rPr>
                        <a:t>2</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r>
                        <a:rPr lang="es-ES" sz="1800" b="1" dirty="0" smtClean="0">
                          <a:solidFill>
                            <a:schemeClr val="bg1"/>
                          </a:solidFill>
                          <a:latin typeface="KG Miss Speechy IPA" panose="02000000000000000000" pitchFamily="2" charset="0"/>
                        </a:rPr>
                        <a:t>Tiempo: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2">
                  <a:txBody>
                    <a:bodyPr/>
                    <a:lstStyle/>
                    <a:p>
                      <a:r>
                        <a:rPr lang="es-ES" sz="1200" b="0" dirty="0" smtClean="0">
                          <a:solidFill>
                            <a:schemeClr val="tx1"/>
                          </a:solidFill>
                          <a:latin typeface="KG Miss Speechy IPA" panose="02000000000000000000" pitchFamily="2" charset="0"/>
                        </a:rPr>
                        <a:t>2 </a:t>
                      </a:r>
                      <a:r>
                        <a:rPr lang="es-ES" sz="1200" b="0" dirty="0" smtClean="0">
                          <a:solidFill>
                            <a:schemeClr val="tx1"/>
                          </a:solidFill>
                          <a:latin typeface="KG Miss Speechy IPA" panose="02000000000000000000" pitchFamily="2" charset="0"/>
                        </a:rPr>
                        <a:t>semanas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800" b="1" dirty="0" smtClean="0">
                          <a:solidFill>
                            <a:schemeClr val="bg1"/>
                          </a:solidFill>
                          <a:latin typeface="KG Miss Speechy IPA" panose="02000000000000000000" pitchFamily="2" charset="0"/>
                        </a:rPr>
                        <a:t>Propósito: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8">
                  <a:txBody>
                    <a:bodyPr/>
                    <a:lstStyle/>
                    <a:p>
                      <a:pPr algn="just"/>
                      <a:r>
                        <a:rPr lang="es-MX" sz="1200" b="0" dirty="0" smtClean="0">
                          <a:solidFill>
                            <a:schemeClr val="tx1"/>
                          </a:solidFill>
                          <a:latin typeface="KG Miss Speechy IPA" panose="02000000000000000000" pitchFamily="2" charset="0"/>
                        </a:rPr>
                        <a:t>Crear momentos para  que los alumnos se expresen libremente y brindar igualdad de oportunidades al considerar que todas y todos</a:t>
                      </a:r>
                      <a:r>
                        <a:rPr lang="es-MX" sz="1200" b="0" baseline="0" dirty="0" smtClean="0">
                          <a:solidFill>
                            <a:schemeClr val="tx1"/>
                          </a:solidFill>
                          <a:latin typeface="KG Miss Speechy IPA" panose="02000000000000000000" pitchFamily="2" charset="0"/>
                        </a:rPr>
                        <a:t> participen de manera equitativa al expresarse y comunicarse en lo oral y a través del arte; creando en ellos un efecto estético que potencie su imaginación, creatividad y emociones a través de las actividades enfocadas en el día de las madres.</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65639">
                <a:tc gridSpan="3">
                  <a:txBody>
                    <a:bodyPr/>
                    <a:lstStyle/>
                    <a:p>
                      <a:r>
                        <a:rPr lang="es-ES" sz="1800" b="1" dirty="0" smtClean="0">
                          <a:solidFill>
                            <a:schemeClr val="bg1"/>
                          </a:solidFill>
                          <a:latin typeface="KG Miss Speechy IPA" panose="02000000000000000000" pitchFamily="2" charset="0"/>
                        </a:rPr>
                        <a:t>Problema del contexto: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hMerge="1">
                  <a:txBody>
                    <a:bodyPr/>
                    <a:lstStyle/>
                    <a:p>
                      <a:endParaRPr lang="es-MX"/>
                    </a:p>
                  </a:txBody>
                  <a:tcPr/>
                </a:tc>
                <a:tc gridSpan="8">
                  <a:txBody>
                    <a:bodyPr/>
                    <a:lstStyle/>
                    <a:p>
                      <a:pPr algn="just"/>
                      <a:r>
                        <a:rPr lang="es-MX" sz="1200" b="0" dirty="0" smtClean="0">
                          <a:solidFill>
                            <a:schemeClr val="tx1"/>
                          </a:solidFill>
                          <a:latin typeface="KG Miss Speechy IPA" panose="02000000000000000000" pitchFamily="2" charset="0"/>
                        </a:rPr>
                        <a:t>Un</a:t>
                      </a:r>
                      <a:r>
                        <a:rPr lang="es-MX" sz="1200" b="0" baseline="0" dirty="0" smtClean="0">
                          <a:solidFill>
                            <a:schemeClr val="tx1"/>
                          </a:solidFill>
                          <a:latin typeface="KG Miss Speechy IPA" panose="02000000000000000000" pitchFamily="2" charset="0"/>
                        </a:rPr>
                        <a:t> porcentaje de los alumnos muestra poca seguridad y confianza al establecer comunicación de manera oral con la educadora y sus compañeros; así como también, muestran poca confianza y apatía en las actividades artísticas en las que se requiere la elaboración de producciones con diversos elementos de los lenguajes artísticos.</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26943">
                <a:tc gridSpan="11">
                  <a:txBody>
                    <a:bodyPr/>
                    <a:lstStyle/>
                    <a:p>
                      <a:pPr algn="ctr"/>
                      <a:r>
                        <a:rPr lang="es-ES" sz="1800" b="1" dirty="0" smtClean="0">
                          <a:solidFill>
                            <a:schemeClr val="bg1"/>
                          </a:solidFill>
                          <a:latin typeface="KG Miss Speechy IPA" panose="02000000000000000000" pitchFamily="2" charset="0"/>
                        </a:rPr>
                        <a:t>EJES ARTICULADORES QUE SE TRABAJAN</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04433">
                <a:tc>
                  <a:txBody>
                    <a:bodyPr/>
                    <a:lstStyle/>
                    <a:p>
                      <a:pPr algn="ctr"/>
                      <a:r>
                        <a:rPr lang="es-ES" sz="1200" b="1" dirty="0" smtClean="0">
                          <a:solidFill>
                            <a:schemeClr val="tx1"/>
                          </a:solidFill>
                          <a:latin typeface="KG Miss Speechy IPA" panose="02000000000000000000" pitchFamily="2" charset="0"/>
                        </a:rPr>
                        <a:t>Inclusión</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Pensamiento Crítico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Interculturalidad crítica</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Igualdad de género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635431">
                <a:tc>
                  <a:txBody>
                    <a:bodyPr/>
                    <a:lstStyle/>
                    <a:p>
                      <a:pPr algn="ctr"/>
                      <a:r>
                        <a:rPr lang="es-ES" sz="1200" b="1" dirty="0" smtClean="0">
                          <a:solidFill>
                            <a:schemeClr val="tx1"/>
                          </a:solidFill>
                          <a:latin typeface="KG Miss Speechy IPA" panose="02000000000000000000" pitchFamily="2" charset="0"/>
                        </a:rPr>
                        <a:t>Vida saludable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200" b="1" dirty="0" smtClean="0">
                          <a:latin typeface="KG Miss Speechy IPA" panose="02000000000000000000" pitchFamily="2" charset="0"/>
                        </a:rPr>
                        <a:t>Apropiación de las culturas a través</a:t>
                      </a:r>
                      <a:r>
                        <a:rPr lang="es-ES" sz="1200" b="1" baseline="0" dirty="0" smtClean="0">
                          <a:latin typeface="KG Miss Speechy IPA" panose="02000000000000000000" pitchFamily="2" charset="0"/>
                        </a:rPr>
                        <a:t> de la lectura y escritura</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Artes y experiencias estéticas</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CuadroTexto 18"/>
          <p:cNvSpPr txBox="1"/>
          <p:nvPr/>
        </p:nvSpPr>
        <p:spPr>
          <a:xfrm>
            <a:off x="2288873" y="647839"/>
            <a:ext cx="5465612" cy="523220"/>
          </a:xfrm>
          <a:prstGeom prst="rect">
            <a:avLst/>
          </a:prstGeom>
          <a:noFill/>
        </p:spPr>
        <p:txBody>
          <a:bodyPr wrap="square" rtlCol="0">
            <a:spAutoFit/>
          </a:bodyPr>
          <a:lstStyle/>
          <a:p>
            <a:pPr algn="ctr"/>
            <a:r>
              <a:rPr lang="es-MX" sz="2800" dirty="0" smtClean="0">
                <a:latin typeface="KG Head Above Water" pitchFamily="2" charset="0"/>
              </a:rPr>
              <a:t>Festejemos a</a:t>
            </a:r>
            <a:endParaRPr lang="es-MX" sz="2800" dirty="0">
              <a:latin typeface="KG Head Above Water" pitchFamily="2" charset="0"/>
            </a:endParaRPr>
          </a:p>
        </p:txBody>
      </p:sp>
      <p:sp>
        <p:nvSpPr>
          <p:cNvPr id="21" name="CuadroTexto 20"/>
          <p:cNvSpPr txBox="1"/>
          <p:nvPr/>
        </p:nvSpPr>
        <p:spPr>
          <a:xfrm>
            <a:off x="1477199" y="1504425"/>
            <a:ext cx="7216921" cy="1682630"/>
          </a:xfrm>
          <a:prstGeom prst="rect">
            <a:avLst/>
          </a:prstGeom>
          <a:noFill/>
        </p:spPr>
        <p:txBody>
          <a:bodyPr wrap="square" rtlCol="0">
            <a:prstTxWarp prst="textArchUp">
              <a:avLst>
                <a:gd name="adj" fmla="val 10940248"/>
              </a:avLst>
            </a:prstTxWarp>
            <a:spAutoFit/>
          </a:bodyPr>
          <a:lstStyle/>
          <a:p>
            <a:pPr algn="ctr"/>
            <a:r>
              <a:rPr lang="es-MX" sz="6000" spc="600" dirty="0" smtClean="0">
                <a:ln w="28575">
                  <a:solidFill>
                    <a:srgbClr val="FF66FF"/>
                  </a:solidFill>
                </a:ln>
                <a:solidFill>
                  <a:srgbClr val="FF66FF"/>
                </a:solidFill>
                <a:latin typeface="DK HOMEWARD BOUND II" pitchFamily="50" charset="0"/>
              </a:rPr>
              <a:t>MAMÁ</a:t>
            </a:r>
            <a:endParaRPr lang="es-MX" sz="6000" spc="600" dirty="0">
              <a:ln w="28575">
                <a:solidFill>
                  <a:srgbClr val="FF66FF"/>
                </a:solidFill>
              </a:ln>
              <a:solidFill>
                <a:srgbClr val="FF66FF"/>
              </a:solidFill>
              <a:latin typeface="DK HOMEWARD BOUND II" pitchFamily="50" charset="0"/>
            </a:endParaRPr>
          </a:p>
        </p:txBody>
      </p:sp>
      <p:sp>
        <p:nvSpPr>
          <p:cNvPr id="3" name="Rectángulo 2"/>
          <p:cNvSpPr/>
          <p:nvPr/>
        </p:nvSpPr>
        <p:spPr>
          <a:xfrm>
            <a:off x="3932473" y="1735247"/>
            <a:ext cx="2412327" cy="369332"/>
          </a:xfrm>
          <a:prstGeom prst="rect">
            <a:avLst/>
          </a:prstGeom>
        </p:spPr>
        <p:txBody>
          <a:bodyPr wrap="none">
            <a:spAutoFit/>
          </a:bodyPr>
          <a:lstStyle/>
          <a:p>
            <a:pPr algn="ctr"/>
            <a:r>
              <a:rPr lang="es-MX" dirty="0" smtClean="0">
                <a:latin typeface="KG Head Above Water" pitchFamily="2" charset="0"/>
                <a:ea typeface="HelloBigDeal" panose="02000603000000000000" pitchFamily="2" charset="0"/>
              </a:rPr>
              <a:t>Proyecto Comunitario</a:t>
            </a:r>
            <a:endParaRPr lang="es-MX" dirty="0" smtClean="0">
              <a:latin typeface="KG Head Above Water" pitchFamily="2" charset="0"/>
              <a:ea typeface="HelloBigDeal" panose="02000603000000000000" pitchFamily="2" charset="0"/>
            </a:endParaRPr>
          </a:p>
        </p:txBody>
      </p:sp>
      <p:sp>
        <p:nvSpPr>
          <p:cNvPr id="22" name="CuadroTexto 21"/>
          <p:cNvSpPr txBox="1"/>
          <p:nvPr/>
        </p:nvSpPr>
        <p:spPr>
          <a:xfrm>
            <a:off x="1818640" y="1550581"/>
            <a:ext cx="7078312" cy="1107996"/>
          </a:xfrm>
          <a:prstGeom prst="rect">
            <a:avLst/>
          </a:prstGeom>
          <a:noFill/>
        </p:spPr>
        <p:txBody>
          <a:bodyPr wrap="square" rtlCol="0">
            <a:prstTxWarp prst="textArchUp">
              <a:avLst/>
            </a:prstTxWarp>
            <a:spAutoFit/>
          </a:bodyPr>
          <a:lstStyle/>
          <a:p>
            <a:pPr algn="ctr"/>
            <a:r>
              <a:rPr lang="es-MX" sz="4400" dirty="0" smtClean="0">
                <a:latin typeface="SweetLovelyRainbowOne" pitchFamily="50" charset="0"/>
                <a:ea typeface="HelloBigDeal" panose="02000603000000000000" pitchFamily="2" charset="0"/>
              </a:rPr>
              <a:t>Mama</a:t>
            </a:r>
          </a:p>
        </p:txBody>
      </p:sp>
    </p:spTree>
    <p:extLst>
      <p:ext uri="{BB962C8B-B14F-4D97-AF65-F5344CB8AC3E}">
        <p14:creationId xmlns:p14="http://schemas.microsoft.com/office/powerpoint/2010/main" val="366975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CuadroTexto 15"/>
          <p:cNvSpPr txBox="1"/>
          <p:nvPr/>
        </p:nvSpPr>
        <p:spPr>
          <a:xfrm>
            <a:off x="1420739" y="666178"/>
            <a:ext cx="7216921" cy="707886"/>
          </a:xfrm>
          <a:prstGeom prst="rect">
            <a:avLst/>
          </a:prstGeom>
          <a:noFill/>
        </p:spPr>
        <p:txBody>
          <a:bodyPr wrap="square" rtlCol="0">
            <a:spAutoFit/>
          </a:bodyPr>
          <a:lstStyle/>
          <a:p>
            <a:pPr algn="ctr"/>
            <a:r>
              <a:rPr lang="es-MX" sz="4000" spc="600" dirty="0" smtClean="0">
                <a:ln w="28575">
                  <a:solidFill>
                    <a:srgbClr val="FF66FF"/>
                  </a:solidFill>
                </a:ln>
                <a:solidFill>
                  <a:srgbClr val="FF66FF"/>
                </a:solidFill>
                <a:latin typeface="DK HOMEWARD BOUND II" pitchFamily="50" charset="0"/>
              </a:rPr>
              <a:t>CRONOGRAMA </a:t>
            </a:r>
          </a:p>
        </p:txBody>
      </p:sp>
      <p:sp>
        <p:nvSpPr>
          <p:cNvPr id="17" name="CuadroTexto 16"/>
          <p:cNvSpPr txBox="1"/>
          <p:nvPr/>
        </p:nvSpPr>
        <p:spPr>
          <a:xfrm>
            <a:off x="866147" y="804677"/>
            <a:ext cx="8326103" cy="523220"/>
          </a:xfrm>
          <a:prstGeom prst="rect">
            <a:avLst/>
          </a:prstGeom>
          <a:noFill/>
        </p:spPr>
        <p:txBody>
          <a:bodyPr wrap="square" rtlCol="0">
            <a:spAutoFit/>
          </a:bodyPr>
          <a:lstStyle/>
          <a:p>
            <a:pPr algn="ctr"/>
            <a:r>
              <a:rPr lang="es-MX" sz="2800" dirty="0" smtClean="0">
                <a:latin typeface="SweetLovelyRainbowOne" pitchFamily="50" charset="0"/>
                <a:ea typeface="HelloBigDeal" panose="02000603000000000000" pitchFamily="2" charset="0"/>
              </a:rPr>
              <a:t>cronograma</a:t>
            </a:r>
          </a:p>
        </p:txBody>
      </p:sp>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324" y="1897535"/>
            <a:ext cx="831747" cy="672710"/>
          </a:xfrm>
          <a:prstGeom prst="rect">
            <a:avLst/>
          </a:prstGeom>
        </p:spPr>
      </p:pic>
      <p:graphicFrame>
        <p:nvGraphicFramePr>
          <p:cNvPr id="20" name="Tabla 19"/>
          <p:cNvGraphicFramePr>
            <a:graphicFrameLocks noGrp="1"/>
          </p:cNvGraphicFramePr>
          <p:nvPr>
            <p:extLst>
              <p:ext uri="{D42A27DB-BD31-4B8C-83A1-F6EECF244321}">
                <p14:modId xmlns:p14="http://schemas.microsoft.com/office/powerpoint/2010/main" val="1281543192"/>
              </p:ext>
            </p:extLst>
          </p:nvPr>
        </p:nvGraphicFramePr>
        <p:xfrm>
          <a:off x="598909" y="2616412"/>
          <a:ext cx="9190493" cy="3904945"/>
        </p:xfrm>
        <a:graphic>
          <a:graphicData uri="http://schemas.openxmlformats.org/drawingml/2006/table">
            <a:tbl>
              <a:tblPr firstRow="1" bandRow="1">
                <a:tableStyleId>{5C22544A-7EE6-4342-B048-85BDC9FD1C3A}</a:tableStyleId>
              </a:tblPr>
              <a:tblGrid>
                <a:gridCol w="902422"/>
                <a:gridCol w="1622195"/>
                <a:gridCol w="1638787"/>
                <a:gridCol w="1660932"/>
                <a:gridCol w="1749517"/>
                <a:gridCol w="1616640"/>
              </a:tblGrid>
              <a:tr h="243957">
                <a:tc>
                  <a:txBody>
                    <a:bodyPr/>
                    <a:lstStyle/>
                    <a:p>
                      <a:pPr algn="ctr"/>
                      <a:r>
                        <a:rPr lang="es-MX" sz="1600" dirty="0" smtClean="0">
                          <a:solidFill>
                            <a:schemeClr val="bg1"/>
                          </a:solidFill>
                          <a:latin typeface="KG Miss Speechy IPA" panose="02000000000000000000" pitchFamily="2" charset="0"/>
                        </a:rPr>
                        <a:t>HORA</a:t>
                      </a:r>
                      <a:endParaRPr lang="es-MX" sz="16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solidFill>
                          <a:schemeClr val="bg1"/>
                        </a:solidFill>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solidFill>
                            <a:schemeClr val="bg1"/>
                          </a:solidFill>
                          <a:latin typeface="KG Miss Speechy IPA" panose="02000000000000000000" pitchFamily="2" charset="0"/>
                        </a:rPr>
                        <a:t>LUNES </a:t>
                      </a:r>
                      <a:r>
                        <a:rPr lang="es-MX" sz="1400" dirty="0" smtClean="0">
                          <a:solidFill>
                            <a:schemeClr val="bg1"/>
                          </a:solidFill>
                          <a:latin typeface="KG Miss Speechy IPA" panose="02000000000000000000" pitchFamily="2" charset="0"/>
                        </a:rPr>
                        <a:t>29</a:t>
                      </a:r>
                      <a:endParaRPr lang="es-MX" sz="1400" dirty="0" smtClean="0">
                        <a:solidFill>
                          <a:schemeClr val="bg1"/>
                        </a:solidFill>
                        <a:latin typeface="KG Miss Speechy IPA" panose="02000000000000000000" pitchFamily="2" charset="0"/>
                      </a:endParaRPr>
                    </a:p>
                    <a:p>
                      <a:pPr algn="ct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dirty="0" smtClean="0">
                          <a:solidFill>
                            <a:schemeClr val="bg1"/>
                          </a:solidFill>
                          <a:latin typeface="KG Miss Speechy IPA" panose="02000000000000000000" pitchFamily="2" charset="0"/>
                        </a:rPr>
                        <a:t>MARTES </a:t>
                      </a:r>
                      <a:r>
                        <a:rPr lang="es-MX" sz="1400" dirty="0" smtClean="0">
                          <a:solidFill>
                            <a:schemeClr val="bg1"/>
                          </a:solidFill>
                          <a:latin typeface="KG Miss Speechy IPA" panose="02000000000000000000" pitchFamily="2" charset="0"/>
                        </a:rPr>
                        <a:t>30</a:t>
                      </a: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400" dirty="0" smtClean="0">
                          <a:solidFill>
                            <a:schemeClr val="bg1"/>
                          </a:solidFill>
                          <a:latin typeface="KG Miss Speechy IPA" panose="02000000000000000000" pitchFamily="2" charset="0"/>
                        </a:rPr>
                        <a:t>MIÉRCOLES </a:t>
                      </a:r>
                      <a:r>
                        <a:rPr lang="es-MX" sz="1400" dirty="0" smtClean="0">
                          <a:solidFill>
                            <a:schemeClr val="bg1"/>
                          </a:solidFill>
                          <a:latin typeface="KG Miss Speechy IPA" panose="02000000000000000000" pitchFamily="2" charset="0"/>
                        </a:rPr>
                        <a:t>01</a:t>
                      </a: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dirty="0" smtClean="0">
                          <a:solidFill>
                            <a:schemeClr val="bg1"/>
                          </a:solidFill>
                          <a:latin typeface="KG Miss Speechy IPA" panose="02000000000000000000" pitchFamily="2" charset="0"/>
                        </a:rPr>
                        <a:t>JUEVES</a:t>
                      </a:r>
                      <a:r>
                        <a:rPr lang="es-MX" sz="1400" baseline="0" dirty="0" smtClean="0">
                          <a:solidFill>
                            <a:schemeClr val="bg1"/>
                          </a:solidFill>
                          <a:latin typeface="KG Miss Speechy IPA" panose="02000000000000000000" pitchFamily="2" charset="0"/>
                        </a:rPr>
                        <a:t> </a:t>
                      </a:r>
                      <a:r>
                        <a:rPr lang="es-MX" sz="1400" baseline="0" dirty="0" smtClean="0">
                          <a:solidFill>
                            <a:schemeClr val="bg1"/>
                          </a:solidFill>
                          <a:latin typeface="KG Miss Speechy IPA" panose="02000000000000000000" pitchFamily="2" charset="0"/>
                        </a:rPr>
                        <a:t>02</a:t>
                      </a: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400" dirty="0" smtClean="0">
                          <a:solidFill>
                            <a:schemeClr val="bg1"/>
                          </a:solidFill>
                          <a:latin typeface="KG Miss Speechy IPA" panose="02000000000000000000" pitchFamily="2" charset="0"/>
                        </a:rPr>
                        <a:t>VIERNES </a:t>
                      </a:r>
                      <a:r>
                        <a:rPr lang="es-MX" sz="1400" dirty="0" smtClean="0">
                          <a:solidFill>
                            <a:schemeClr val="bg1"/>
                          </a:solidFill>
                          <a:latin typeface="KG Miss Speechy IPA" panose="02000000000000000000" pitchFamily="2" charset="0"/>
                        </a:rPr>
                        <a:t>03</a:t>
                      </a:r>
                      <a:endParaRPr lang="es-MX" sz="1400"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dirty="0" smtClean="0">
                          <a:latin typeface="KG Miss Speechy IPA" panose="02000000000000000000" pitchFamily="2" charset="0"/>
                        </a:rPr>
                        <a:t>FESTEJO DEL DÍA DEL NIÑO</a:t>
                      </a:r>
                      <a:endParaRPr lang="es-MX" sz="12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dirty="0" smtClean="0">
                          <a:latin typeface="KG Miss Speechy IPA" panose="02000000000000000000" pitchFamily="2" charset="0"/>
                        </a:rPr>
                        <a:t>DÍA INHÁBIL</a:t>
                      </a:r>
                    </a:p>
                    <a:p>
                      <a:pPr algn="ctr"/>
                      <a:r>
                        <a:rPr lang="es-MX" sz="1200" dirty="0" smtClean="0">
                          <a:latin typeface="KG Miss Speechy IPA" panose="02000000000000000000" pitchFamily="2" charset="0"/>
                        </a:rPr>
                        <a:t>DÍA DEL TRABAJO</a:t>
                      </a:r>
                      <a:endParaRPr lang="es-MX" sz="120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ORGANICEMOS ACTIVIDADES PARA MAMÁ</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LA</a:t>
                      </a:r>
                      <a:r>
                        <a:rPr lang="es-MX" sz="1200" baseline="0" dirty="0" smtClean="0">
                          <a:latin typeface="KG Miss Speechy IPA" panose="02000000000000000000" pitchFamily="2" charset="0"/>
                        </a:rPr>
                        <a:t> REINA ES MAMÁ</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EL BOLSO</a:t>
                      </a:r>
                      <a:r>
                        <a:rPr lang="es-MX" sz="1200" baseline="0" dirty="0" smtClean="0">
                          <a:latin typeface="KG Miss Speechy IPA" panose="02000000000000000000" pitchFamily="2" charset="0"/>
                        </a:rPr>
                        <a:t> DE MAMÁ</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21665">
                <a:tc gridSpan="6">
                  <a:txBody>
                    <a:bodyPr/>
                    <a:lstStyle/>
                    <a:p>
                      <a:pPr algn="ctr"/>
                      <a:r>
                        <a:rPr lang="es-MX" sz="2800" dirty="0" smtClean="0">
                          <a:solidFill>
                            <a:schemeClr val="bg1"/>
                          </a:solidFill>
                          <a:latin typeface="KG A Little Spark" panose="02000506000000020004" pitchFamily="2" charset="0"/>
                        </a:rPr>
                        <a:t>Recreo</a:t>
                      </a:r>
                      <a:endParaRPr lang="es-MX" sz="2800" dirty="0">
                        <a:solidFill>
                          <a:schemeClr val="bg1"/>
                        </a:solidFill>
                        <a:latin typeface="KG A Little Spark" panose="02000506000000020004"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p>
                      <a:pPr algn="ctr"/>
                      <a:r>
                        <a:rPr lang="es-MX" sz="1200" dirty="0" smtClean="0">
                          <a:latin typeface="KG Miss Speechy IPA" panose="02000000000000000000" pitchFamily="2" charset="0"/>
                        </a:rPr>
                        <a:t>ACTIVIDAD</a:t>
                      </a:r>
                      <a:r>
                        <a:rPr lang="es-MX" sz="1200" baseline="0" dirty="0" smtClean="0">
                          <a:latin typeface="KG Miss Speechy IPA" panose="02000000000000000000" pitchFamily="2" charset="0"/>
                        </a:rPr>
                        <a:t> DEL DÍA DEL NIÑO</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 name="CuadroTexto 1"/>
          <p:cNvSpPr txBox="1"/>
          <p:nvPr/>
        </p:nvSpPr>
        <p:spPr>
          <a:xfrm>
            <a:off x="1937286" y="1418380"/>
            <a:ext cx="6183824" cy="584775"/>
          </a:xfrm>
          <a:prstGeom prst="rect">
            <a:avLst/>
          </a:prstGeom>
          <a:noFill/>
        </p:spPr>
        <p:txBody>
          <a:bodyPr wrap="square" rtlCol="0">
            <a:spAutoFit/>
          </a:bodyPr>
          <a:lstStyle/>
          <a:p>
            <a:pPr algn="ctr"/>
            <a:r>
              <a:rPr lang="es-MX" sz="3200" dirty="0" smtClean="0">
                <a:latin typeface="KG Head Above Water" pitchFamily="2" charset="0"/>
              </a:rPr>
              <a:t>29 de Abril al 03 de Mayo de 2024</a:t>
            </a:r>
            <a:endParaRPr lang="es-MX" sz="3200" dirty="0">
              <a:latin typeface="KG Head Above Water" pitchFamily="2" charset="0"/>
            </a:endParaRPr>
          </a:p>
        </p:txBody>
      </p:sp>
    </p:spTree>
    <p:extLst>
      <p:ext uri="{BB962C8B-B14F-4D97-AF65-F5344CB8AC3E}">
        <p14:creationId xmlns:p14="http://schemas.microsoft.com/office/powerpoint/2010/main" val="110913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2361477411"/>
              </p:ext>
            </p:extLst>
          </p:nvPr>
        </p:nvGraphicFramePr>
        <p:xfrm>
          <a:off x="330740" y="789400"/>
          <a:ext cx="9137023" cy="6773773"/>
        </p:xfrm>
        <a:graphic>
          <a:graphicData uri="http://schemas.openxmlformats.org/drawingml/2006/table">
            <a:tbl>
              <a:tblPr firstRow="1" bandRow="1">
                <a:tableStyleId>{5C22544A-7EE6-4342-B048-85BDC9FD1C3A}</a:tableStyleId>
              </a:tblPr>
              <a:tblGrid>
                <a:gridCol w="376061"/>
                <a:gridCol w="1552417"/>
                <a:gridCol w="266892"/>
                <a:gridCol w="2367774"/>
                <a:gridCol w="2002666"/>
                <a:gridCol w="2571213"/>
              </a:tblGrid>
              <a:tr h="310606">
                <a:tc gridSpan="3">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ORGANICEMOS</a:t>
                      </a:r>
                      <a:r>
                        <a:rPr lang="es-MX" sz="1200" b="0" baseline="0" dirty="0" smtClean="0">
                          <a:solidFill>
                            <a:schemeClr val="tx1"/>
                          </a:solidFill>
                          <a:latin typeface="KG Miss Speechy IPA" panose="02000000000000000000" pitchFamily="2" charset="0"/>
                        </a:rPr>
                        <a:t> ACTIVIDADES PARA MAMÁ</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Lunes </a:t>
                      </a:r>
                      <a:r>
                        <a:rPr lang="es-MX" sz="1200" b="0" dirty="0" smtClean="0">
                          <a:solidFill>
                            <a:schemeClr val="tx1"/>
                          </a:solidFill>
                          <a:latin typeface="KG Miss Speechy IPA" panose="02000000000000000000" pitchFamily="2" charset="0"/>
                        </a:rPr>
                        <a:t>29 </a:t>
                      </a:r>
                      <a:r>
                        <a:rPr lang="es-MX" sz="1200" b="0" dirty="0" smtClean="0">
                          <a:solidFill>
                            <a:schemeClr val="tx1"/>
                          </a:solidFill>
                          <a:latin typeface="KG Miss Speechy IPA" panose="02000000000000000000" pitchFamily="2" charset="0"/>
                        </a:rPr>
                        <a:t>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Comunicación de necesidades, emociones, gustos, ideas y saberes, a través de los diversos lenguajes, desde una perspectiva comunitaria.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3">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 Intercambia con sus pares, experiencias y vivencias al participar en eventos, celebraciones y conmemoraciones de su comunidad, y las representa con recursos artísticos.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gridSpan="2">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000" b="1" dirty="0" smtClean="0">
                          <a:latin typeface="KG Miss Speechy IPA" panose="02000000000000000000" pitchFamily="2" charset="0"/>
                        </a:rPr>
                        <a:t>1.-</a:t>
                      </a:r>
                      <a:r>
                        <a:rPr lang="es-MX" sz="1000" b="1" baseline="0" dirty="0" smtClean="0">
                          <a:latin typeface="KG Miss Speechy IPA" panose="02000000000000000000" pitchFamily="2" charset="0"/>
                        </a:rPr>
                        <a:t> IDENTIFICACIÓN</a:t>
                      </a:r>
                    </a:p>
                    <a:p>
                      <a:pPr algn="ctr"/>
                      <a:r>
                        <a:rPr lang="es-MX" sz="1200" b="0" baseline="0" dirty="0" smtClean="0">
                          <a:latin typeface="KG Miss Speechy IPA" panose="02000000000000000000" pitchFamily="2" charset="0"/>
                        </a:rPr>
                        <a:t>¿Cuándo se festeja a mamá?, ¿Por qué se celebra el día de las madres?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433563">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Se pondrá a los niños en plenaria</a:t>
                      </a:r>
                      <a:r>
                        <a:rPr lang="es-MX" sz="1200" kern="1200" baseline="0" dirty="0" smtClean="0">
                          <a:solidFill>
                            <a:schemeClr val="dk1"/>
                          </a:solidFill>
                          <a:effectLst/>
                          <a:latin typeface="KG Miss Speechy IPA" panose="02000000000000000000" pitchFamily="2" charset="0"/>
                          <a:ea typeface="+mn-ea"/>
                          <a:cs typeface="+mn-cs"/>
                        </a:rPr>
                        <a:t> y se les dará los buenos días. Explicarles que hoy es el último día de actividades del día del niño y que mañana es el gran festejo. Preguntarles: ¿una vez que se les festeje a todos los niños a quien le toca el turno de festejarle? Escuchar sus respuestas. Mencionarles que pronto se aproxima la fecha del día de las madres, y preguntarles: ¿saben que día se festeja a las mamás?, ¿por qué creen que las mamás tienen un día en el calendario para celebrar? Mencionarles que el día de las madres empezó a celebrarse en Estados Unidos, proclamado por el presidente Woodrow Wilson, más tarde se extendió por otros países llegando a celebrarse en México el 10 de mayo. La importancia de este día es conmemorar y reconocer la gran labor que realiza una madre por su familia, la superheroína, consejera, maestra de vida y cómplice de todo hijo e hija.</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MX" sz="1100" b="1" dirty="0" smtClean="0">
                          <a:latin typeface="KG Miss Speechy IPA" panose="02000000000000000000" pitchFamily="2" charset="0"/>
                        </a:rPr>
                        <a:t>2.- RECUPERACIÓN</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latin typeface="KG Miss Speechy IPA" panose="02000000000000000000" pitchFamily="2" charset="0"/>
                        </a:rPr>
                        <a:t>¿De que manera</a:t>
                      </a:r>
                      <a:r>
                        <a:rPr lang="es-MX" sz="1200" b="0" baseline="0" dirty="0" smtClean="0">
                          <a:latin typeface="KG Miss Speechy IPA" panose="02000000000000000000" pitchFamily="2" charset="0"/>
                        </a:rPr>
                        <a:t> le festejan a mamá?, ¿con quién?, ¿Qué actividades realizan en casa ese día?</a:t>
                      </a:r>
                      <a:endParaRPr lang="es-MX"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94669">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Posteriormente, comentar en grupo de qué manera le festejan a sus mamás en casa y qué actividades realizan. Enseguida, de manera grupal dirán el poema “A mi mamita querida”, al finalizar de decirlo, se les preguntará: ¿Qué se menciona en el poema?, ¿Qué obsequios para mamá se mencionan?, ¿creen que se le pueda obsequiar a mamá lo que se menciona en el poema?, ¿por qué?, ¿Qué obsequios les gustaría darle a mamá este día de las madres?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 la ficha de trabajo 1 los alumnos deberán dibujar como celebran el día de las madres.</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23" name="Cuadro de texto 20"/>
          <p:cNvSpPr txBox="1"/>
          <p:nvPr/>
        </p:nvSpPr>
        <p:spPr>
          <a:xfrm rot="16200000">
            <a:off x="-1534006" y="5364729"/>
            <a:ext cx="4272418"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r>
              <a:rPr lang="es-ES" sz="1000" dirty="0" smtClean="0">
                <a:effectLst/>
                <a:latin typeface="KG Red Hands" panose="02000505000000020004" pitchFamily="2" charset="0"/>
                <a:ea typeface="Calibri" panose="020F0502020204030204" pitchFamily="34" charset="0"/>
                <a:cs typeface="Times New Roman" panose="02020603050405020304" pitchFamily="18" charset="0"/>
              </a:rPr>
              <a:t>Y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RUTA DE ACCIÓN</a:t>
            </a:r>
            <a:endParaRPr lang="es-MX" sz="1100" dirty="0">
              <a:effectLst/>
              <a:ea typeface="Calibri" panose="020F0502020204030204" pitchFamily="34" charset="0"/>
              <a:cs typeface="Times New Roman" panose="02020603050405020304" pitchFamily="18" charset="0"/>
            </a:endParaRPr>
          </a:p>
        </p:txBody>
      </p:sp>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13" y="147977"/>
            <a:ext cx="575850" cy="465743"/>
          </a:xfrm>
          <a:prstGeom prst="rect">
            <a:avLst/>
          </a:prstGeom>
        </p:spPr>
      </p:pic>
    </p:spTree>
    <p:extLst>
      <p:ext uri="{BB962C8B-B14F-4D97-AF65-F5344CB8AC3E}">
        <p14:creationId xmlns:p14="http://schemas.microsoft.com/office/powerpoint/2010/main" val="18203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383" y="6425514"/>
            <a:ext cx="515569" cy="41698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323589562"/>
              </p:ext>
            </p:extLst>
          </p:nvPr>
        </p:nvGraphicFramePr>
        <p:xfrm>
          <a:off x="201479" y="443572"/>
          <a:ext cx="9266284" cy="2386828"/>
        </p:xfrm>
        <a:graphic>
          <a:graphicData uri="http://schemas.openxmlformats.org/drawingml/2006/table">
            <a:tbl>
              <a:tblPr firstRow="1" bandRow="1">
                <a:tableStyleId>{5C22544A-7EE6-4342-B048-85BDC9FD1C3A}</a:tableStyleId>
              </a:tblPr>
              <a:tblGrid>
                <a:gridCol w="431778"/>
                <a:gridCol w="1737984"/>
                <a:gridCol w="7096522"/>
              </a:tblGrid>
              <a:tr h="284848">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b="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3.-</a:t>
                      </a:r>
                      <a:r>
                        <a:rPr lang="es-MX" sz="1200" b="1" baseline="0" dirty="0" smtClean="0">
                          <a:solidFill>
                            <a:schemeClr val="tx1"/>
                          </a:solidFill>
                          <a:latin typeface="KG Miss Speechy IPA" panose="02000000000000000000" pitchFamily="2" charset="0"/>
                        </a:rPr>
                        <a:t> PLANIFICACIÓN</a:t>
                      </a:r>
                      <a:endParaRPr lang="es-MX" sz="1200" b="1" dirty="0" smtClean="0">
                        <a:solidFill>
                          <a:schemeClr val="tx1"/>
                        </a:solidFill>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que manera</a:t>
                      </a:r>
                      <a:r>
                        <a:rPr lang="es-MX" sz="1200" b="0" baseline="0" dirty="0" smtClean="0">
                          <a:solidFill>
                            <a:schemeClr val="tx1"/>
                          </a:solidFill>
                          <a:latin typeface="KG Miss Speechy IPA" panose="02000000000000000000" pitchFamily="2" charset="0"/>
                        </a:rPr>
                        <a:t> le festejan a mamá?, ¿con quién?, ¿Qué actividades realizan en casa ese día?</a:t>
                      </a:r>
                      <a:endParaRPr lang="es-MX" sz="1200" b="0" dirty="0" smtClean="0">
                        <a:solidFill>
                          <a:schemeClr val="tx1"/>
                        </a:solidFill>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0" dirty="0">
                        <a:solidFill>
                          <a:schemeClr val="tx1"/>
                        </a:solidFill>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Mencionarles a los niños que realizaremos</a:t>
                      </a:r>
                      <a:r>
                        <a:rPr lang="es-MX" sz="1200" kern="1200" baseline="0" dirty="0" smtClean="0">
                          <a:solidFill>
                            <a:schemeClr val="dk1"/>
                          </a:solidFill>
                          <a:effectLst/>
                          <a:latin typeface="KG Miss Speechy IPA" panose="02000000000000000000" pitchFamily="2" charset="0"/>
                          <a:ea typeface="+mn-ea"/>
                          <a:cs typeface="+mn-cs"/>
                        </a:rPr>
                        <a:t> con nuestra propia creatividad, imaginación y recursos del aula y del hogar, detalles para celebrar a mamá el 10 de mayo, y mientras lo hacemos estaremos trabajando con los diversos elementos del arte. Se les mostrarán unas tarjetas, cada una tendrá el nombre de la actividad o detalle a realizar y estarán enumeradas. La maestra las pondrá en el pizarrón en desorden y los alumnos deberán ordenarlas de manera ascendente, mientras las colocan en orden la maestra dará una breve explicación de cada una de ellas.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Al finalizar, se les explicará a los niños que los obsequios se les entregarán a las mamás en un </a:t>
                      </a:r>
                      <a:r>
                        <a:rPr lang="es-MX" sz="1200" kern="1200" baseline="0" dirty="0" err="1" smtClean="0">
                          <a:solidFill>
                            <a:schemeClr val="dk1"/>
                          </a:solidFill>
                          <a:effectLst/>
                          <a:latin typeface="KG Miss Speechy IPA" panose="02000000000000000000" pitchFamily="2" charset="0"/>
                          <a:ea typeface="+mn-ea"/>
                          <a:cs typeface="+mn-cs"/>
                        </a:rPr>
                        <a:t>pic-nic</a:t>
                      </a:r>
                      <a:r>
                        <a:rPr lang="es-MX" sz="1200" kern="1200" baseline="0" dirty="0" smtClean="0">
                          <a:solidFill>
                            <a:schemeClr val="dk1"/>
                          </a:solidFill>
                          <a:effectLst/>
                          <a:latin typeface="KG Miss Speechy IPA" panose="02000000000000000000" pitchFamily="2" charset="0"/>
                          <a:ea typeface="+mn-ea"/>
                          <a:cs typeface="+mn-cs"/>
                        </a:rPr>
                        <a:t>, en el cual todas estarán invitadas.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la narración del cuento “Choco encuentra una mamá”.</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Cuadro de texto 20"/>
          <p:cNvSpPr txBox="1"/>
          <p:nvPr/>
        </p:nvSpPr>
        <p:spPr>
          <a:xfrm rot="16200000">
            <a:off x="-1663267" y="1262224"/>
            <a:ext cx="4272418"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r>
              <a:rPr lang="es-ES" sz="1000" dirty="0" smtClean="0">
                <a:effectLst/>
                <a:latin typeface="KG Red Hands" panose="02000505000000020004" pitchFamily="2" charset="0"/>
                <a:ea typeface="Calibri" panose="020F0502020204030204" pitchFamily="34" charset="0"/>
                <a:cs typeface="Times New Roman" panose="02020603050405020304" pitchFamily="18" charset="0"/>
              </a:rPr>
              <a:t/>
            </a:r>
            <a:br>
              <a:rPr lang="es-ES" sz="1000" dirty="0" smtClean="0">
                <a:effectLst/>
                <a:latin typeface="KG Red Hands" panose="02000505000000020004" pitchFamily="2" charset="0"/>
                <a:ea typeface="Calibri" panose="020F0502020204030204" pitchFamily="34" charset="0"/>
                <a:cs typeface="Times New Roman" panose="02020603050405020304" pitchFamily="18" charset="0"/>
              </a:rPr>
            </a:br>
            <a:r>
              <a:rPr lang="es-ES" sz="1000" dirty="0" smtClean="0">
                <a:effectLst/>
                <a:latin typeface="KG Red Hands" panose="02000505000000020004" pitchFamily="2" charset="0"/>
                <a:ea typeface="Calibri" panose="020F0502020204030204" pitchFamily="34" charset="0"/>
                <a:cs typeface="Times New Roman" panose="02020603050405020304" pitchFamily="18" charset="0"/>
              </a:rPr>
              <a:t>Y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RUTA DE ACCIÓN</a:t>
            </a:r>
            <a:endParaRPr lang="es-MX" sz="1100" dirty="0">
              <a:effectLst/>
              <a:ea typeface="Calibri" panose="020F0502020204030204" pitchFamily="34" charset="0"/>
              <a:cs typeface="Times New Roman" panose="02020603050405020304" pitchFamily="18" charset="0"/>
            </a:endParaRPr>
          </a:p>
        </p:txBody>
      </p:sp>
      <p:graphicFrame>
        <p:nvGraphicFramePr>
          <p:cNvPr id="19" name="Tabla 18"/>
          <p:cNvGraphicFramePr>
            <a:graphicFrameLocks noGrp="1"/>
          </p:cNvGraphicFramePr>
          <p:nvPr>
            <p:extLst>
              <p:ext uri="{D42A27DB-BD31-4B8C-83A1-F6EECF244321}">
                <p14:modId xmlns:p14="http://schemas.microsoft.com/office/powerpoint/2010/main" val="813207029"/>
              </p:ext>
            </p:extLst>
          </p:nvPr>
        </p:nvGraphicFramePr>
        <p:xfrm>
          <a:off x="201479" y="3020885"/>
          <a:ext cx="9266284" cy="1539515"/>
        </p:xfrm>
        <a:graphic>
          <a:graphicData uri="http://schemas.openxmlformats.org/drawingml/2006/table">
            <a:tbl>
              <a:tblPr firstRow="1" bandRow="1">
                <a:tableStyleId>{5C22544A-7EE6-4342-B048-85BDC9FD1C3A}</a:tableStyleId>
              </a:tblPr>
              <a:tblGrid>
                <a:gridCol w="9266284"/>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Poema</a:t>
                      </a:r>
                      <a:r>
                        <a:rPr lang="es-MX" sz="1200" baseline="0" dirty="0" smtClean="0">
                          <a:solidFill>
                            <a:schemeClr val="tx1"/>
                          </a:solidFill>
                          <a:latin typeface="KG Miss Speechy IPA" panose="02000000000000000000" pitchFamily="2" charset="0"/>
                        </a:rPr>
                        <a:t> “A mi mamita querida”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1</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 </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Tarjetas con descripción de las actividades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“Choco encuentra una mamá”</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5388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3393188050"/>
              </p:ext>
            </p:extLst>
          </p:nvPr>
        </p:nvGraphicFramePr>
        <p:xfrm>
          <a:off x="330740" y="789400"/>
          <a:ext cx="9137023" cy="4439386"/>
        </p:xfrm>
        <a:graphic>
          <a:graphicData uri="http://schemas.openxmlformats.org/drawingml/2006/table">
            <a:tbl>
              <a:tblPr firstRow="1" bandRow="1">
                <a:tableStyleId>{5C22544A-7EE6-4342-B048-85BDC9FD1C3A}</a:tableStyleId>
              </a:tblPr>
              <a:tblGrid>
                <a:gridCol w="2195370"/>
                <a:gridCol w="2367774"/>
                <a:gridCol w="2002666"/>
                <a:gridCol w="2571213"/>
              </a:tblGrid>
              <a:tr h="310606">
                <a:tc>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gridSpan="3">
                  <a:txBody>
                    <a:bodyPr/>
                    <a:lstStyle/>
                    <a:p>
                      <a:r>
                        <a:rPr lang="es-MX" sz="1200" b="0" dirty="0" smtClean="0">
                          <a:solidFill>
                            <a:schemeClr val="tx1"/>
                          </a:solidFill>
                          <a:latin typeface="KG Miss Speechy IPA" panose="02000000000000000000" pitchFamily="2" charset="0"/>
                        </a:rPr>
                        <a:t>DÍA</a:t>
                      </a:r>
                      <a:r>
                        <a:rPr lang="es-MX" sz="1200" b="0" baseline="0" dirty="0" smtClean="0">
                          <a:solidFill>
                            <a:schemeClr val="tx1"/>
                          </a:solidFill>
                          <a:latin typeface="KG Miss Speechy IPA" panose="02000000000000000000" pitchFamily="2" charset="0"/>
                        </a:rPr>
                        <a:t> DEL NIÑO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3">
                  <a:txBody>
                    <a:bodyPr/>
                    <a:lstStyle/>
                    <a:p>
                      <a:r>
                        <a:rPr lang="es-MX" sz="1200" b="0" dirty="0" smtClean="0">
                          <a:solidFill>
                            <a:schemeClr val="tx1"/>
                          </a:solidFill>
                          <a:latin typeface="KG Miss Speechy IPA" panose="02000000000000000000" pitchFamily="2" charset="0"/>
                        </a:rPr>
                        <a:t>Martes 30 </a:t>
                      </a:r>
                      <a:r>
                        <a:rPr lang="es-MX" sz="1200" b="0" dirty="0" smtClean="0">
                          <a:solidFill>
                            <a:schemeClr val="tx1"/>
                          </a:solidFill>
                          <a:latin typeface="KG Miss Speechy IPA" panose="02000000000000000000" pitchFamily="2" charset="0"/>
                        </a:rPr>
                        <a:t>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200" b="0" dirty="0" smtClean="0">
                          <a:solidFill>
                            <a:schemeClr val="tx1"/>
                          </a:solidFill>
                          <a:latin typeface="KG Miss Speechy IPA" panose="02000000000000000000" pitchFamily="2" charset="0"/>
                        </a:rPr>
                        <a:t>De</a:t>
                      </a:r>
                      <a:r>
                        <a:rPr lang="es-MX" sz="1200" b="0" baseline="0" dirty="0" smtClean="0">
                          <a:solidFill>
                            <a:schemeClr val="tx1"/>
                          </a:solidFill>
                          <a:latin typeface="KG Miss Speechy IPA" panose="02000000000000000000" pitchFamily="2" charset="0"/>
                        </a:rPr>
                        <a:t> lo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Interacción con personas de diversos contextos, que contribuyan al establecimiento de relaciones positivas y a una convivencia basada en la aceptación de la diversidad.</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a:t>
                      </a:r>
                      <a:r>
                        <a:rPr lang="es-ES" sz="1200" baseline="0" dirty="0" smtClean="0">
                          <a:latin typeface="KG Miss Speechy IPA" panose="02000000000000000000" pitchFamily="2" charset="0"/>
                        </a:rPr>
                        <a:t> </a:t>
                      </a:r>
                      <a:r>
                        <a:rPr lang="es-ES" sz="1200" dirty="0" smtClean="0">
                          <a:latin typeface="KG Miss Speechy IPA" panose="02000000000000000000" pitchFamily="2" charset="0"/>
                        </a:rPr>
                        <a:t>Interactúa con diferentes compañeras y compañeros, para establecer relaciones de amistad, igualdad, </a:t>
                      </a:r>
                      <a:r>
                        <a:rPr lang="es-MX" sz="1200" dirty="0" smtClean="0">
                          <a:latin typeface="KG Miss Speechy IPA" panose="02000000000000000000" pitchFamily="2" charset="0"/>
                        </a:rPr>
                        <a:t>empatía y colaboración.</a:t>
                      </a:r>
                      <a:endParaRPr lang="es-MX" sz="1200" b="1" dirty="0" smtClean="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gridSpan="3">
                  <a:txBody>
                    <a:bodyPr/>
                    <a:lstStyle/>
                    <a:p>
                      <a:pPr algn="just"/>
                      <a:r>
                        <a:rPr lang="es-ES" sz="1200" dirty="0" smtClean="0">
                          <a:latin typeface="KG Miss Speechy IPA" panose="02000000000000000000" pitchFamily="2" charset="0"/>
                        </a:rPr>
                        <a:t>II.- Intercambia con sus pares, experiencias y vivencias al participar en eventos, celebraciones y conmemoraciones de su comunidad, y las representa con recursos artísticos.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42147">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94140">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Las docentes organizarán a nivel escuela un par de actividades lúdicas para los alumnos para festejarle el día del niño.</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Juego de las sillas</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Juego de los gallitos</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Romper la piñata</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200" kern="1200" baseline="0" dirty="0" smtClean="0">
                          <a:solidFill>
                            <a:schemeClr val="dk1"/>
                          </a:solidFill>
                          <a:effectLst/>
                          <a:latin typeface="KG Miss Speechy IPA" panose="02000000000000000000" pitchFamily="2" charset="0"/>
                          <a:ea typeface="+mn-ea"/>
                          <a:cs typeface="+mn-cs"/>
                        </a:rPr>
                        <a:t>Baile de los congelados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 También convivirán y degustarán un snack.</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13" y="147977"/>
            <a:ext cx="575850" cy="465743"/>
          </a:xfrm>
          <a:prstGeom prst="rect">
            <a:avLst/>
          </a:prstGeom>
        </p:spPr>
      </p:pic>
    </p:spTree>
    <p:extLst>
      <p:ext uri="{BB962C8B-B14F-4D97-AF65-F5344CB8AC3E}">
        <p14:creationId xmlns:p14="http://schemas.microsoft.com/office/powerpoint/2010/main" val="120753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5307" y="0"/>
            <a:ext cx="3076414" cy="3076414"/>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251195" y="-4521"/>
            <a:ext cx="3076414" cy="307641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92989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8" y="4574910"/>
            <a:ext cx="3076414" cy="3076414"/>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540" y="4574910"/>
            <a:ext cx="3076414" cy="307641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42502"/>
            <a:ext cx="10058400" cy="929898"/>
          </a:xfrm>
          <a:prstGeom prst="rect">
            <a:avLst/>
          </a:prstGeom>
        </p:spPr>
      </p:pic>
      <p:sp>
        <p:nvSpPr>
          <p:cNvPr id="16" name="Rectángulo redondeado 15"/>
          <p:cNvSpPr/>
          <p:nvPr/>
        </p:nvSpPr>
        <p:spPr>
          <a:xfrm>
            <a:off x="9562454" y="-8762"/>
            <a:ext cx="495946" cy="7772401"/>
          </a:xfrm>
          <a:prstGeom prst="round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7" name="CuadroTexto 16"/>
          <p:cNvSpPr txBox="1"/>
          <p:nvPr/>
        </p:nvSpPr>
        <p:spPr>
          <a:xfrm rot="5400000">
            <a:off x="6182323" y="3621523"/>
            <a:ext cx="7356761" cy="584775"/>
          </a:xfrm>
          <a:prstGeom prst="rect">
            <a:avLst/>
          </a:prstGeom>
          <a:noFill/>
        </p:spPr>
        <p:txBody>
          <a:bodyPr wrap="square" rtlCol="0">
            <a:spAutoFit/>
          </a:bodyPr>
          <a:lstStyle/>
          <a:p>
            <a:pPr algn="ctr"/>
            <a:r>
              <a:rPr lang="es-ES" sz="3200" b="1" dirty="0" smtClean="0">
                <a:solidFill>
                  <a:schemeClr val="bg1"/>
                </a:solidFill>
                <a:latin typeface="Somelove" panose="02000500000000000000" pitchFamily="50" charset="0"/>
              </a:rPr>
              <a:t>Proyecto Comunitario</a:t>
            </a:r>
            <a:endParaRPr lang="es-MX" sz="3200" b="1" dirty="0">
              <a:solidFill>
                <a:schemeClr val="bg1"/>
              </a:solidFill>
              <a:latin typeface="Somelove" panose="02000500000000000000" pitchFamily="50"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783931040"/>
              </p:ext>
            </p:extLst>
          </p:nvPr>
        </p:nvGraphicFramePr>
        <p:xfrm>
          <a:off x="330740" y="789400"/>
          <a:ext cx="9137023" cy="6104216"/>
        </p:xfrm>
        <a:graphic>
          <a:graphicData uri="http://schemas.openxmlformats.org/drawingml/2006/table">
            <a:tbl>
              <a:tblPr firstRow="1" bandRow="1">
                <a:tableStyleId>{5C22544A-7EE6-4342-B048-85BDC9FD1C3A}</a:tableStyleId>
              </a:tblPr>
              <a:tblGrid>
                <a:gridCol w="376061"/>
                <a:gridCol w="1552417"/>
                <a:gridCol w="266892"/>
                <a:gridCol w="2367774"/>
                <a:gridCol w="2002666"/>
                <a:gridCol w="2571213"/>
              </a:tblGrid>
              <a:tr h="310606">
                <a:tc gridSpan="3">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LA</a:t>
                      </a:r>
                      <a:r>
                        <a:rPr lang="es-MX" sz="1200" b="0" baseline="0" dirty="0" smtClean="0">
                          <a:solidFill>
                            <a:schemeClr val="tx1"/>
                          </a:solidFill>
                          <a:latin typeface="KG Miss Speechy IPA" panose="02000000000000000000" pitchFamily="2" charset="0"/>
                        </a:rPr>
                        <a:t> REINA ES MAMÁ</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Jueves 02 </a:t>
                      </a:r>
                      <a:r>
                        <a:rPr lang="es-MX" sz="1200" b="0" dirty="0" smtClean="0">
                          <a:solidFill>
                            <a:schemeClr val="tx1"/>
                          </a:solidFill>
                          <a:latin typeface="KG Miss Speechy IPA" panose="02000000000000000000" pitchFamily="2" charset="0"/>
                        </a:rPr>
                        <a:t>de </a:t>
                      </a:r>
                      <a:r>
                        <a:rPr lang="es-MX" sz="1200" b="0" dirty="0" smtClean="0">
                          <a:solidFill>
                            <a:schemeClr val="tx1"/>
                          </a:solidFill>
                          <a:latin typeface="KG Miss Speechy IPA" panose="02000000000000000000" pitchFamily="2" charset="0"/>
                        </a:rPr>
                        <a:t>Mayo </a:t>
                      </a:r>
                      <a:r>
                        <a:rPr lang="es-MX" sz="1200" b="0" dirty="0" smtClean="0">
                          <a:solidFill>
                            <a:schemeClr val="tx1"/>
                          </a:solidFill>
                          <a:latin typeface="KG Miss Speechy IPA" panose="02000000000000000000" pitchFamily="2" charset="0"/>
                        </a:rPr>
                        <a:t>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Producción de expresiones creativas con los distintos elementos de los </a:t>
                      </a:r>
                      <a:r>
                        <a:rPr lang="es-MX" sz="1200" dirty="0" smtClean="0">
                          <a:latin typeface="KG Miss Speechy IPA" panose="02000000000000000000" pitchFamily="2" charset="0"/>
                        </a:rPr>
                        <a:t>lenguajes artísticos.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Explora y experimenta con los diversos elementos de los lenguajes artísticos, al elaborar producciones.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3">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 Combina recursos de los lenguajes, tales como movimientos corporales, gestos, velocidades, ritmos, entre otros, al decir rimas, poemas, canciones, retahílas, trabalenguas, adivinanzas u otros juegos del lenguaje.</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gridSpan="2">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100" b="1" kern="1200" dirty="0" smtClean="0">
                          <a:solidFill>
                            <a:schemeClr val="tx1"/>
                          </a:solidFill>
                          <a:effectLst/>
                          <a:latin typeface="KG Miss Speechy IPA" panose="02000000000000000000" pitchFamily="2" charset="0"/>
                          <a:ea typeface="+mn-ea"/>
                          <a:cs typeface="+mn-cs"/>
                        </a:rPr>
                        <a:t>4.- ACERCAMIENTO</a:t>
                      </a:r>
                    </a:p>
                    <a:p>
                      <a:pPr algn="ctr"/>
                      <a:r>
                        <a:rPr lang="es-MX" sz="1200" b="0" kern="1200" dirty="0" smtClean="0">
                          <a:solidFill>
                            <a:schemeClr val="tx1"/>
                          </a:solidFill>
                          <a:effectLst/>
                          <a:latin typeface="KG Miss Speechy IPA" panose="02000000000000000000" pitchFamily="2" charset="0"/>
                          <a:ea typeface="+mn-ea"/>
                          <a:cs typeface="+mn-cs"/>
                        </a:rPr>
                        <a:t>Revisar</a:t>
                      </a:r>
                      <a:r>
                        <a:rPr lang="es-MX" sz="1200" b="0" kern="1200" baseline="0" dirty="0" smtClean="0">
                          <a:solidFill>
                            <a:schemeClr val="tx1"/>
                          </a:solidFill>
                          <a:effectLst/>
                          <a:latin typeface="KG Miss Speechy IPA" panose="02000000000000000000" pitchFamily="2" charset="0"/>
                          <a:ea typeface="+mn-ea"/>
                          <a:cs typeface="+mn-cs"/>
                        </a:rPr>
                        <a:t> la lista de actividades a realizar</a:t>
                      </a:r>
                      <a:endParaRPr lang="es-MX" sz="900" b="0"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433563">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a:t>
                      </a:r>
                      <a:r>
                        <a:rPr lang="es-MX" sz="1200" kern="1200" baseline="0" dirty="0" smtClean="0">
                          <a:solidFill>
                            <a:schemeClr val="dk1"/>
                          </a:solidFill>
                          <a:effectLst/>
                          <a:latin typeface="KG Miss Speechy IPA" panose="02000000000000000000" pitchFamily="2" charset="0"/>
                          <a:ea typeface="+mn-ea"/>
                          <a:cs typeface="+mn-cs"/>
                        </a:rPr>
                        <a:t> y darles los buenos días con la canción “Esa es mi mamá”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https://www.youtube.com/watch?v=9wFkJRzB_HA</a:t>
                      </a:r>
                      <a:r>
                        <a:rPr lang="es-MX" sz="1200" kern="1200" baseline="0" dirty="0" smtClean="0">
                          <a:solidFill>
                            <a:schemeClr val="dk1"/>
                          </a:solidFill>
                          <a:effectLst/>
                          <a:latin typeface="KG Miss Speechy IPA" panose="02000000000000000000" pitchFamily="2" charset="0"/>
                          <a:ea typeface="+mn-ea"/>
                          <a:cs typeface="+mn-cs"/>
                        </a:rPr>
                        <a:t> , explicarles que estaremos cantando esta canción a lo largo de estas dos semanas para aprenderla y cantarla a mamá en su día. Posteriormente, preguntarles: ¿quién es la reina de nuestra casa?, ¿por qué?, escuchar sus respuestas. Mencionarles que el día de hoy realizaremos el primer detallito para la reina de nuestra casa que es nuestra mamá. Revisar la lista de tarjetas que pegamos en el pizarrón y ver qué actividad realizaremos.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kern="1200" dirty="0" smtClean="0">
                          <a:solidFill>
                            <a:schemeClr val="dk1"/>
                          </a:solidFill>
                          <a:effectLst/>
                          <a:latin typeface="KG Miss Speechy IPA" panose="02000000000000000000" pitchFamily="2" charset="0"/>
                          <a:ea typeface="+mn-ea"/>
                          <a:cs typeface="+mn-cs"/>
                        </a:rPr>
                        <a:t>5.- COMPRENSIÓN Y PRODUCCIÓN</a:t>
                      </a:r>
                      <a:endParaRPr lang="es-MX" sz="1200" kern="1200" dirty="0" smtClean="0">
                        <a:solidFill>
                          <a:schemeClr val="dk1"/>
                        </a:solidFill>
                        <a:effectLst/>
                        <a:latin typeface="KG Miss Speechy IPA" panose="02000000000000000000" pitchFamily="2" charset="0"/>
                        <a:ea typeface="+mn-ea"/>
                        <a:cs typeface="+mn-cs"/>
                      </a:endParaRPr>
                    </a:p>
                    <a:p>
                      <a:pPr algn="ctr"/>
                      <a:r>
                        <a:rPr lang="es-MX" sz="1200" kern="1200" dirty="0" smtClean="0">
                          <a:solidFill>
                            <a:schemeClr val="dk1"/>
                          </a:solidFill>
                          <a:effectLst/>
                          <a:latin typeface="KG Miss Speechy IPA" panose="02000000000000000000" pitchFamily="2" charset="0"/>
                          <a:ea typeface="+mn-ea"/>
                          <a:cs typeface="+mn-cs"/>
                        </a:rPr>
                        <a:t>Realización de las actividades en orden.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94669">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Mencionarles que el día de hoy haremos una corona y un espejito para mamá.</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Primero, entregarles la ficha de trabajo 2, en ella los niños deberán recortar y decorar la corona a su gusto con crayones, plumones, lentejuelas, brillantina entre otros materiales que se puedan utilizar del aula; pondrán el nombre de su mamá en la línea (la maestra deberá escribir el nombre de la mamá de cada niño en un papelito para que ellos lo copien y lo escriban), la recortarán y unirán las partes para que tome forma de corona.</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23" name="Cuadro de texto 20"/>
          <p:cNvSpPr txBox="1"/>
          <p:nvPr/>
        </p:nvSpPr>
        <p:spPr>
          <a:xfrm rot="16200000">
            <a:off x="-967781" y="5001055"/>
            <a:ext cx="313997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smtClean="0">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1913" y="147977"/>
            <a:ext cx="575850" cy="465743"/>
          </a:xfrm>
          <a:prstGeom prst="rect">
            <a:avLst/>
          </a:prstGeom>
        </p:spPr>
      </p:pic>
    </p:spTree>
    <p:extLst>
      <p:ext uri="{BB962C8B-B14F-4D97-AF65-F5344CB8AC3E}">
        <p14:creationId xmlns:p14="http://schemas.microsoft.com/office/powerpoint/2010/main" val="56924432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12479</TotalTime>
  <Words>5298</Words>
  <Application>Microsoft Office PowerPoint</Application>
  <PresentationFormat>Personalizado</PresentationFormat>
  <Paragraphs>600</Paragraphs>
  <Slides>32</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32</vt:i4>
      </vt:variant>
    </vt:vector>
  </HeadingPairs>
  <TitlesOfParts>
    <vt:vector size="47" baseType="lpstr">
      <vt:lpstr>Abigail</vt:lpstr>
      <vt:lpstr>Arial</vt:lpstr>
      <vt:lpstr>Calibri</vt:lpstr>
      <vt:lpstr>Calibri Light</vt:lpstr>
      <vt:lpstr>DK Homeward Bound II</vt:lpstr>
      <vt:lpstr>HelloBigDeal</vt:lpstr>
      <vt:lpstr>KG A Little Spark</vt:lpstr>
      <vt:lpstr>KG Head Above Water</vt:lpstr>
      <vt:lpstr>KG Miss Speechy IPA</vt:lpstr>
      <vt:lpstr>KG Red Hands</vt:lpstr>
      <vt:lpstr>KG Second Chances Sketch</vt:lpstr>
      <vt:lpstr>Somelove</vt:lpstr>
      <vt:lpstr>SweetLovelyRainbowOne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90</cp:revision>
  <dcterms:created xsi:type="dcterms:W3CDTF">2024-04-19T23:24:58Z</dcterms:created>
  <dcterms:modified xsi:type="dcterms:W3CDTF">2024-04-28T15:24:19Z</dcterms:modified>
</cp:coreProperties>
</file>