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90" r:id="rId10"/>
    <p:sldId id="264" r:id="rId11"/>
    <p:sldId id="268" r:id="rId12"/>
    <p:sldId id="291" r:id="rId13"/>
    <p:sldId id="265" r:id="rId14"/>
    <p:sldId id="269" r:id="rId15"/>
    <p:sldId id="266" r:id="rId16"/>
    <p:sldId id="263" r:id="rId17"/>
    <p:sldId id="292" r:id="rId18"/>
    <p:sldId id="270" r:id="rId19"/>
    <p:sldId id="271" r:id="rId20"/>
    <p:sldId id="272" r:id="rId21"/>
    <p:sldId id="273" r:id="rId22"/>
    <p:sldId id="274" r:id="rId23"/>
    <p:sldId id="293" r:id="rId24"/>
    <p:sldId id="275" r:id="rId25"/>
    <p:sldId id="276" r:id="rId26"/>
    <p:sldId id="294" r:id="rId27"/>
    <p:sldId id="277" r:id="rId28"/>
    <p:sldId id="278" r:id="rId29"/>
    <p:sldId id="295" r:id="rId30"/>
    <p:sldId id="279" r:id="rId31"/>
    <p:sldId id="280" r:id="rId32"/>
    <p:sldId id="296" r:id="rId33"/>
    <p:sldId id="281" r:id="rId34"/>
    <p:sldId id="282" r:id="rId35"/>
    <p:sldId id="283" r:id="rId36"/>
    <p:sldId id="284" r:id="rId37"/>
    <p:sldId id="285" r:id="rId38"/>
    <p:sldId id="286" r:id="rId39"/>
    <p:sldId id="287" r:id="rId40"/>
    <p:sldId id="297" r:id="rId41"/>
    <p:sldId id="288" r:id="rId42"/>
    <p:sldId id="289" r:id="rId43"/>
    <p:sldId id="298" r:id="rId44"/>
    <p:sldId id="299" r:id="rId45"/>
    <p:sldId id="300" r:id="rId46"/>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2" d="100"/>
          <a:sy n="62" d="100"/>
        </p:scale>
        <p:origin x="13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14E7B6-8640-4DD4-98E5-FC85E9B6C5D5}" type="datetimeFigureOut">
              <a:rPr lang="es-MX" smtClean="0"/>
              <a:t>03/11/2024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84344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14E7B6-8640-4DD4-98E5-FC85E9B6C5D5}" type="datetimeFigureOut">
              <a:rPr lang="es-MX" smtClean="0"/>
              <a:t>03/11/2024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289975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14E7B6-8640-4DD4-98E5-FC85E9B6C5D5}" type="datetimeFigureOut">
              <a:rPr lang="es-MX" smtClean="0"/>
              <a:t>03/11/2024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180636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14E7B6-8640-4DD4-98E5-FC85E9B6C5D5}" type="datetimeFigureOut">
              <a:rPr lang="es-MX" smtClean="0"/>
              <a:t>03/11/2024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104262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14E7B6-8640-4DD4-98E5-FC85E9B6C5D5}" type="datetimeFigureOut">
              <a:rPr lang="es-MX" smtClean="0"/>
              <a:t>03/11/2024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266761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B14E7B6-8640-4DD4-98E5-FC85E9B6C5D5}" type="datetimeFigureOut">
              <a:rPr lang="es-MX" smtClean="0"/>
              <a:t>03/11/2024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176172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B14E7B6-8640-4DD4-98E5-FC85E9B6C5D5}" type="datetimeFigureOut">
              <a:rPr lang="es-MX" smtClean="0"/>
              <a:t>03/11/2024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419830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B14E7B6-8640-4DD4-98E5-FC85E9B6C5D5}" type="datetimeFigureOut">
              <a:rPr lang="es-MX" smtClean="0"/>
              <a:t>03/11/2024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221843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4E7B6-8640-4DD4-98E5-FC85E9B6C5D5}" type="datetimeFigureOut">
              <a:rPr lang="es-MX" smtClean="0"/>
              <a:t>03/11/2024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22711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14E7B6-8640-4DD4-98E5-FC85E9B6C5D5}" type="datetimeFigureOut">
              <a:rPr lang="es-MX" smtClean="0"/>
              <a:t>03/11/2024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200351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14E7B6-8640-4DD4-98E5-FC85E9B6C5D5}" type="datetimeFigureOut">
              <a:rPr lang="es-MX" smtClean="0"/>
              <a:t>03/11/2024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8E6B63E-67F6-4F57-9C4F-95DE561562C3}" type="slidenum">
              <a:rPr lang="es-MX" smtClean="0"/>
              <a:t>‹Nº›</a:t>
            </a:fld>
            <a:endParaRPr lang="es-MX"/>
          </a:p>
        </p:txBody>
      </p:sp>
    </p:spTree>
    <p:extLst>
      <p:ext uri="{BB962C8B-B14F-4D97-AF65-F5344CB8AC3E}">
        <p14:creationId xmlns:p14="http://schemas.microsoft.com/office/powerpoint/2010/main" val="113204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5B14E7B6-8640-4DD4-98E5-FC85E9B6C5D5}" type="datetimeFigureOut">
              <a:rPr lang="es-MX" smtClean="0"/>
              <a:t>03/11/2024</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8E6B63E-67F6-4F57-9C4F-95DE561562C3}" type="slidenum">
              <a:rPr lang="es-MX" smtClean="0"/>
              <a:t>‹Nº›</a:t>
            </a:fld>
            <a:endParaRPr lang="es-MX"/>
          </a:p>
        </p:txBody>
      </p:sp>
    </p:spTree>
    <p:extLst>
      <p:ext uri="{BB962C8B-B14F-4D97-AF65-F5344CB8AC3E}">
        <p14:creationId xmlns:p14="http://schemas.microsoft.com/office/powerpoint/2010/main" val="1153489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youtube.com/watch?v=xaUnXZW0CZ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GkP2gFbhNo"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youtube.com/watch?v=U36Gkyu2hD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RFcRZz1NHJI&amp;t=81s"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2lcIObrXfb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KNbPtmh18qw"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aulacreativa.com.mx/"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www.instagram.com/creativa.aula/?next=/" TargetMode="External"/><Relationship Id="rId3" Type="http://schemas.openxmlformats.org/officeDocument/2006/relationships/hyperlink" Target="https://www.tiktok.com/@karenf.09" TargetMode="External"/><Relationship Id="rId7" Type="http://schemas.openxmlformats.org/officeDocument/2006/relationships/hyperlink" Target="https://www.aulacreativa.com.mx/" TargetMode="External"/><Relationship Id="rId12"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hyperlink" Target="https://www.facebook.com/profile.php?id=61550129162670" TargetMode="External"/><Relationship Id="rId5" Type="http://schemas.openxmlformats.org/officeDocument/2006/relationships/hyperlink" Target="https://www.youtube.com/@MAESTRAKARENLUCIA"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chat.whatsapp.com/Kbk104WPYil9zlgon6VaMV" TargetMode="External"/><Relationship Id="rId1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results?search_query=explorando+mexico+video+educativo+animado"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LzCMnQO6L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youtube.com/watch?v=bgQQdeL22mI&amp;t=366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5" y="1981103"/>
            <a:ext cx="2236356" cy="562283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216" y="2570696"/>
            <a:ext cx="2702184" cy="5201704"/>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4">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2" y="1625299"/>
            <a:ext cx="6222067" cy="2015936"/>
          </a:xfrm>
          <a:prstGeom prst="rect">
            <a:avLst/>
          </a:prstGeom>
          <a:noFill/>
        </p:spPr>
        <p:txBody>
          <a:bodyPr wrap="square" rtlCol="0">
            <a:spAutoFit/>
          </a:bodyPr>
          <a:lstStyle/>
          <a:p>
            <a:pPr algn="ctr"/>
            <a:r>
              <a:rPr lang="es-MX" sz="12500" dirty="0" smtClean="0">
                <a:latin typeface="KG She Persisted" panose="02000506000000020003" pitchFamily="2" charset="0"/>
              </a:rPr>
              <a:t>MÉXICO</a:t>
            </a:r>
            <a:endParaRPr lang="es-MX" sz="12500" dirty="0">
              <a:latin typeface="KG She Persisted" panose="02000506000000020003" pitchFamily="2" charset="0"/>
            </a:endParaRPr>
          </a:p>
        </p:txBody>
      </p:sp>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2784" y="4046861"/>
            <a:ext cx="4002822" cy="2538172"/>
          </a:xfrm>
          <a:prstGeom prst="rect">
            <a:avLst/>
          </a:prstGeom>
        </p:spPr>
      </p:pic>
      <p:sp>
        <p:nvSpPr>
          <p:cNvPr id="16" name="CuadroTexto 15"/>
          <p:cNvSpPr txBox="1"/>
          <p:nvPr/>
        </p:nvSpPr>
        <p:spPr>
          <a:xfrm>
            <a:off x="2287296" y="3347438"/>
            <a:ext cx="5513798" cy="1963308"/>
          </a:xfrm>
          <a:prstGeom prst="rect">
            <a:avLst/>
          </a:prstGeom>
          <a:noFill/>
        </p:spPr>
        <p:txBody>
          <a:bodyPr wrap="square" rtlCol="0">
            <a:spAutoFit/>
          </a:bodyPr>
          <a:lstStyle/>
          <a:p>
            <a:pPr algn="ctr"/>
            <a:r>
              <a:rPr lang="es-MX" sz="4800" b="1" dirty="0" smtClean="0">
                <a:latin typeface="HelloMorgan" panose="02000603000000000000" pitchFamily="2" charset="0"/>
                <a:ea typeface="HelloMorgan" panose="02000603000000000000" pitchFamily="2" charset="0"/>
              </a:rPr>
              <a:t>Lindo y Querido</a:t>
            </a:r>
            <a:endParaRPr lang="es-MX" sz="4800" b="1" dirty="0">
              <a:latin typeface="HelloMorgan" panose="02000603000000000000" pitchFamily="2" charset="0"/>
              <a:ea typeface="HelloMorgan" panose="02000603000000000000" pitchFamily="2" charset="0"/>
            </a:endParaRPr>
          </a:p>
        </p:txBody>
      </p:sp>
      <p:sp>
        <p:nvSpPr>
          <p:cNvPr id="23" name="CuadroTexto 22"/>
          <p:cNvSpPr txBox="1"/>
          <p:nvPr/>
        </p:nvSpPr>
        <p:spPr>
          <a:xfrm>
            <a:off x="2603212" y="6879639"/>
            <a:ext cx="4881966" cy="646331"/>
          </a:xfrm>
          <a:prstGeom prst="rect">
            <a:avLst/>
          </a:prstGeom>
          <a:noFill/>
        </p:spPr>
        <p:txBody>
          <a:bodyPr wrap="square" rtlCol="0">
            <a:spAutoFit/>
          </a:bodyPr>
          <a:lstStyle/>
          <a:p>
            <a:pPr algn="ctr"/>
            <a:r>
              <a:rPr lang="es-MX" sz="3600" dirty="0" smtClean="0">
                <a:latin typeface="DK Homeward Bound II" pitchFamily="50" charset="0"/>
              </a:rPr>
              <a:t>Proyecto ABP</a:t>
            </a:r>
            <a:endParaRPr lang="es-MX" sz="3600" dirty="0">
              <a:latin typeface="DK Homeward Bound II" pitchFamily="50" charset="0"/>
            </a:endParaRPr>
          </a:p>
        </p:txBody>
      </p:sp>
      <p:pic>
        <p:nvPicPr>
          <p:cNvPr id="27" name="Imagen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spTree>
    <p:extLst>
      <p:ext uri="{BB962C8B-B14F-4D97-AF65-F5344CB8AC3E}">
        <p14:creationId xmlns:p14="http://schemas.microsoft.com/office/powerpoint/2010/main" val="152865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1302614037"/>
              </p:ext>
            </p:extLst>
          </p:nvPr>
        </p:nvGraphicFramePr>
        <p:xfrm>
          <a:off x="549517" y="1456841"/>
          <a:ext cx="8989359" cy="5968937"/>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Fauna</a:t>
                      </a:r>
                      <a:r>
                        <a:rPr lang="es-MX" sz="1200" b="0" baseline="0" dirty="0" smtClean="0">
                          <a:solidFill>
                            <a:schemeClr val="tx1"/>
                          </a:solidFill>
                          <a:latin typeface="KG Miss Speechy IPA" panose="02000000000000000000" pitchFamily="2" charset="0"/>
                        </a:rPr>
                        <a:t> de México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Miércoles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ES" sz="1200" dirty="0" smtClean="0">
                          <a:latin typeface="KG Miss Speechy IPA" panose="02000000000000000000" pitchFamily="2" charset="0"/>
                        </a:rPr>
                        <a:t>Interacción, cuidado, conservación y regeneración de la naturaleza, que favorece la construcción de una conciencia </a:t>
                      </a:r>
                      <a:r>
                        <a:rPr lang="es-ES" sz="1200" dirty="0" err="1" smtClean="0">
                          <a:latin typeface="KG Miss Speechy IPA" panose="02000000000000000000" pitchFamily="2" charset="0"/>
                        </a:rPr>
                        <a:t>socioambiental</a:t>
                      </a:r>
                      <a:r>
                        <a:rPr lang="es-ES" sz="1200" dirty="0" smtClean="0">
                          <a:latin typeface="KG Miss Speechy IPA" panose="02000000000000000000" pitchFamily="2" charset="0"/>
                        </a:rPr>
                        <a:t>.</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II.- </a:t>
                      </a:r>
                      <a:r>
                        <a:rPr lang="es-ES" sz="1200" dirty="0" smtClean="0">
                          <a:latin typeface="KG Miss Speechy IPA" panose="02000000000000000000" pitchFamily="2" charset="0"/>
                        </a:rPr>
                        <a:t>Aprecia la diversidad de características de los seres vivos y no vivos que hay en la naturaleza y sugiere formas de cuidarlos y preservarlos.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964087">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Poner a los niños en plenaria y darles los buenos días. Enseguida preguntarles: ¿Qué animales pudieron observar de camino a la escuela?, ¿Qué animales pueden observar si van al mar, a un lago o al bosque?, ¿existen animales que son salvajes y que pueden hacernos daño en esos lugares?, ¿Cuáles?, ¿Cuáles son inofensivos?, ¿Qué es la fauna?</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Enseguida mencionarles que en nuestro país existen animales que no hay en ningún otro lugar o que son originarios de aquí. También existen animales que hay en México pero que fueron traídos de otros países y que a todos aquellos animales originarios de un lugar se le denomina fauna. Preguntarles: ¿Cuáles animales creen que son de México y cuales animales creen que fueron traídos de otros países? Escuchar sus respuestas. Mostrarles las imágenes: “Animales de México” y conversar sobre ellos, como son, que comen, donde viven, si han visto uno, donde, etc.</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0" y="598092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a:t>
            </a:r>
            <a:r>
              <a:rPr lang="es-ES" sz="1200" dirty="0" smtClean="0">
                <a:latin typeface="KG Miss Speechy IPA" panose="02000000000000000000" pitchFamily="2" charset="0"/>
              </a:rPr>
              <a:t>- 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43" y="6961136"/>
            <a:ext cx="524953" cy="424577"/>
          </a:xfrm>
          <a:prstGeom prst="rect">
            <a:avLst/>
          </a:prstGeom>
        </p:spPr>
      </p:pic>
    </p:spTree>
    <p:extLst>
      <p:ext uri="{BB962C8B-B14F-4D97-AF65-F5344CB8AC3E}">
        <p14:creationId xmlns:p14="http://schemas.microsoft.com/office/powerpoint/2010/main" val="215448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496252918"/>
              </p:ext>
            </p:extLst>
          </p:nvPr>
        </p:nvGraphicFramePr>
        <p:xfrm>
          <a:off x="549517" y="1494612"/>
          <a:ext cx="8989359" cy="1460760"/>
        </p:xfrm>
        <a:graphic>
          <a:graphicData uri="http://schemas.openxmlformats.org/drawingml/2006/table">
            <a:tbl>
              <a:tblPr firstRow="1" bandRow="1">
                <a:tableStyleId>{5C22544A-7EE6-4342-B048-85BDC9FD1C3A}</a:tableStyleId>
              </a:tblPr>
              <a:tblGrid>
                <a:gridCol w="635353"/>
                <a:gridCol w="8354006"/>
              </a:tblGrid>
              <a:tr h="27219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los niños realizarán un pequeño libro de animales mexicanos en el cual deberán de ilustrar y repasar los nombres de cada uno. Al finalizar, platicarán sobre las formas de cuidar a estas especies para evitar su extinción.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“Rescate animal”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https://www.youtube.com/watch?v=xaUnXZW0CZc</a:t>
                      </a:r>
                      <a:r>
                        <a:rPr lang="es-MX" sz="1200" kern="1200" baseline="0" dirty="0" smtClean="0">
                          <a:solidFill>
                            <a:schemeClr val="dk1"/>
                          </a:solidFill>
                          <a:effectLst/>
                          <a:latin typeface="KG Miss Speechy IPA" panose="02000000000000000000" pitchFamily="2" charset="0"/>
                          <a:ea typeface="+mn-ea"/>
                          <a:cs typeface="+mn-cs"/>
                        </a:rPr>
                        <a:t>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CuadroTexto 11"/>
          <p:cNvSpPr txBox="1"/>
          <p:nvPr/>
        </p:nvSpPr>
        <p:spPr>
          <a:xfrm rot="16200000">
            <a:off x="-101887" y="2093554"/>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276273369"/>
              </p:ext>
            </p:extLst>
          </p:nvPr>
        </p:nvGraphicFramePr>
        <p:xfrm>
          <a:off x="549517" y="3525956"/>
          <a:ext cx="8989359" cy="146304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Imágenes:</a:t>
                      </a:r>
                      <a:r>
                        <a:rPr lang="es-MX" sz="1200" baseline="0" dirty="0" smtClean="0">
                          <a:latin typeface="KG Miss Speechy IPA" panose="02000000000000000000" pitchFamily="2" charset="0"/>
                        </a:rPr>
                        <a:t> “Animales de México”</a:t>
                      </a:r>
                    </a:p>
                    <a:p>
                      <a:pPr marL="342900" indent="-342900">
                        <a:buFont typeface="Arial" panose="020B0604020202020204" pitchFamily="34" charset="0"/>
                        <a:buChar char="•"/>
                      </a:pPr>
                      <a:r>
                        <a:rPr lang="es-MX" sz="1200" dirty="0" smtClean="0">
                          <a:latin typeface="KG Miss Speechy IPA" panose="02000000000000000000" pitchFamily="2" charset="0"/>
                        </a:rPr>
                        <a:t>Mi librito</a:t>
                      </a:r>
                      <a:r>
                        <a:rPr lang="es-MX" sz="1200" baseline="0" dirty="0" smtClean="0">
                          <a:latin typeface="KG Miss Speechy IPA" panose="02000000000000000000" pitchFamily="2" charset="0"/>
                        </a:rPr>
                        <a:t> de animales mexicanos.</a:t>
                      </a:r>
                    </a:p>
                    <a:p>
                      <a:pPr marL="342900" indent="-342900">
                        <a:buFont typeface="Arial" panose="020B0604020202020204" pitchFamily="34" charset="0"/>
                        <a:buChar char="•"/>
                      </a:pPr>
                      <a:r>
                        <a:rPr lang="es-MX" sz="1200" baseline="0" dirty="0" smtClean="0">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latin typeface="KG Miss Speechy IPA" panose="02000000000000000000" pitchFamily="2" charset="0"/>
                        </a:rPr>
                        <a:t>Cuento: “Rescate animal”</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3200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1" y="1962388"/>
            <a:ext cx="6222067" cy="830997"/>
          </a:xfrm>
          <a:prstGeom prst="rect">
            <a:avLst/>
          </a:prstGeom>
          <a:noFill/>
        </p:spPr>
        <p:txBody>
          <a:bodyPr wrap="square" rtlCol="0">
            <a:spAutoFit/>
          </a:bodyPr>
          <a:lstStyle/>
          <a:p>
            <a:pPr algn="ctr"/>
            <a:r>
              <a:rPr lang="es-MX" sz="4800" dirty="0" smtClean="0">
                <a:latin typeface="KG She Persisted" panose="02000506000000020003" pitchFamily="2" charset="0"/>
              </a:rPr>
              <a:t>Ejemplo de la actividad</a:t>
            </a:r>
            <a:endParaRPr lang="es-MX" sz="4800" dirty="0">
              <a:latin typeface="KG She Persisted" panose="02000506000000020003"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pic>
        <p:nvPicPr>
          <p:cNvPr id="29700" name="Picture 4" descr="Libro de Actividades Anim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349" y="2793385"/>
            <a:ext cx="4411689" cy="4411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3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2821404966"/>
              </p:ext>
            </p:extLst>
          </p:nvPr>
        </p:nvGraphicFramePr>
        <p:xfrm>
          <a:off x="549517" y="1456841"/>
          <a:ext cx="8989359" cy="5968937"/>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Flora</a:t>
                      </a:r>
                      <a:r>
                        <a:rPr lang="es-MX" sz="1200" b="0" baseline="0" dirty="0" smtClean="0">
                          <a:solidFill>
                            <a:schemeClr val="tx1"/>
                          </a:solidFill>
                          <a:latin typeface="KG Miss Speechy IPA" panose="02000000000000000000" pitchFamily="2" charset="0"/>
                        </a:rPr>
                        <a:t> de México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Jueves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ES" sz="1100" dirty="0" smtClean="0">
                          <a:latin typeface="KG Miss Speechy IPA" panose="02000000000000000000" pitchFamily="2" charset="0"/>
                        </a:rPr>
                        <a:t>Transformación responsable del entorno al satisfacer necesidades básicas de alimentación, vestido y vivienda.</a:t>
                      </a:r>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I.- </a:t>
                      </a:r>
                      <a:r>
                        <a:rPr lang="es-MX" sz="1200" dirty="0" smtClean="0">
                          <a:latin typeface="KG Miss Speechy IPA" panose="02000000000000000000" pitchFamily="2" charset="0"/>
                        </a:rPr>
                        <a:t>Identifica objetos, prendas de vestir o alimentos que provienen de la naturaleza y los usa o consume de manera racional.</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III.- </a:t>
                      </a:r>
                      <a:r>
                        <a:rPr lang="es-ES" sz="1200" dirty="0" smtClean="0">
                          <a:latin typeface="KG Miss Speechy IPA" panose="02000000000000000000" pitchFamily="2" charset="0"/>
                        </a:rPr>
                        <a:t>Se apoya en recursos impresos y digitales como fotografías, imágenes o videos para profundizar en sus conocimientos acerca de la diversidad de la naturaleza en su comunidad y otras regiones.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964087">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Poner a los niños en plenaria y darles los buenos días. Recordar lo que realizamos el día anterior y preguntarles: ¿saben lo que es la flora?, ¿Qué creen que sea?, ¿Qué plantas pueden observar en su comunidad?, ¿a que ecosistema pertenece su comunidad?, ¿Qué plantas creen que hay en los otros ecosistemas? Escuchar sus respuestas.</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Explicarles que la flora es el conjunto de plantas de un país o de una región y que cada ecosistema que hay en México, como ya lo vimos anteriormente, tienen diferentes tipos de plantas. Enseguida observar las plantas de cada uno de los ecosistemas y describirlas. Posteriormente, observar el video: “La importancia de las plantas”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https://www.youtube.com/watch?v=8GkP2gFbhNo</a:t>
                      </a:r>
                      <a:r>
                        <a:rPr lang="es-MX" sz="1200" kern="1200" baseline="0" dirty="0" smtClean="0">
                          <a:solidFill>
                            <a:schemeClr val="dk1"/>
                          </a:solidFill>
                          <a:effectLst/>
                          <a:latin typeface="KG Miss Speechy IPA" panose="02000000000000000000" pitchFamily="2" charset="0"/>
                          <a:ea typeface="+mn-ea"/>
                          <a:cs typeface="+mn-cs"/>
                        </a:rPr>
                        <a:t> y preguntarles: ¿Cómo nos benefician las plantas?, ¿como creen que podemos cuidarlas?, ¿Por qué es importante cuidar las plantas?, ¿Qué pasa si no las cuidamos? Escuchar sus respuestas.</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0" y="5980926"/>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a:t>
            </a:r>
            <a:r>
              <a:rPr lang="es-ES" sz="1200" dirty="0" smtClean="0">
                <a:latin typeface="KG Miss Speechy IPA" panose="02000000000000000000" pitchFamily="2" charset="0"/>
              </a:rPr>
              <a:t>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43" y="6961136"/>
            <a:ext cx="524953" cy="424577"/>
          </a:xfrm>
          <a:prstGeom prst="rect">
            <a:avLst/>
          </a:prstGeom>
        </p:spPr>
      </p:pic>
    </p:spTree>
    <p:extLst>
      <p:ext uri="{BB962C8B-B14F-4D97-AF65-F5344CB8AC3E}">
        <p14:creationId xmlns:p14="http://schemas.microsoft.com/office/powerpoint/2010/main" val="287785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64911523"/>
              </p:ext>
            </p:extLst>
          </p:nvPr>
        </p:nvGraphicFramePr>
        <p:xfrm>
          <a:off x="549517" y="1494612"/>
          <a:ext cx="8989359" cy="1027831"/>
        </p:xfrm>
        <a:graphic>
          <a:graphicData uri="http://schemas.openxmlformats.org/drawingml/2006/table">
            <a:tbl>
              <a:tblPr firstRow="1" bandRow="1">
                <a:tableStyleId>{5C22544A-7EE6-4342-B048-85BDC9FD1C3A}</a:tableStyleId>
              </a:tblPr>
              <a:tblGrid>
                <a:gridCol w="635353"/>
                <a:gridCol w="8354006"/>
              </a:tblGrid>
              <a:tr h="27219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3 los alumnos deberán ilustrar</a:t>
                      </a:r>
                      <a:r>
                        <a:rPr lang="es-MX" sz="1200" kern="1200" baseline="0" dirty="0" smtClean="0">
                          <a:solidFill>
                            <a:schemeClr val="dk1"/>
                          </a:solidFill>
                          <a:effectLst/>
                          <a:latin typeface="KG Miss Speechy IPA" panose="02000000000000000000" pitchFamily="2" charset="0"/>
                          <a:ea typeface="+mn-ea"/>
                          <a:cs typeface="+mn-cs"/>
                        </a:rPr>
                        <a:t> los beneficios que aportan las plantas</a:t>
                      </a:r>
                      <a:r>
                        <a:rPr lang="es-MX" sz="1200" kern="1200" dirty="0" smtClean="0">
                          <a:solidFill>
                            <a:schemeClr val="dk1"/>
                          </a:solidFill>
                          <a:effectLst/>
                          <a:latin typeface="KG Miss Speechy IPA" panose="02000000000000000000" pitchFamily="2" charset="0"/>
                          <a:ea typeface="+mn-ea"/>
                          <a:cs typeface="+mn-cs"/>
                        </a:rPr>
                        <a:t>.</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CuadroTexto 11"/>
          <p:cNvSpPr txBox="1"/>
          <p:nvPr/>
        </p:nvSpPr>
        <p:spPr>
          <a:xfrm rot="16200000">
            <a:off x="243043" y="1777694"/>
            <a:ext cx="1385395" cy="461665"/>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074742931"/>
              </p:ext>
            </p:extLst>
          </p:nvPr>
        </p:nvGraphicFramePr>
        <p:xfrm>
          <a:off x="549515" y="2877584"/>
          <a:ext cx="8989359" cy="146304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Imágenes “Flora mexicana”</a:t>
                      </a:r>
                    </a:p>
                    <a:p>
                      <a:pPr marL="342900" indent="-342900">
                        <a:buFont typeface="Arial" panose="020B0604020202020204" pitchFamily="34" charset="0"/>
                        <a:buChar char="•"/>
                      </a:pPr>
                      <a:r>
                        <a:rPr lang="es-MX" sz="1200" dirty="0" smtClean="0">
                          <a:latin typeface="KG Miss Speechy IPA" panose="02000000000000000000" pitchFamily="2" charset="0"/>
                        </a:rPr>
                        <a:t>Video: “La importancia de las plantas”</a:t>
                      </a:r>
                    </a:p>
                    <a:p>
                      <a:pPr marL="342900" indent="-342900">
                        <a:buFont typeface="Arial" panose="020B0604020202020204" pitchFamily="34" charset="0"/>
                        <a:buChar char="•"/>
                      </a:pPr>
                      <a:r>
                        <a:rPr lang="es-MX" sz="1200" dirty="0" smtClean="0">
                          <a:latin typeface="KG Miss Speechy IPA" panose="02000000000000000000" pitchFamily="2" charset="0"/>
                        </a:rPr>
                        <a:t>Ficha de trabajo 3</a:t>
                      </a:r>
                    </a:p>
                    <a:p>
                      <a:pPr marL="342900" indent="-342900">
                        <a:buFont typeface="Arial" panose="020B0604020202020204" pitchFamily="34" charset="0"/>
                        <a:buChar char="•"/>
                      </a:pPr>
                      <a:r>
                        <a:rPr lang="es-MX" sz="1200" dirty="0" smtClean="0">
                          <a:latin typeface="KG Miss Speechy IPA" panose="02000000000000000000" pitchFamily="2" charset="0"/>
                        </a:rPr>
                        <a:t>Crayones</a:t>
                      </a:r>
                    </a:p>
                    <a:p>
                      <a:pPr marL="342900" indent="-342900">
                        <a:buFont typeface="Arial" panose="020B0604020202020204" pitchFamily="34" charset="0"/>
                        <a:buChar char="•"/>
                      </a:pPr>
                      <a:r>
                        <a:rPr lang="es-MX" sz="1200" dirty="0" smtClean="0">
                          <a:latin typeface="KG Miss Speechy IPA" panose="02000000000000000000" pitchFamily="2" charset="0"/>
                        </a:rPr>
                        <a:t>Lápiz </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244665919"/>
              </p:ext>
            </p:extLst>
          </p:nvPr>
        </p:nvGraphicFramePr>
        <p:xfrm>
          <a:off x="549514" y="4592289"/>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chemeClr val="bg1"/>
                            </a:solidFill>
                          </a:ln>
                          <a:solidFill>
                            <a:schemeClr val="bg1"/>
                          </a:solidFill>
                          <a:latin typeface="KG She Persisted" panose="02000506000000020003" pitchFamily="2" charset="0"/>
                        </a:rPr>
                        <a:t>TAREA</a:t>
                      </a:r>
                      <a:endParaRPr lang="es-MX" sz="2400" b="1" spc="300" dirty="0">
                        <a:ln>
                          <a:solidFill>
                            <a:schemeClr val="bg1"/>
                          </a:solidFill>
                        </a:ln>
                        <a:solidFill>
                          <a:schemeClr val="bg1"/>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un palillo de madera para el día de mañana.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9097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542680260"/>
              </p:ext>
            </p:extLst>
          </p:nvPr>
        </p:nvGraphicFramePr>
        <p:xfrm>
          <a:off x="549517" y="1456841"/>
          <a:ext cx="8989359" cy="589210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Mi</a:t>
                      </a:r>
                      <a:r>
                        <a:rPr lang="es-MX" sz="1200" b="0" baseline="0" dirty="0" smtClean="0">
                          <a:solidFill>
                            <a:schemeClr val="tx1"/>
                          </a:solidFill>
                          <a:latin typeface="KG Miss Speechy IPA" panose="02000000000000000000" pitchFamily="2" charset="0"/>
                        </a:rPr>
                        <a:t> bandera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Viernes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dirty="0" smtClean="0">
                          <a:latin typeface="KG Miss Speechy IPA" panose="02000000000000000000" pitchFamily="2" charset="0"/>
                        </a:rPr>
                        <a:t>Construcción de la identidad y pertenencia a una comunidad y país a partir del conocimiento de su historia, sus celebraciones, conmemoraciones tradicionales y obras del patrimonio artístico y cultural.</a:t>
                      </a:r>
                      <a:endParaRPr lang="es-MX" sz="10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III.- </a:t>
                      </a:r>
                      <a:r>
                        <a:rPr lang="es-ES" sz="1200" dirty="0" smtClean="0">
                          <a:latin typeface="KG Miss Speechy IPA" panose="02000000000000000000" pitchFamily="2" charset="0"/>
                        </a:rPr>
                        <a:t>Entiende que los símbolos patrios representan los valores y la historia de México y los explica con sus propias palabras; reconoce los lugares y momentos apropiados para usarlos.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 dar los buenos días </a:t>
                      </a:r>
                      <a:r>
                        <a:rPr lang="es-MX" sz="1200" kern="1200" baseline="0" dirty="0" smtClean="0">
                          <a:solidFill>
                            <a:schemeClr val="dk1"/>
                          </a:solidFill>
                          <a:effectLst/>
                          <a:latin typeface="KG Miss Speechy IPA" panose="02000000000000000000" pitchFamily="2" charset="0"/>
                          <a:ea typeface="+mn-ea"/>
                          <a:cs typeface="+mn-cs"/>
                        </a:rPr>
                        <a:t>y preguntarles: ¿saben cómo es la bandera de nuestro país?, ¿de qué colores?, ¿Qué significado tiene? Dar espacio para escuchar sus respuestas.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Enseguida, mencionarles</a:t>
                      </a:r>
                      <a:r>
                        <a:rPr lang="es-MX" sz="1200" kern="1200" baseline="0" dirty="0" smtClean="0">
                          <a:solidFill>
                            <a:schemeClr val="dk1"/>
                          </a:solidFill>
                          <a:effectLst/>
                          <a:latin typeface="KG Miss Speechy IPA" panose="02000000000000000000" pitchFamily="2" charset="0"/>
                          <a:ea typeface="+mn-ea"/>
                          <a:cs typeface="+mn-cs"/>
                        </a:rPr>
                        <a:t> que nuestra bandera es considerada la más bonita de todo el mundo, los colores que la caracterizan son VERDE, BLANCO Y ROJO, y por escudo un águila comiéndose a una serpiente sobre un nopal (mostrarles la bandera). Mencionarles que es un símbolo patrio y que se le debe respeto, por ello; cuando hacemos honores saludamos y guardamos silencio pasa junto a la escolta.. Pedirle a los niños que observen la bandera y la describan.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0" y="5980926"/>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a:t>
            </a:r>
            <a:r>
              <a:rPr lang="es-ES" sz="1200" dirty="0" smtClean="0">
                <a:latin typeface="KG Miss Speechy IPA" panose="02000000000000000000" pitchFamily="2" charset="0"/>
              </a:rPr>
              <a:t>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43" y="6961136"/>
            <a:ext cx="524953" cy="424577"/>
          </a:xfrm>
          <a:prstGeom prst="rect">
            <a:avLst/>
          </a:prstGeom>
        </p:spPr>
      </p:pic>
    </p:spTree>
    <p:extLst>
      <p:ext uri="{BB962C8B-B14F-4D97-AF65-F5344CB8AC3E}">
        <p14:creationId xmlns:p14="http://schemas.microsoft.com/office/powerpoint/2010/main" val="321743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461976321"/>
              </p:ext>
            </p:extLst>
          </p:nvPr>
        </p:nvGraphicFramePr>
        <p:xfrm>
          <a:off x="549517" y="1494612"/>
          <a:ext cx="8989359" cy="1849651"/>
        </p:xfrm>
        <a:graphic>
          <a:graphicData uri="http://schemas.openxmlformats.org/drawingml/2006/table">
            <a:tbl>
              <a:tblPr firstRow="1" bandRow="1">
                <a:tableStyleId>{5C22544A-7EE6-4342-B048-85BDC9FD1C3A}</a:tableStyleId>
              </a:tblPr>
              <a:tblGrid>
                <a:gridCol w="635353"/>
                <a:gridCol w="8354006"/>
              </a:tblGrid>
              <a:tr h="201125">
                <a:tc rowSpan="3">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dk1"/>
                          </a:solidFill>
                          <a:effectLst/>
                          <a:latin typeface="KG Miss Speechy IPA" panose="02000000000000000000" pitchFamily="2" charset="0"/>
                          <a:ea typeface="+mn-ea"/>
                          <a:cs typeface="+mn-cs"/>
                        </a:rPr>
                        <a:t>Posteriormente, decirles que la bandera ha cambiado varias veces a través de los años hasta verse como hoy la conocemos. Mostrarles el video: “Banderas históricas de México” </a:t>
                      </a:r>
                      <a:r>
                        <a:rPr lang="es-MX" sz="1200" b="0" kern="1200" baseline="0" dirty="0" smtClean="0">
                          <a:solidFill>
                            <a:schemeClr val="dk1"/>
                          </a:solidFill>
                          <a:effectLst/>
                          <a:latin typeface="KG Miss Speechy IPA" panose="02000000000000000000" pitchFamily="2" charset="0"/>
                          <a:ea typeface="+mn-ea"/>
                          <a:cs typeface="+mn-cs"/>
                          <a:hlinkClick r:id="rId4"/>
                        </a:rPr>
                        <a:t>https://www.youtube.com/watch?v=U36Gkyu2hD4</a:t>
                      </a:r>
                      <a:r>
                        <a:rPr lang="es-MX" sz="1200" b="0" kern="1200" baseline="0" dirty="0" smtClean="0">
                          <a:solidFill>
                            <a:schemeClr val="dk1"/>
                          </a:solidFill>
                          <a:effectLst/>
                          <a:latin typeface="KG Miss Speechy IPA" panose="02000000000000000000" pitchFamily="2" charset="0"/>
                          <a:ea typeface="+mn-ea"/>
                          <a:cs typeface="+mn-cs"/>
                        </a:rPr>
                        <a:t> e ir pausando el video para que vayan comentando los cambios que ven.</a:t>
                      </a:r>
                      <a:endParaRPr lang="es-MX" sz="1200" b="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a:t>
                      </a:r>
                      <a:r>
                        <a:rPr lang="es-MX" sz="1200" kern="1200" baseline="0" dirty="0" smtClean="0">
                          <a:solidFill>
                            <a:schemeClr val="dk1"/>
                          </a:solidFill>
                          <a:effectLst/>
                          <a:latin typeface="KG Miss Speechy IPA" panose="02000000000000000000" pitchFamily="2" charset="0"/>
                          <a:ea typeface="+mn-ea"/>
                          <a:cs typeface="+mn-cs"/>
                        </a:rPr>
                        <a:t> la ficha de trabajo 4 los niños decorarán su bandera con los colores correctos y la educadora les apoyará en colocarles un palillo de madera.</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405664363"/>
              </p:ext>
            </p:extLst>
          </p:nvPr>
        </p:nvGraphicFramePr>
        <p:xfrm>
          <a:off x="549517" y="3525956"/>
          <a:ext cx="8989359" cy="146304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Imagen “Bandera de México”</a:t>
                      </a:r>
                    </a:p>
                    <a:p>
                      <a:pPr marL="342900" indent="-342900">
                        <a:buFont typeface="Arial" panose="020B0604020202020204" pitchFamily="34" charset="0"/>
                        <a:buChar char="•"/>
                      </a:pPr>
                      <a:r>
                        <a:rPr lang="es-MX" sz="1200" dirty="0" smtClean="0">
                          <a:latin typeface="KG Miss Speechy IPA" panose="02000000000000000000" pitchFamily="2" charset="0"/>
                        </a:rPr>
                        <a:t>Video:</a:t>
                      </a:r>
                      <a:r>
                        <a:rPr lang="es-MX" sz="1200" baseline="0" dirty="0" smtClean="0">
                          <a:latin typeface="KG Miss Speechy IPA" panose="02000000000000000000" pitchFamily="2" charset="0"/>
                        </a:rPr>
                        <a:t> “Banderas históricas de México”</a:t>
                      </a:r>
                    </a:p>
                    <a:p>
                      <a:pPr marL="342900" indent="-342900">
                        <a:buFont typeface="Arial" panose="020B0604020202020204" pitchFamily="34" charset="0"/>
                        <a:buChar char="•"/>
                      </a:pPr>
                      <a:r>
                        <a:rPr lang="es-MX" sz="1200" baseline="0" dirty="0" smtClean="0">
                          <a:latin typeface="KG Miss Speechy IPA" panose="02000000000000000000" pitchFamily="2" charset="0"/>
                        </a:rPr>
                        <a:t>Ficha de trabajo 4</a:t>
                      </a:r>
                    </a:p>
                    <a:p>
                      <a:pPr marL="342900" indent="-342900">
                        <a:buFont typeface="Arial" panose="020B0604020202020204" pitchFamily="34" charset="0"/>
                        <a:buChar char="•"/>
                      </a:pPr>
                      <a:r>
                        <a:rPr lang="es-MX" sz="1200" baseline="0" dirty="0" smtClean="0">
                          <a:latin typeface="KG Miss Speechy IPA" panose="02000000000000000000" pitchFamily="2" charset="0"/>
                        </a:rPr>
                        <a:t>Materiales para decorar la bandera (crayones, papeles de colores, pinturas, brillos, entre otros)</a:t>
                      </a:r>
                    </a:p>
                    <a:p>
                      <a:pPr marL="342900" indent="-342900">
                        <a:buFont typeface="Arial" panose="020B0604020202020204" pitchFamily="34" charset="0"/>
                        <a:buChar char="•"/>
                      </a:pPr>
                      <a:r>
                        <a:rPr lang="es-MX" sz="1200" baseline="0" dirty="0" smtClean="0">
                          <a:latin typeface="KG Miss Speechy IPA" panose="02000000000000000000" pitchFamily="2" charset="0"/>
                        </a:rPr>
                        <a:t>Palillo de madera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CuadroTexto 10"/>
          <p:cNvSpPr txBox="1"/>
          <p:nvPr/>
        </p:nvSpPr>
        <p:spPr>
          <a:xfrm rot="16200000">
            <a:off x="210607" y="1914284"/>
            <a:ext cx="1385395" cy="461665"/>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7720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1" y="1962388"/>
            <a:ext cx="6222067" cy="830997"/>
          </a:xfrm>
          <a:prstGeom prst="rect">
            <a:avLst/>
          </a:prstGeom>
          <a:noFill/>
        </p:spPr>
        <p:txBody>
          <a:bodyPr wrap="square" rtlCol="0">
            <a:spAutoFit/>
          </a:bodyPr>
          <a:lstStyle/>
          <a:p>
            <a:pPr algn="ctr"/>
            <a:r>
              <a:rPr lang="es-MX" sz="4800" dirty="0" smtClean="0">
                <a:latin typeface="KG She Persisted" panose="02000506000000020003" pitchFamily="2" charset="0"/>
              </a:rPr>
              <a:t>Ejemplo de la actividad</a:t>
            </a:r>
            <a:endParaRPr lang="es-MX" sz="4800" dirty="0">
              <a:latin typeface="KG She Persisted" panose="02000506000000020003"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pic>
        <p:nvPicPr>
          <p:cNvPr id="30722" name="Picture 2" descr="https://i.pinimg.com/564x/77/02/16/770216ff5efc3104f8193a702edc7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442" y="2793385"/>
            <a:ext cx="3465045" cy="4632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24" name="Picture 4" descr="https://i.pinimg.com/564x/5b/ff/14/5bff1493dc2c08d600e87ce1cda1073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325" y="2793385"/>
            <a:ext cx="3088232" cy="4632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765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170" y="2523121"/>
            <a:ext cx="702054" cy="567815"/>
          </a:xfrm>
          <a:prstGeom prst="rect">
            <a:avLst/>
          </a:prstGeom>
        </p:spPr>
      </p:pic>
      <p:sp>
        <p:nvSpPr>
          <p:cNvPr id="7" name="CuadroTexto 6"/>
          <p:cNvSpPr txBox="1"/>
          <p:nvPr/>
        </p:nvSpPr>
        <p:spPr>
          <a:xfrm>
            <a:off x="526942" y="1231384"/>
            <a:ext cx="9198251" cy="1015663"/>
          </a:xfrm>
          <a:prstGeom prst="rect">
            <a:avLst/>
          </a:prstGeom>
          <a:noFill/>
        </p:spPr>
        <p:txBody>
          <a:bodyPr wrap="square" rtlCol="0">
            <a:spAutoFit/>
          </a:bodyPr>
          <a:lstStyle/>
          <a:p>
            <a:pPr algn="ctr"/>
            <a:r>
              <a:rPr lang="es-MX" sz="6000" dirty="0" smtClean="0">
                <a:latin typeface="KG She Persisted" panose="02000506000000020003" pitchFamily="2" charset="0"/>
              </a:rPr>
              <a:t>Cronograma de Actividades</a:t>
            </a:r>
            <a:endParaRPr lang="es-MX" sz="6000" dirty="0">
              <a:latin typeface="KG She Persisted" panose="02000506000000020003" pitchFamily="2" charset="0"/>
            </a:endParaRPr>
          </a:p>
        </p:txBody>
      </p:sp>
      <p:sp>
        <p:nvSpPr>
          <p:cNvPr id="8" name="CuadroTexto 7"/>
          <p:cNvSpPr txBox="1"/>
          <p:nvPr/>
        </p:nvSpPr>
        <p:spPr>
          <a:xfrm>
            <a:off x="2287298" y="2031016"/>
            <a:ext cx="5513798" cy="707886"/>
          </a:xfrm>
          <a:prstGeom prst="rect">
            <a:avLst/>
          </a:prstGeom>
          <a:noFill/>
        </p:spPr>
        <p:txBody>
          <a:bodyPr wrap="square" rtlCol="0">
            <a:spAutoFit/>
          </a:bodyPr>
          <a:lstStyle/>
          <a:p>
            <a:pPr algn="ctr"/>
            <a:r>
              <a:rPr lang="es-MX" sz="4000" b="1" dirty="0" smtClean="0">
                <a:latin typeface="HelloMorgan" panose="02000603000000000000" pitchFamily="2" charset="0"/>
                <a:ea typeface="HelloMorgan" panose="02000603000000000000" pitchFamily="2" charset="0"/>
              </a:rPr>
              <a:t>Semana </a:t>
            </a:r>
            <a:r>
              <a:rPr lang="es-MX" sz="4000" b="1" dirty="0" smtClean="0">
                <a:latin typeface="HelloMorgan" panose="02000603000000000000" pitchFamily="2" charset="0"/>
                <a:ea typeface="HelloMorgan" panose="02000603000000000000" pitchFamily="2" charset="0"/>
              </a:rPr>
              <a:t>2</a:t>
            </a:r>
            <a:endParaRPr lang="es-MX" sz="4000" b="1" dirty="0">
              <a:latin typeface="HelloMorgan" panose="02000603000000000000" pitchFamily="2" charset="0"/>
              <a:ea typeface="HelloMorgan" panose="02000603000000000000" pitchFamily="2"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883856419"/>
              </p:ext>
            </p:extLst>
          </p:nvPr>
        </p:nvGraphicFramePr>
        <p:xfrm>
          <a:off x="498767" y="3023281"/>
          <a:ext cx="9090860" cy="4401119"/>
        </p:xfrm>
        <a:graphic>
          <a:graphicData uri="http://schemas.openxmlformats.org/drawingml/2006/table">
            <a:tbl>
              <a:tblPr firstRow="1" bandRow="1">
                <a:tableStyleId>{5C22544A-7EE6-4342-B048-85BDC9FD1C3A}</a:tableStyleId>
              </a:tblPr>
              <a:tblGrid>
                <a:gridCol w="892639"/>
                <a:gridCol w="1604609"/>
                <a:gridCol w="1621021"/>
                <a:gridCol w="1642926"/>
                <a:gridCol w="1730551"/>
                <a:gridCol w="1599114"/>
              </a:tblGrid>
              <a:tr h="740936">
                <a:tc>
                  <a:txBody>
                    <a:bodyPr/>
                    <a:lstStyle/>
                    <a:p>
                      <a:pPr algn="ctr"/>
                      <a:r>
                        <a:rPr lang="es-MX" sz="2000" dirty="0" smtClean="0">
                          <a:latin typeface="KG Miss Kindergarten" panose="02000000000000000000" pitchFamily="2" charset="0"/>
                          <a:ea typeface="Play Groups" panose="02000503000000000000" pitchFamily="2" charset="0"/>
                        </a:rPr>
                        <a:t>HORA</a:t>
                      </a:r>
                      <a:endParaRPr lang="es-MX" sz="2000" dirty="0">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2000" dirty="0" smtClean="0">
                          <a:latin typeface="KG Miss Kindergarten" panose="02000000000000000000" pitchFamily="2" charset="0"/>
                          <a:ea typeface="Play Groups" panose="02000503000000000000" pitchFamily="2" charset="0"/>
                        </a:rPr>
                        <a:t>LUNES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s-MX" sz="2000" dirty="0" smtClean="0">
                          <a:solidFill>
                            <a:sysClr val="windowText" lastClr="000000"/>
                          </a:solidFill>
                          <a:latin typeface="KG Miss Kindergarten" panose="02000000000000000000" pitchFamily="2" charset="0"/>
                          <a:ea typeface="Play Groups" panose="02000503000000000000" pitchFamily="2" charset="0"/>
                        </a:rPr>
                        <a:t>MARTES</a:t>
                      </a:r>
                      <a:endParaRPr lang="es-MX" sz="2000" dirty="0">
                        <a:solidFill>
                          <a:sysClr val="windowText" lastClr="000000"/>
                        </a:solidFill>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800" dirty="0" smtClean="0">
                          <a:solidFill>
                            <a:sysClr val="windowText" lastClr="000000"/>
                          </a:solidFill>
                          <a:latin typeface="KG Miss Kindergarten" panose="02000000000000000000" pitchFamily="2" charset="0"/>
                          <a:ea typeface="Play Groups" panose="02000503000000000000" pitchFamily="2" charset="0"/>
                        </a:rPr>
                        <a:t>MIÉRCOLES</a:t>
                      </a:r>
                      <a:endParaRPr lang="es-MX" sz="1800" dirty="0">
                        <a:solidFill>
                          <a:sysClr val="windowText" lastClr="000000"/>
                        </a:solidFill>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2000" dirty="0" smtClean="0">
                          <a:latin typeface="KG Miss Kindergarten" panose="02000000000000000000" pitchFamily="2" charset="0"/>
                          <a:ea typeface="Play Groups" panose="02000503000000000000" pitchFamily="2" charset="0"/>
                        </a:rPr>
                        <a:t>JUEVES</a:t>
                      </a:r>
                      <a:endParaRPr lang="es-MX" sz="2000" dirty="0">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2000" dirty="0" smtClean="0">
                          <a:latin typeface="KG Miss Kindergarten" panose="02000000000000000000" pitchFamily="2" charset="0"/>
                          <a:ea typeface="Play Groups" panose="02000503000000000000" pitchFamily="2" charset="0"/>
                        </a:rPr>
                        <a:t>VIERNES</a:t>
                      </a:r>
                      <a:endParaRPr lang="es-MX" sz="2000" dirty="0">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050042">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3900">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ETNIAS Y LENGUAS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baseline="0" dirty="0" smtClean="0">
                          <a:latin typeface="KG Miss Speechy IPA" panose="02000000000000000000" pitchFamily="2" charset="0"/>
                        </a:rPr>
                        <a:t> </a:t>
                      </a:r>
                      <a:r>
                        <a:rPr lang="es-MX" sz="1200" baseline="0" dirty="0" smtClean="0">
                          <a:latin typeface="KG Miss Speechy IPA" panose="02000000000000000000" pitchFamily="2" charset="0"/>
                        </a:rPr>
                        <a:t>TRAJES TÍPICOS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PLATILLOS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MÚSICA</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DEPORTES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846080">
                <a:tc gridSpan="6">
                  <a:txBody>
                    <a:bodyPr/>
                    <a:lstStyle/>
                    <a:p>
                      <a:pPr algn="ctr"/>
                      <a:r>
                        <a:rPr lang="es-MX" sz="5400" b="1" dirty="0" smtClean="0">
                          <a:ln>
                            <a:solidFill>
                              <a:sysClr val="windowText" lastClr="000000"/>
                            </a:solidFill>
                          </a:ln>
                          <a:solidFill>
                            <a:srgbClr val="00B050"/>
                          </a:solidFill>
                          <a:latin typeface="KG She Persisted" panose="02000506000000020003" pitchFamily="2" charset="0"/>
                          <a:ea typeface="Play Groups" panose="02000503000000000000" pitchFamily="2" charset="0"/>
                        </a:rPr>
                        <a:t>Re</a:t>
                      </a:r>
                      <a:r>
                        <a:rPr lang="es-MX" sz="5400" b="1" dirty="0" smtClean="0">
                          <a:ln>
                            <a:solidFill>
                              <a:sysClr val="windowText" lastClr="000000"/>
                            </a:solidFill>
                          </a:ln>
                          <a:solidFill>
                            <a:schemeClr val="bg1"/>
                          </a:solidFill>
                          <a:latin typeface="KG She Persisted" panose="02000506000000020003" pitchFamily="2" charset="0"/>
                          <a:ea typeface="Play Groups" panose="02000503000000000000" pitchFamily="2" charset="0"/>
                        </a:rPr>
                        <a:t>cr</a:t>
                      </a:r>
                      <a:r>
                        <a:rPr lang="es-MX" sz="5400" b="1" dirty="0" smtClean="0">
                          <a:ln>
                            <a:solidFill>
                              <a:sysClr val="windowText" lastClr="000000"/>
                            </a:solidFill>
                          </a:ln>
                          <a:solidFill>
                            <a:srgbClr val="FF0000"/>
                          </a:solidFill>
                          <a:latin typeface="KG She Persisted" panose="02000506000000020003" pitchFamily="2" charset="0"/>
                          <a:ea typeface="Play Groups" panose="02000503000000000000" pitchFamily="2" charset="0"/>
                        </a:rPr>
                        <a:t>eo</a:t>
                      </a:r>
                      <a:endParaRPr lang="es-MX" sz="5400" b="1" dirty="0">
                        <a:ln>
                          <a:solidFill>
                            <a:sysClr val="windowText" lastClr="000000"/>
                          </a:solidFill>
                        </a:ln>
                        <a:solidFill>
                          <a:srgbClr val="FF0000"/>
                        </a:solidFill>
                        <a:latin typeface="KG She Persisted" panose="02000506000000020003"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72981">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 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6185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1379727480"/>
              </p:ext>
            </p:extLst>
          </p:nvPr>
        </p:nvGraphicFramePr>
        <p:xfrm>
          <a:off x="549517" y="1456841"/>
          <a:ext cx="8989359" cy="5900505"/>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Etnias</a:t>
                      </a:r>
                      <a:r>
                        <a:rPr lang="es-MX" sz="1200" b="0" baseline="0" dirty="0" smtClean="0">
                          <a:solidFill>
                            <a:schemeClr val="tx1"/>
                          </a:solidFill>
                          <a:latin typeface="KG Miss Speechy IPA" panose="02000000000000000000" pitchFamily="2" charset="0"/>
                        </a:rPr>
                        <a:t> y lenguas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Lunes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Lenguajes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Reconocimiento y aprecio de la diversidad lingüística, al identificar las formas en que se comunican las distintas personas de la comunidad.</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Reconoce que hay personas que se comunican en lenguas distintas a la propia.</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Controla sus movimientos al usar objetos, herramientas y materiales en juegos y actividades de experimentación, creación personal y resolución de problemas, atendiendo las normas de seguridad.</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a:t>
                      </a:r>
                      <a:r>
                        <a:rPr lang="es-MX" sz="1200" kern="1200" baseline="0" dirty="0" smtClean="0">
                          <a:solidFill>
                            <a:schemeClr val="dk1"/>
                          </a:solidFill>
                          <a:effectLst/>
                          <a:latin typeface="KG Miss Speechy IPA" panose="02000000000000000000" pitchFamily="2" charset="0"/>
                          <a:ea typeface="+mn-ea"/>
                          <a:cs typeface="+mn-cs"/>
                        </a:rPr>
                        <a:t> y recordar lo que aprendimos la semana pasada. Enseguida preguntarles: ¿saben que idioma hablamos?, ¿Qué otros idiomas conocen?, ¿Qué idiomas se hablan en otros países?, ¿saben hablarlo?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Explicarles a</a:t>
                      </a:r>
                      <a:r>
                        <a:rPr lang="es-MX" sz="1200" kern="1200" baseline="0" dirty="0" smtClean="0">
                          <a:solidFill>
                            <a:schemeClr val="dk1"/>
                          </a:solidFill>
                          <a:effectLst/>
                          <a:latin typeface="KG Miss Speechy IPA" panose="02000000000000000000" pitchFamily="2" charset="0"/>
                          <a:ea typeface="+mn-ea"/>
                          <a:cs typeface="+mn-cs"/>
                        </a:rPr>
                        <a:t> los niños que en nuestro país hablamos el español, pero también se hablan otras lenguas debido a los grupos étnicos o grupos indígenas. Preguntarles: ¿saben cuales son esas lenguas?, ¿han escuchado algunas palabras en lengua indígena?, ¿han escuchado a alguien que hable otro idioma? Escuchar sus respuestas. Enseñarles algunas palabras en lengua indígena de los materiales de este proyecto y explicarles qué significan.</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0" y="5980926"/>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a:t>
            </a:r>
            <a:r>
              <a:rPr lang="es-ES" sz="1200" dirty="0" smtClean="0">
                <a:latin typeface="KG Miss Speechy IPA" panose="02000000000000000000" pitchFamily="2" charset="0"/>
              </a:rPr>
              <a:t>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43" y="6961136"/>
            <a:ext cx="524953" cy="424577"/>
          </a:xfrm>
          <a:prstGeom prst="rect">
            <a:avLst/>
          </a:prstGeom>
        </p:spPr>
      </p:pic>
    </p:spTree>
    <p:extLst>
      <p:ext uri="{BB962C8B-B14F-4D97-AF65-F5344CB8AC3E}">
        <p14:creationId xmlns:p14="http://schemas.microsoft.com/office/powerpoint/2010/main" val="211921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2" y="1625299"/>
            <a:ext cx="6222067" cy="1569660"/>
          </a:xfrm>
          <a:prstGeom prst="rect">
            <a:avLst/>
          </a:prstGeom>
          <a:noFill/>
        </p:spPr>
        <p:txBody>
          <a:bodyPr wrap="square" rtlCol="0">
            <a:spAutoFit/>
          </a:bodyPr>
          <a:lstStyle/>
          <a:p>
            <a:pPr algn="ctr"/>
            <a:r>
              <a:rPr lang="es-MX" sz="9600" dirty="0" smtClean="0">
                <a:latin typeface="KG She Persisted" panose="02000506000000020003" pitchFamily="2" charset="0"/>
              </a:rPr>
              <a:t>MÉXICO</a:t>
            </a:r>
            <a:endParaRPr lang="es-MX" sz="9600" dirty="0">
              <a:latin typeface="KG She Persisted" panose="02000506000000020003" pitchFamily="2" charset="0"/>
            </a:endParaRPr>
          </a:p>
        </p:txBody>
      </p:sp>
      <p:sp>
        <p:nvSpPr>
          <p:cNvPr id="16" name="CuadroTexto 15"/>
          <p:cNvSpPr txBox="1"/>
          <p:nvPr/>
        </p:nvSpPr>
        <p:spPr>
          <a:xfrm>
            <a:off x="2287296" y="2925245"/>
            <a:ext cx="5513798" cy="707886"/>
          </a:xfrm>
          <a:prstGeom prst="rect">
            <a:avLst/>
          </a:prstGeom>
          <a:noFill/>
        </p:spPr>
        <p:txBody>
          <a:bodyPr wrap="square" rtlCol="0">
            <a:spAutoFit/>
          </a:bodyPr>
          <a:lstStyle/>
          <a:p>
            <a:pPr algn="ctr"/>
            <a:r>
              <a:rPr lang="es-MX" sz="4000" b="1" dirty="0" smtClean="0">
                <a:latin typeface="HelloMorgan" panose="02000603000000000000" pitchFamily="2" charset="0"/>
                <a:ea typeface="HelloMorgan" panose="02000603000000000000" pitchFamily="2" charset="0"/>
              </a:rPr>
              <a:t>Lindo y Querido</a:t>
            </a:r>
            <a:endParaRPr lang="es-MX" sz="4000" b="1" dirty="0">
              <a:latin typeface="HelloMorgan" panose="02000603000000000000" pitchFamily="2" charset="0"/>
              <a:ea typeface="HelloMorgan" panose="02000603000000000000"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778" y="6571656"/>
            <a:ext cx="895791" cy="724508"/>
          </a:xfrm>
          <a:prstGeom prst="rect">
            <a:avLst/>
          </a:prstGeom>
        </p:spPr>
      </p:pic>
      <p:sp>
        <p:nvSpPr>
          <p:cNvPr id="12" name="CuadroTexto 11"/>
          <p:cNvSpPr txBox="1"/>
          <p:nvPr/>
        </p:nvSpPr>
        <p:spPr>
          <a:xfrm>
            <a:off x="539928" y="3675901"/>
            <a:ext cx="9008533" cy="3139321"/>
          </a:xfrm>
          <a:prstGeom prst="rect">
            <a:avLst/>
          </a:prstGeom>
          <a:noFill/>
        </p:spPr>
        <p:txBody>
          <a:bodyPr wrap="square" rtlCol="0">
            <a:spAutoFit/>
          </a:bodyPr>
          <a:lstStyle/>
          <a:p>
            <a:endParaRPr lang="es-ES" dirty="0"/>
          </a:p>
          <a:p>
            <a:r>
              <a:rPr lang="es-ES" sz="2000" dirty="0" smtClean="0">
                <a:latin typeface="KG Miss Speechy IPA" panose="02000000000000000000" pitchFamily="2" charset="0"/>
              </a:rPr>
              <a:t>Jardín de Niños:                               C.C.T:                      </a:t>
            </a:r>
          </a:p>
          <a:p>
            <a:endParaRPr lang="es-ES" sz="2000" dirty="0">
              <a:latin typeface="KG Miss Speechy IPA" panose="02000000000000000000" pitchFamily="2" charset="0"/>
            </a:endParaRPr>
          </a:p>
          <a:p>
            <a:r>
              <a:rPr lang="es-ES" sz="2000" dirty="0" smtClean="0">
                <a:latin typeface="KG Miss Speechy IPA" panose="02000000000000000000" pitchFamily="2" charset="0"/>
              </a:rPr>
              <a:t>Sector: </a:t>
            </a:r>
            <a:r>
              <a:rPr lang="es-ES" sz="2000" dirty="0">
                <a:latin typeface="KG Miss Speechy IPA" panose="02000000000000000000" pitchFamily="2" charset="0"/>
              </a:rPr>
              <a:t>                                        Zona Escolar</a:t>
            </a:r>
            <a:r>
              <a:rPr lang="es-ES" sz="2000" dirty="0" smtClean="0">
                <a:latin typeface="KG Miss Speechy IPA" panose="02000000000000000000" pitchFamily="2" charset="0"/>
              </a:rPr>
              <a:t>:</a:t>
            </a:r>
          </a:p>
          <a:p>
            <a:endParaRPr lang="es-ES" sz="2000" dirty="0">
              <a:latin typeface="KG Miss Speechy IPA" panose="02000000000000000000" pitchFamily="2" charset="0"/>
            </a:endParaRPr>
          </a:p>
          <a:p>
            <a:r>
              <a:rPr lang="es-ES" sz="2000" dirty="0" smtClean="0">
                <a:latin typeface="KG Miss Speechy IPA" panose="02000000000000000000" pitchFamily="2" charset="0"/>
              </a:rPr>
              <a:t>Educadora:</a:t>
            </a:r>
            <a:endParaRPr lang="es-ES" sz="2000" dirty="0">
              <a:latin typeface="KG Miss Speechy IPA" panose="02000000000000000000" pitchFamily="2" charset="0"/>
            </a:endParaRPr>
          </a:p>
          <a:p>
            <a:endParaRPr lang="es-ES" sz="2000" dirty="0" smtClean="0">
              <a:latin typeface="KG Miss Speechy IPA" panose="02000000000000000000" pitchFamily="2" charset="0"/>
            </a:endParaRPr>
          </a:p>
          <a:p>
            <a:r>
              <a:rPr lang="es-ES" sz="2000" dirty="0" smtClean="0">
                <a:latin typeface="KG Miss Speechy IPA" panose="02000000000000000000" pitchFamily="2" charset="0"/>
              </a:rPr>
              <a:t>Grado y grupo:                    Ciclo Escolar: 2024 -2025</a:t>
            </a:r>
          </a:p>
          <a:p>
            <a:endParaRPr lang="es-ES" sz="2000" dirty="0">
              <a:latin typeface="KG Miss Speechy IPA" panose="02000000000000000000" pitchFamily="2" charset="0"/>
            </a:endParaRPr>
          </a:p>
          <a:p>
            <a:pPr algn="ctr"/>
            <a:r>
              <a:rPr lang="es-ES" sz="2000" dirty="0" smtClean="0">
                <a:latin typeface="KG Miss Speechy IPA" panose="02000000000000000000" pitchFamily="2" charset="0"/>
              </a:rPr>
              <a:t>Fecha de aplicación: </a:t>
            </a:r>
          </a:p>
        </p:txBody>
      </p:sp>
    </p:spTree>
    <p:extLst>
      <p:ext uri="{BB962C8B-B14F-4D97-AF65-F5344CB8AC3E}">
        <p14:creationId xmlns:p14="http://schemas.microsoft.com/office/powerpoint/2010/main" val="230469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836213344"/>
              </p:ext>
            </p:extLst>
          </p:nvPr>
        </p:nvGraphicFramePr>
        <p:xfrm>
          <a:off x="549517" y="1494612"/>
          <a:ext cx="8989359" cy="1301011"/>
        </p:xfrm>
        <a:graphic>
          <a:graphicData uri="http://schemas.openxmlformats.org/drawingml/2006/table">
            <a:tbl>
              <a:tblPr firstRow="1" bandRow="1">
                <a:tableStyleId>{5C22544A-7EE6-4342-B048-85BDC9FD1C3A}</a:tableStyleId>
              </a:tblPr>
              <a:tblGrid>
                <a:gridCol w="635353"/>
                <a:gridCol w="8354006"/>
              </a:tblGrid>
              <a:tr h="201125">
                <a:tc rowSpan="3">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b="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Por</a:t>
                      </a:r>
                      <a:r>
                        <a:rPr lang="es-MX" sz="1200" kern="1200" baseline="0" dirty="0" smtClean="0">
                          <a:solidFill>
                            <a:schemeClr val="dk1"/>
                          </a:solidFill>
                          <a:effectLst/>
                          <a:latin typeface="KG Miss Speechy IPA" panose="02000000000000000000" pitchFamily="2" charset="0"/>
                          <a:ea typeface="+mn-ea"/>
                          <a:cs typeface="+mn-cs"/>
                        </a:rPr>
                        <a:t> último, en la ficha de trabajo 5 los alumnos deberán dibujar las plumas faltantes a los penachos de los indiecitos.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667636963"/>
              </p:ext>
            </p:extLst>
          </p:nvPr>
        </p:nvGraphicFramePr>
        <p:xfrm>
          <a:off x="549516" y="3129480"/>
          <a:ext cx="8989359" cy="146304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Palabras en lengua</a:t>
                      </a:r>
                      <a:r>
                        <a:rPr lang="es-MX" sz="1200" baseline="0" dirty="0" smtClean="0">
                          <a:latin typeface="KG Miss Speechy IPA" panose="02000000000000000000" pitchFamily="2" charset="0"/>
                        </a:rPr>
                        <a:t> indígena</a:t>
                      </a:r>
                    </a:p>
                    <a:p>
                      <a:pPr marL="342900" indent="-342900">
                        <a:buFont typeface="Arial" panose="020B0604020202020204" pitchFamily="34" charset="0"/>
                        <a:buChar char="•"/>
                      </a:pPr>
                      <a:r>
                        <a:rPr lang="es-MX" sz="1200" baseline="0" dirty="0" smtClean="0">
                          <a:latin typeface="KG Miss Speechy IPA" panose="02000000000000000000" pitchFamily="2" charset="0"/>
                        </a:rPr>
                        <a:t>Ficha de trabajo 5</a:t>
                      </a:r>
                    </a:p>
                    <a:p>
                      <a:pPr marL="342900" indent="-342900">
                        <a:buFont typeface="Arial" panose="020B0604020202020204" pitchFamily="34" charset="0"/>
                        <a:buChar char="•"/>
                      </a:pPr>
                      <a:r>
                        <a:rPr lang="es-MX" sz="1200" baseline="0" dirty="0" smtClean="0">
                          <a:latin typeface="KG Miss Speechy IPA" panose="02000000000000000000" pitchFamily="2" charset="0"/>
                        </a:rPr>
                        <a:t>Lápiz </a:t>
                      </a:r>
                    </a:p>
                    <a:p>
                      <a:pPr marL="342900" indent="-342900">
                        <a:buFont typeface="Arial" panose="020B0604020202020204" pitchFamily="34" charset="0"/>
                        <a:buChar char="•"/>
                      </a:pPr>
                      <a:r>
                        <a:rPr lang="es-MX" sz="1200" baseline="0" dirty="0" smtClean="0">
                          <a:latin typeface="KG Miss Speechy IPA" panose="02000000000000000000" pitchFamily="2" charset="0"/>
                        </a:rPr>
                        <a:t>Crayones </a:t>
                      </a:r>
                    </a:p>
                    <a:p>
                      <a:pPr marL="342900" indent="-342900">
                        <a:buFont typeface="Arial" panose="020B0604020202020204" pitchFamily="34" charset="0"/>
                        <a:buChar char="•"/>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CuadroTexto 10"/>
          <p:cNvSpPr txBox="1"/>
          <p:nvPr/>
        </p:nvSpPr>
        <p:spPr>
          <a:xfrm rot="16200000">
            <a:off x="210607" y="1914284"/>
            <a:ext cx="1385395" cy="461665"/>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2921147552"/>
              </p:ext>
            </p:extLst>
          </p:nvPr>
        </p:nvGraphicFramePr>
        <p:xfrm>
          <a:off x="549516" y="4884186"/>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chemeClr val="bg1"/>
                            </a:solidFill>
                          </a:ln>
                          <a:solidFill>
                            <a:schemeClr val="bg1"/>
                          </a:solidFill>
                          <a:latin typeface="KG She Persisted" panose="02000506000000020003" pitchFamily="2" charset="0"/>
                        </a:rPr>
                        <a:t>TAREA</a:t>
                      </a:r>
                      <a:endParaRPr lang="es-MX" sz="2400" b="1" spc="300" dirty="0">
                        <a:ln>
                          <a:solidFill>
                            <a:schemeClr val="bg1"/>
                          </a:solidFill>
                        </a:ln>
                        <a:solidFill>
                          <a:schemeClr val="bg1"/>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una cartulina de color blanca o amarilla.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48507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1325887885"/>
              </p:ext>
            </p:extLst>
          </p:nvPr>
        </p:nvGraphicFramePr>
        <p:xfrm>
          <a:off x="549517" y="1456841"/>
          <a:ext cx="8989359" cy="6056323"/>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Trajes</a:t>
                      </a:r>
                      <a:r>
                        <a:rPr lang="es-MX" sz="1200" b="0" baseline="0" dirty="0" smtClean="0">
                          <a:solidFill>
                            <a:schemeClr val="tx1"/>
                          </a:solidFill>
                          <a:latin typeface="KG Miss Speechy IPA" panose="02000000000000000000" pitchFamily="2" charset="0"/>
                        </a:rPr>
                        <a:t> típicos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Martes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dirty="0" smtClean="0">
                          <a:latin typeface="KG Miss Speechy IPA" panose="02000000000000000000" pitchFamily="2" charset="0"/>
                        </a:rPr>
                        <a:t>Construcción de la identidad y pertenencia a una comunidad y país a partir del conocimiento de su historia, sus celebraciones, conmemoraciones tradicionales y obras del patrimonio artístico y cultural.</a:t>
                      </a:r>
                      <a:endParaRPr lang="es-MX" sz="10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Se interesa en elementos característicos de su comunidad, como la música, la danza, el baile o los objetos tradicionales.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recordar lo que se realizó el día anterior. Enseguida mencionarles que así como cada etnia tiene su manera de hablar. También tiene su manera de vestir. Preguntarles a los alumnos: ¿recuerdan como se han vestido en las fiestas patrias o mexicanas?, ¿Qué observan?, ¿Qué prendas usan?, ¿Cómo se peinan?, ¿Por qué lo hacen?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mencionarles que esos son trajes típicos mexicanos, es nuestra manera de vestir que identifica nuestra nación, y aunque nosotros o algunas personas no utilicemos ese tipo de ropa comúnmente, otras personas si lo hacen a diario y son las responsables de que nuestras costumbres aun se conserven, y de ellos debemos sentirnos orgullosos. Algunos de esos trajes los utilizan en algunos bailables de la región y varían de un lugar de México a otro. Han visto los trajes típicos cuando bailan “El son de la Negra” o “La bamba”?, ¿Cómo son esos trajes? (En caso de que no los hayan visto puede enseñarle videos donde puedan observarlos).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0" y="5980926"/>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a:t>
            </a:r>
            <a:r>
              <a:rPr lang="es-ES" sz="1200" dirty="0" smtClean="0">
                <a:latin typeface="KG Miss Speechy IPA" panose="02000000000000000000" pitchFamily="2" charset="0"/>
              </a:rPr>
              <a:t>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43" y="6961136"/>
            <a:ext cx="524953" cy="424577"/>
          </a:xfrm>
          <a:prstGeom prst="rect">
            <a:avLst/>
          </a:prstGeom>
        </p:spPr>
      </p:pic>
    </p:spTree>
    <p:extLst>
      <p:ext uri="{BB962C8B-B14F-4D97-AF65-F5344CB8AC3E}">
        <p14:creationId xmlns:p14="http://schemas.microsoft.com/office/powerpoint/2010/main" val="7593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075331081"/>
              </p:ext>
            </p:extLst>
          </p:nvPr>
        </p:nvGraphicFramePr>
        <p:xfrm>
          <a:off x="549517" y="1494612"/>
          <a:ext cx="8989359" cy="2465460"/>
        </p:xfrm>
        <a:graphic>
          <a:graphicData uri="http://schemas.openxmlformats.org/drawingml/2006/table">
            <a:tbl>
              <a:tblPr firstRow="1" bandRow="1">
                <a:tableStyleId>{5C22544A-7EE6-4342-B048-85BDC9FD1C3A}</a:tableStyleId>
              </a:tblPr>
              <a:tblGrid>
                <a:gridCol w="635353"/>
                <a:gridCol w="8354006"/>
              </a:tblGrid>
              <a:tr h="201125">
                <a:tc rowSpan="3">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b="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Mencionarles</a:t>
                      </a:r>
                      <a:r>
                        <a:rPr lang="es-MX" sz="1200" kern="1200" baseline="0" dirty="0" smtClean="0">
                          <a:solidFill>
                            <a:schemeClr val="dk1"/>
                          </a:solidFill>
                          <a:effectLst/>
                          <a:latin typeface="KG Miss Speechy IPA" panose="02000000000000000000" pitchFamily="2" charset="0"/>
                          <a:ea typeface="+mn-ea"/>
                          <a:cs typeface="+mn-cs"/>
                        </a:rPr>
                        <a:t> que elaboraremos un traje con material reciclable, este traje es muy común verlo cuando las personas celebran las fiestas patrias. Mencionarles, que pronto se acerca el día de la Revolución Mexicana y este traje nos puede servir para hacerlo parte de la conmemoración de ese día. Mostrarles la imagen de un sarape y un sombrero. Se les explicará que en media cartulina blanca realizarán el sarape, dibujarán en el líneas, formas y figuras geométricas de colores para decorarlo, la educadora realizará unos hoyuelos a los costados para colocar estambre para que los niños puedan colgárselo al cuello, y por el otro extremo también puede hacer varias perforaciones para que los niños coloquen pequeños trozos de estambre que cuelguen un poco, con la otra mitad de la cartulina, se dibujará la silueta de un sombrero, el cual los niños también decorarán con los materiales de su preferencia, la educadora les ayudará a pegarla en una corona de papel para que la puedan sostener.</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176152645"/>
              </p:ext>
            </p:extLst>
          </p:nvPr>
        </p:nvGraphicFramePr>
        <p:xfrm>
          <a:off x="549515" y="4069667"/>
          <a:ext cx="8989359" cy="164592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1</a:t>
                      </a:r>
                      <a:r>
                        <a:rPr lang="es-MX" sz="1200" baseline="0" dirty="0" smtClean="0">
                          <a:latin typeface="KG Miss Speechy IPA" panose="02000000000000000000" pitchFamily="2" charset="0"/>
                        </a:rPr>
                        <a:t> cartulina de color amarilla o blanca</a:t>
                      </a:r>
                    </a:p>
                    <a:p>
                      <a:pPr marL="342900" indent="-342900">
                        <a:buFont typeface="Arial" panose="020B0604020202020204" pitchFamily="34" charset="0"/>
                        <a:buChar char="•"/>
                      </a:pPr>
                      <a:r>
                        <a:rPr lang="es-MX" sz="1200" baseline="0" dirty="0" smtClean="0">
                          <a:latin typeface="KG Miss Speechy IPA" panose="02000000000000000000" pitchFamily="2" charset="0"/>
                        </a:rPr>
                        <a:t>Materiales para decorar el sarape y sombrero (hojas de colores, plumones, crayones, brillos, entre otros).</a:t>
                      </a:r>
                    </a:p>
                    <a:p>
                      <a:pPr marL="342900" indent="-342900">
                        <a:buFont typeface="Arial" panose="020B0604020202020204" pitchFamily="34" charset="0"/>
                        <a:buChar char="•"/>
                      </a:pPr>
                      <a:r>
                        <a:rPr lang="es-MX" sz="1200" baseline="0" dirty="0" smtClean="0">
                          <a:latin typeface="KG Miss Speechy IPA" panose="02000000000000000000" pitchFamily="2" charset="0"/>
                        </a:rPr>
                        <a:t>Estambre</a:t>
                      </a:r>
                    </a:p>
                    <a:p>
                      <a:pPr marL="342900" indent="-342900">
                        <a:buFont typeface="Arial" panose="020B0604020202020204" pitchFamily="34" charset="0"/>
                        <a:buChar char="•"/>
                      </a:pPr>
                      <a:r>
                        <a:rPr lang="es-MX" sz="1200" baseline="0" dirty="0" smtClean="0">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latin typeface="KG Miss Speechy IPA" panose="02000000000000000000" pitchFamily="2" charset="0"/>
                        </a:rPr>
                        <a:t>Pegamento</a:t>
                      </a:r>
                    </a:p>
                    <a:p>
                      <a:pPr marL="0" indent="0">
                        <a:buFont typeface="Arial" panose="020B0604020202020204" pitchFamily="34" charset="0"/>
                        <a:buNone/>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CuadroTexto 10"/>
          <p:cNvSpPr txBox="1"/>
          <p:nvPr/>
        </p:nvSpPr>
        <p:spPr>
          <a:xfrm rot="16200000">
            <a:off x="-292276" y="2509499"/>
            <a:ext cx="239116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1526155809"/>
              </p:ext>
            </p:extLst>
          </p:nvPr>
        </p:nvGraphicFramePr>
        <p:xfrm>
          <a:off x="549515" y="5832080"/>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chemeClr val="bg1"/>
                            </a:solidFill>
                          </a:ln>
                          <a:solidFill>
                            <a:schemeClr val="bg1"/>
                          </a:solidFill>
                          <a:latin typeface="KG She Persisted" panose="02000506000000020003" pitchFamily="2" charset="0"/>
                        </a:rPr>
                        <a:t>TAREA</a:t>
                      </a:r>
                      <a:endParaRPr lang="es-MX" sz="2400" b="1" spc="300" dirty="0">
                        <a:ln>
                          <a:solidFill>
                            <a:schemeClr val="bg1"/>
                          </a:solidFill>
                        </a:ln>
                        <a:solidFill>
                          <a:schemeClr val="bg1"/>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un plato pastelero desechable.</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14867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1" y="1962388"/>
            <a:ext cx="6222067" cy="830997"/>
          </a:xfrm>
          <a:prstGeom prst="rect">
            <a:avLst/>
          </a:prstGeom>
          <a:noFill/>
        </p:spPr>
        <p:txBody>
          <a:bodyPr wrap="square" rtlCol="0">
            <a:spAutoFit/>
          </a:bodyPr>
          <a:lstStyle/>
          <a:p>
            <a:pPr algn="ctr"/>
            <a:r>
              <a:rPr lang="es-MX" sz="4800" dirty="0" smtClean="0">
                <a:latin typeface="KG She Persisted" panose="02000506000000020003" pitchFamily="2" charset="0"/>
              </a:rPr>
              <a:t>Ejemplo de la actividad</a:t>
            </a:r>
            <a:endParaRPr lang="es-MX" sz="4800" dirty="0">
              <a:latin typeface="KG She Persisted" panose="02000506000000020003"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pic>
        <p:nvPicPr>
          <p:cNvPr id="31746" name="Picture 2" descr="https://i.pinimg.com/564x/43/47/65/434765afc450f58ea91e36d384b9f7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399" y="2853368"/>
            <a:ext cx="3419852" cy="4559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1748" name="Picture 4" descr="https://i.pinimg.com/564x/43/06/4f/43064f50eb9078e936d3706d8b4ed5f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2816" y="2889849"/>
            <a:ext cx="3709298" cy="4570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76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2764457616"/>
              </p:ext>
            </p:extLst>
          </p:nvPr>
        </p:nvGraphicFramePr>
        <p:xfrm>
          <a:off x="549517" y="1456841"/>
          <a:ext cx="8989359" cy="6028213"/>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Platillos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Miércoles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a:t>
                      </a:r>
                      <a:r>
                        <a:rPr lang="es-MX" sz="1200" b="0" baseline="0" dirty="0" smtClean="0">
                          <a:solidFill>
                            <a:schemeClr val="tx1"/>
                          </a:solidFill>
                          <a:latin typeface="KG Miss Speechy IPA" panose="02000000000000000000" pitchFamily="2" charset="0"/>
                        </a:rPr>
                        <a:t> lo Humano y lo Comunitario</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III.-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Aprecia la cultura alimentaria mexicana, y descubre la diversidad de ingredientes que existen en el país, así como la influencia de otras culturas en el consumo y preparación de alimentos.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darles los buenos días. Preguntarles: ¿Qué fue lo que comieron el día de ayer?, ¿Qué les prepararon sus mamás?, ¿Qué ingredientes tenían?, ¿alguna vez han probado comida de otro originaria de otro país?, ¿Cuál? Dar espacio al dialogo para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Mencionarles a los niños que aunque hay comidas que son preparadas en nuestro país, en realidad son originarias de otros, como la pizza, la hamburguesa, el espagueti, entre otras comidas, y hay comidas que son originarias de nuestro país, como los tacos, el pozole, las enchiladas, entre otros platillos deliciosos.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observar el video: “Comida típica de México”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https://www.youtube.com/watch?v=RFcRZz1NHJI&amp;t=81s</a:t>
                      </a:r>
                      <a:r>
                        <a:rPr lang="es-MX" sz="1200" kern="1200" baseline="0" dirty="0" smtClean="0">
                          <a:solidFill>
                            <a:schemeClr val="dk1"/>
                          </a:solidFill>
                          <a:effectLst/>
                          <a:latin typeface="KG Miss Speechy IPA" panose="02000000000000000000" pitchFamily="2" charset="0"/>
                          <a:ea typeface="+mn-ea"/>
                          <a:cs typeface="+mn-cs"/>
                        </a:rPr>
                        <a:t> y comentar sobre los platillos que ya han probado y cuales son sus favoritos.</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0" y="5980926"/>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a:t>
            </a:r>
            <a:r>
              <a:rPr lang="es-ES" sz="1200" dirty="0" smtClean="0">
                <a:latin typeface="KG Miss Speechy IPA" panose="02000000000000000000" pitchFamily="2" charset="0"/>
              </a:rPr>
              <a:t>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43" y="6961136"/>
            <a:ext cx="524953" cy="424577"/>
          </a:xfrm>
          <a:prstGeom prst="rect">
            <a:avLst/>
          </a:prstGeom>
        </p:spPr>
      </p:pic>
    </p:spTree>
    <p:extLst>
      <p:ext uri="{BB962C8B-B14F-4D97-AF65-F5344CB8AC3E}">
        <p14:creationId xmlns:p14="http://schemas.microsoft.com/office/powerpoint/2010/main" val="2669103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674681208"/>
              </p:ext>
            </p:extLst>
          </p:nvPr>
        </p:nvGraphicFramePr>
        <p:xfrm>
          <a:off x="549517" y="1494612"/>
          <a:ext cx="8989359" cy="1406950"/>
        </p:xfrm>
        <a:graphic>
          <a:graphicData uri="http://schemas.openxmlformats.org/drawingml/2006/table">
            <a:tbl>
              <a:tblPr firstRow="1" bandRow="1">
                <a:tableStyleId>{5C22544A-7EE6-4342-B048-85BDC9FD1C3A}</a:tableStyleId>
              </a:tblPr>
              <a:tblGrid>
                <a:gridCol w="635353"/>
                <a:gridCol w="8354006"/>
              </a:tblGrid>
              <a:tr h="402250">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se les pedirá que realicen un taco con diversos materiales. Pintarán un plato plano pastelero de color amarillo, enseguida recortarán tiras de papel de los siguientes colores, café, rojo, verde, amarillo, posteriormente, una vez que se haya secado la pintura del plato, lo doblarán a la mitad simulando una tortilla y por dentro pegarán los papeles de colores (se le puede poner una grapa en medio para que no se abra el taco) y por ultimo deberán ponerle su nombre, lo colocarán en alguna parte del salón.</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781093382"/>
              </p:ext>
            </p:extLst>
          </p:nvPr>
        </p:nvGraphicFramePr>
        <p:xfrm>
          <a:off x="549516" y="3090508"/>
          <a:ext cx="8989359" cy="182880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Video:</a:t>
                      </a:r>
                      <a:r>
                        <a:rPr lang="es-MX" sz="1200" baseline="0" dirty="0" smtClean="0">
                          <a:latin typeface="KG Miss Speechy IPA" panose="02000000000000000000" pitchFamily="2" charset="0"/>
                        </a:rPr>
                        <a:t> “Comida típica de México”</a:t>
                      </a:r>
                    </a:p>
                    <a:p>
                      <a:pPr marL="342900" indent="-342900">
                        <a:buFont typeface="Arial" panose="020B0604020202020204" pitchFamily="34" charset="0"/>
                        <a:buChar char="•"/>
                      </a:pPr>
                      <a:r>
                        <a:rPr lang="es-MX" sz="1200" baseline="0" dirty="0" smtClean="0">
                          <a:latin typeface="KG Miss Speechy IPA" panose="02000000000000000000" pitchFamily="2" charset="0"/>
                        </a:rPr>
                        <a:t>Plato pastelero desechable</a:t>
                      </a:r>
                    </a:p>
                    <a:p>
                      <a:pPr marL="342900" indent="-342900">
                        <a:buFont typeface="Arial" panose="020B0604020202020204" pitchFamily="34" charset="0"/>
                        <a:buChar char="•"/>
                      </a:pPr>
                      <a:r>
                        <a:rPr lang="es-MX" sz="1200" baseline="0" dirty="0" smtClean="0">
                          <a:latin typeface="KG Miss Speechy IPA" panose="02000000000000000000" pitchFamily="2" charset="0"/>
                        </a:rPr>
                        <a:t>Papel china de diversos colores (rojo, café, verde y amarillo)</a:t>
                      </a:r>
                    </a:p>
                    <a:p>
                      <a:pPr marL="342900" indent="-342900">
                        <a:buFont typeface="Arial" panose="020B0604020202020204" pitchFamily="34" charset="0"/>
                        <a:buChar char="•"/>
                      </a:pPr>
                      <a:r>
                        <a:rPr lang="es-MX" sz="1200" baseline="0" dirty="0" smtClean="0">
                          <a:latin typeface="KG Miss Speechy IPA" panose="02000000000000000000" pitchFamily="2" charset="0"/>
                        </a:rPr>
                        <a:t>Pincel</a:t>
                      </a:r>
                    </a:p>
                    <a:p>
                      <a:pPr marL="342900" indent="-342900">
                        <a:buFont typeface="Arial" panose="020B0604020202020204" pitchFamily="34" charset="0"/>
                        <a:buChar char="•"/>
                      </a:pPr>
                      <a:r>
                        <a:rPr lang="es-MX" sz="1200" baseline="0" dirty="0" smtClean="0">
                          <a:latin typeface="KG Miss Speechy IPA" panose="02000000000000000000" pitchFamily="2" charset="0"/>
                        </a:rPr>
                        <a:t>Pintura amarilla</a:t>
                      </a:r>
                    </a:p>
                    <a:p>
                      <a:pPr marL="342900" indent="-342900">
                        <a:buFont typeface="Arial" panose="020B0604020202020204" pitchFamily="34" charset="0"/>
                        <a:buChar char="•"/>
                      </a:pPr>
                      <a:r>
                        <a:rPr lang="es-MX" sz="1200" baseline="0" dirty="0" smtClean="0">
                          <a:latin typeface="KG Miss Speechy IPA" panose="02000000000000000000" pitchFamily="2" charset="0"/>
                        </a:rPr>
                        <a:t>Pegamento</a:t>
                      </a:r>
                    </a:p>
                    <a:p>
                      <a:pPr marL="342900" indent="-342900">
                        <a:buFont typeface="Arial" panose="020B0604020202020204" pitchFamily="34" charset="0"/>
                        <a:buChar char="•"/>
                      </a:pPr>
                      <a:r>
                        <a:rPr lang="es-MX" sz="1200" baseline="0" dirty="0" smtClean="0">
                          <a:latin typeface="KG Miss Speechy IPA" panose="02000000000000000000" pitchFamily="2" charset="0"/>
                        </a:rPr>
                        <a:t>Plumones </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CuadroTexto 10"/>
          <p:cNvSpPr txBox="1"/>
          <p:nvPr/>
        </p:nvSpPr>
        <p:spPr>
          <a:xfrm rot="16200000">
            <a:off x="-292276" y="2065401"/>
            <a:ext cx="239116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2742943765"/>
              </p:ext>
            </p:extLst>
          </p:nvPr>
        </p:nvGraphicFramePr>
        <p:xfrm>
          <a:off x="549516" y="5114599"/>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chemeClr val="bg1"/>
                            </a:solidFill>
                          </a:ln>
                          <a:solidFill>
                            <a:schemeClr val="bg1"/>
                          </a:solidFill>
                          <a:latin typeface="KG She Persisted" panose="02000506000000020003" pitchFamily="2" charset="0"/>
                        </a:rPr>
                        <a:t>TAREA</a:t>
                      </a:r>
                      <a:endParaRPr lang="es-MX" sz="2400" b="1" spc="300" dirty="0">
                        <a:ln>
                          <a:solidFill>
                            <a:schemeClr val="bg1"/>
                          </a:solidFill>
                        </a:ln>
                        <a:solidFill>
                          <a:schemeClr val="bg1"/>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para el día de mañana dos tubitos de cartón de rollo de papel sellado con silicón por un extremo.</a:t>
                      </a:r>
                    </a:p>
                    <a:p>
                      <a:pPr marL="342900" indent="-342900">
                        <a:buFont typeface="Arial" panose="020B0604020202020204" pitchFamily="34" charset="0"/>
                        <a:buChar char="•"/>
                      </a:pPr>
                      <a:r>
                        <a:rPr lang="es-MX" sz="1200" baseline="0" dirty="0" smtClean="0">
                          <a:latin typeface="KG Miss Speechy IPA" panose="02000000000000000000" pitchFamily="2" charset="0"/>
                        </a:rPr>
                        <a:t>Traer para el día de mañana ¼ de arroz</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59931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1" y="1962388"/>
            <a:ext cx="6222067" cy="830997"/>
          </a:xfrm>
          <a:prstGeom prst="rect">
            <a:avLst/>
          </a:prstGeom>
          <a:noFill/>
        </p:spPr>
        <p:txBody>
          <a:bodyPr wrap="square" rtlCol="0">
            <a:spAutoFit/>
          </a:bodyPr>
          <a:lstStyle/>
          <a:p>
            <a:pPr algn="ctr"/>
            <a:r>
              <a:rPr lang="es-MX" sz="4800" dirty="0" smtClean="0">
                <a:latin typeface="KG She Persisted" panose="02000506000000020003" pitchFamily="2" charset="0"/>
              </a:rPr>
              <a:t>Ejemplo de la actividad</a:t>
            </a:r>
            <a:endParaRPr lang="es-MX" sz="4800" dirty="0">
              <a:latin typeface="KG She Persisted" panose="02000506000000020003"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pic>
        <p:nvPicPr>
          <p:cNvPr id="32770" name="Picture 2" descr="https://i.pinimg.com/564x/f0/99/de/f099de9a7578ce5b7f6dfaa1d41b0f3d.jpg"/>
          <p:cNvPicPr>
            <a:picLocks noChangeAspect="1" noChangeArrowheads="1"/>
          </p:cNvPicPr>
          <p:nvPr/>
        </p:nvPicPr>
        <p:blipFill rotWithShape="1">
          <a:blip r:embed="rId4">
            <a:extLst>
              <a:ext uri="{28A0092B-C50C-407E-A947-70E740481C1C}">
                <a14:useLocalDpi xmlns:a14="http://schemas.microsoft.com/office/drawing/2010/main" val="0"/>
              </a:ext>
            </a:extLst>
          </a:blip>
          <a:srcRect b="49755"/>
          <a:stretch/>
        </p:blipFill>
        <p:spPr bwMode="auto">
          <a:xfrm>
            <a:off x="2758286" y="3214703"/>
            <a:ext cx="4571815" cy="375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7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1458218300"/>
              </p:ext>
            </p:extLst>
          </p:nvPr>
        </p:nvGraphicFramePr>
        <p:xfrm>
          <a:off x="549517" y="1456841"/>
          <a:ext cx="8989359" cy="5873443"/>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Música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Jueves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dirty="0" smtClean="0">
                          <a:latin typeface="KG Miss Speechy IPA" panose="02000000000000000000" pitchFamily="2" charset="0"/>
                        </a:rPr>
                        <a:t>Construcción de la identidad y pertenencia a una comunidad y país a partir del conocimiento de su historia, sus celebraciones, conmemoraciones tradicionales y obras del patrimonio artístico y cultural.</a:t>
                      </a:r>
                      <a:endParaRPr lang="es-MX" sz="10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Se interesa en elementos característicos de su comunidad, como la música, la danza, el baile o los objetos tradicionales.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recordar lo que realizamos el día anterior. Mencionarles que así como hay comidas típicas en nuestro país, también hay un tipo de música que se creo dentro de nuestro lugar de origen y que nos representa ante el mundo. Preguntarles: ¿alguien sabe de que música se trata?, ¿Qué música mexicana conocen?, ¿Cómo se baila? Escuchar sus respuestas.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mencionarles que la música mexicana es conocida por ser muy alegre, en los cuales se utilizan algunos instrumentos como la guitarra, el arpa, el violín, la marimba, las maracas, la trompeta entre otros. Se bailan de muchas maneras, solos, en pareja, abrazados, como ya lo observamos anteriormente con trajes típicos. Enseguida, mencionarles que realizaremos unas maracas mexicanas para acompañar nuestra música mexicana.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0" y="5980926"/>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a:t>
            </a:r>
            <a:r>
              <a:rPr lang="es-ES" sz="1200" dirty="0" smtClean="0">
                <a:latin typeface="KG Miss Speechy IPA" panose="02000000000000000000" pitchFamily="2" charset="0"/>
              </a:rPr>
              <a:t>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43" y="6830247"/>
            <a:ext cx="524953" cy="424577"/>
          </a:xfrm>
          <a:prstGeom prst="rect">
            <a:avLst/>
          </a:prstGeom>
        </p:spPr>
      </p:pic>
    </p:spTree>
    <p:extLst>
      <p:ext uri="{BB962C8B-B14F-4D97-AF65-F5344CB8AC3E}">
        <p14:creationId xmlns:p14="http://schemas.microsoft.com/office/powerpoint/2010/main" val="173089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404499554"/>
              </p:ext>
            </p:extLst>
          </p:nvPr>
        </p:nvGraphicFramePr>
        <p:xfrm>
          <a:off x="549517" y="1494612"/>
          <a:ext cx="8989359" cy="1916820"/>
        </p:xfrm>
        <a:graphic>
          <a:graphicData uri="http://schemas.openxmlformats.org/drawingml/2006/table">
            <a:tbl>
              <a:tblPr firstRow="1" bandRow="1">
                <a:tableStyleId>{5C22544A-7EE6-4342-B048-85BDC9FD1C3A}</a:tableStyleId>
              </a:tblPr>
              <a:tblGrid>
                <a:gridCol w="635353"/>
                <a:gridCol w="8354006"/>
              </a:tblGrid>
              <a:tr h="402250">
                <a:tc rowSpan="3">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dk1"/>
                          </a:solidFill>
                          <a:effectLst/>
                          <a:latin typeface="KG Miss Speechy IPA" panose="02000000000000000000" pitchFamily="2" charset="0"/>
                          <a:ea typeface="+mn-ea"/>
                          <a:cs typeface="+mn-cs"/>
                        </a:rPr>
                        <a:t>Con dos tubitos de cartón del rollo de papel (previamente cerrados por un extremo) los niños le introducirán un poco de arroz, que es lo que hará que provoque el ruido al sacudirlas, posteriormente, con ayuda de la educadora y un poco de silicón, sellarán el otro extremo de la maraca; una vez sellado la decorarán con pinturas de los colores mexicanos y le pondrán su nombre.</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28390">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la educadora les pondrá canciones mexicanas para cantarlas y acompañarlas con las maracas.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Cielito lindo: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México, lindo y querido: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La cucaracha:</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872445101"/>
              </p:ext>
            </p:extLst>
          </p:nvPr>
        </p:nvGraphicFramePr>
        <p:xfrm>
          <a:off x="549516" y="3596129"/>
          <a:ext cx="8989359" cy="182880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Dos</a:t>
                      </a:r>
                      <a:r>
                        <a:rPr lang="es-MX" sz="1200" baseline="0" dirty="0" smtClean="0">
                          <a:latin typeface="KG Miss Speechy IPA" panose="02000000000000000000" pitchFamily="2" charset="0"/>
                        </a:rPr>
                        <a:t> tubitos de cartón de rollo de papel</a:t>
                      </a:r>
                    </a:p>
                    <a:p>
                      <a:pPr marL="342900" indent="-342900">
                        <a:buFont typeface="Arial" panose="020B0604020202020204" pitchFamily="34" charset="0"/>
                        <a:buChar char="•"/>
                      </a:pPr>
                      <a:r>
                        <a:rPr lang="es-MX" sz="1200" baseline="0" dirty="0" smtClean="0">
                          <a:latin typeface="KG Miss Speechy IPA" panose="02000000000000000000" pitchFamily="2" charset="0"/>
                        </a:rPr>
                        <a:t>¼ de arroz</a:t>
                      </a:r>
                    </a:p>
                    <a:p>
                      <a:pPr marL="342900" indent="-342900">
                        <a:buFont typeface="Arial" panose="020B0604020202020204" pitchFamily="34" charset="0"/>
                        <a:buChar char="•"/>
                      </a:pPr>
                      <a:r>
                        <a:rPr lang="es-MX" sz="1200" baseline="0" dirty="0" smtClean="0">
                          <a:latin typeface="KG Miss Speechy IPA" panose="02000000000000000000" pitchFamily="2" charset="0"/>
                        </a:rPr>
                        <a:t>Silicón</a:t>
                      </a:r>
                    </a:p>
                    <a:p>
                      <a:pPr marL="342900" indent="-342900">
                        <a:buFont typeface="Arial" panose="020B0604020202020204" pitchFamily="34" charset="0"/>
                        <a:buChar char="•"/>
                      </a:pPr>
                      <a:r>
                        <a:rPr lang="es-MX" sz="1200" baseline="0" dirty="0" smtClean="0">
                          <a:latin typeface="KG Miss Speechy IPA" panose="02000000000000000000" pitchFamily="2" charset="0"/>
                        </a:rPr>
                        <a:t>Pincel</a:t>
                      </a:r>
                    </a:p>
                    <a:p>
                      <a:pPr marL="342900" indent="-342900">
                        <a:buFont typeface="Arial" panose="020B0604020202020204" pitchFamily="34" charset="0"/>
                        <a:buChar char="•"/>
                      </a:pPr>
                      <a:r>
                        <a:rPr lang="es-MX" sz="1200" baseline="0" dirty="0" smtClean="0">
                          <a:latin typeface="KG Miss Speechy IPA" panose="02000000000000000000" pitchFamily="2" charset="0"/>
                        </a:rPr>
                        <a:t>Pinturas de diversos colores</a:t>
                      </a:r>
                    </a:p>
                    <a:p>
                      <a:pPr marL="342900" indent="-342900">
                        <a:buFont typeface="Arial" panose="020B0604020202020204" pitchFamily="34" charset="0"/>
                        <a:buChar char="•"/>
                      </a:pPr>
                      <a:r>
                        <a:rPr lang="es-MX" sz="1200" baseline="0" dirty="0" smtClean="0">
                          <a:latin typeface="KG Miss Speechy IPA" panose="02000000000000000000" pitchFamily="2" charset="0"/>
                        </a:rPr>
                        <a:t>Plumón</a:t>
                      </a:r>
                    </a:p>
                    <a:p>
                      <a:pPr marL="342900" indent="-342900">
                        <a:buFont typeface="Arial" panose="020B0604020202020204" pitchFamily="34" charset="0"/>
                        <a:buChar char="•"/>
                      </a:pPr>
                      <a:r>
                        <a:rPr lang="es-MX" sz="1200" baseline="0" dirty="0" smtClean="0">
                          <a:latin typeface="KG Miss Speechy IPA" panose="02000000000000000000" pitchFamily="2" charset="0"/>
                        </a:rPr>
                        <a:t>Canciones mexicanas</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CuadroTexto 10"/>
          <p:cNvSpPr txBox="1"/>
          <p:nvPr/>
        </p:nvSpPr>
        <p:spPr>
          <a:xfrm rot="16200000">
            <a:off x="-307775" y="2268398"/>
            <a:ext cx="239116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4095858521"/>
              </p:ext>
            </p:extLst>
          </p:nvPr>
        </p:nvGraphicFramePr>
        <p:xfrm>
          <a:off x="549516" y="5609626"/>
          <a:ext cx="8989359" cy="1046549"/>
        </p:xfrm>
        <a:graphic>
          <a:graphicData uri="http://schemas.openxmlformats.org/drawingml/2006/table">
            <a:tbl>
              <a:tblPr firstRow="1" bandRow="1">
                <a:tableStyleId>{5C22544A-7EE6-4342-B048-85BDC9FD1C3A}</a:tableStyleId>
              </a:tblPr>
              <a:tblGrid>
                <a:gridCol w="8989359"/>
              </a:tblGrid>
              <a:tr h="0">
                <a:tc>
                  <a:txBody>
                    <a:bodyPr/>
                    <a:lstStyle/>
                    <a:p>
                      <a:pPr algn="ctr"/>
                      <a:r>
                        <a:rPr lang="es-MX" sz="2400" b="1" spc="300" dirty="0" smtClean="0">
                          <a:ln>
                            <a:solidFill>
                              <a:schemeClr val="bg1"/>
                            </a:solidFill>
                          </a:ln>
                          <a:solidFill>
                            <a:schemeClr val="bg1"/>
                          </a:solidFill>
                          <a:latin typeface="KG She Persisted" panose="02000506000000020003" pitchFamily="2" charset="0"/>
                        </a:rPr>
                        <a:t>TAREA</a:t>
                      </a:r>
                      <a:endParaRPr lang="es-MX" sz="2400" b="1" spc="300" dirty="0">
                        <a:ln>
                          <a:solidFill>
                            <a:schemeClr val="bg1"/>
                          </a:solidFill>
                        </a:ln>
                        <a:solidFill>
                          <a:schemeClr val="bg1"/>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para el día de mañana ½ metro de elástico delgado.</a:t>
                      </a:r>
                    </a:p>
                    <a:p>
                      <a:pPr marL="342900" indent="-342900">
                        <a:buFont typeface="Arial" panose="020B0604020202020204" pitchFamily="34" charset="0"/>
                        <a:buChar char="•"/>
                      </a:pPr>
                      <a:r>
                        <a:rPr lang="es-MX" sz="1200" baseline="0" dirty="0" smtClean="0">
                          <a:latin typeface="KG Miss Speechy IPA" panose="02000000000000000000" pitchFamily="2" charset="0"/>
                        </a:rPr>
                        <a:t>Preguntar a las familias para que nos apoyen prestándonos un balón de futbol. </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58406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1" y="1962388"/>
            <a:ext cx="6222067" cy="830997"/>
          </a:xfrm>
          <a:prstGeom prst="rect">
            <a:avLst/>
          </a:prstGeom>
          <a:noFill/>
        </p:spPr>
        <p:txBody>
          <a:bodyPr wrap="square" rtlCol="0">
            <a:spAutoFit/>
          </a:bodyPr>
          <a:lstStyle/>
          <a:p>
            <a:pPr algn="ctr"/>
            <a:r>
              <a:rPr lang="es-MX" sz="4800" dirty="0" smtClean="0">
                <a:latin typeface="KG She Persisted" panose="02000506000000020003" pitchFamily="2" charset="0"/>
              </a:rPr>
              <a:t>Ejemplo de la actividad</a:t>
            </a:r>
            <a:endParaRPr lang="es-MX" sz="4800" dirty="0">
              <a:latin typeface="KG She Persisted" panose="02000506000000020003"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pic>
        <p:nvPicPr>
          <p:cNvPr id="33794" name="Picture 2" descr="https://i.pinimg.com/564x/00/56/87/005687dbc606f24a1461cd2e9a35cb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949" y="2793385"/>
            <a:ext cx="3128853" cy="4687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1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3876962155"/>
              </p:ext>
            </p:extLst>
          </p:nvPr>
        </p:nvGraphicFramePr>
        <p:xfrm>
          <a:off x="634122" y="1541070"/>
          <a:ext cx="8820150" cy="5908276"/>
        </p:xfrm>
        <a:graphic>
          <a:graphicData uri="http://schemas.openxmlformats.org/drawingml/2006/table">
            <a:tbl>
              <a:tblPr firstRow="1" bandRow="1">
                <a:tableStyleId>{5C22544A-7EE6-4342-B048-85BDC9FD1C3A}</a:tableStyleId>
              </a:tblPr>
              <a:tblGrid>
                <a:gridCol w="1141129"/>
                <a:gridCol w="348140"/>
                <a:gridCol w="629968"/>
                <a:gridCol w="895216"/>
                <a:gridCol w="348140"/>
                <a:gridCol w="1042303"/>
                <a:gridCol w="1219098"/>
                <a:gridCol w="392896"/>
                <a:gridCol w="652943"/>
                <a:gridCol w="1813588"/>
                <a:gridCol w="336729"/>
              </a:tblGrid>
              <a:tr h="613194">
                <a:tc gridSpan="3">
                  <a:txBody>
                    <a:bodyPr/>
                    <a:lstStyle/>
                    <a:p>
                      <a:pPr algn="ctr"/>
                      <a:r>
                        <a:rPr lang="es-ES" sz="1600" b="1" dirty="0" smtClean="0">
                          <a:solidFill>
                            <a:schemeClr val="bg1"/>
                          </a:solidFill>
                          <a:latin typeface="KG Miss Speechy IPA" panose="02000000000000000000" pitchFamily="2" charset="0"/>
                        </a:rPr>
                        <a:t>Nombre del proyecto:</a:t>
                      </a:r>
                      <a:endParaRPr lang="es-MX" sz="16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hMerge="1">
                  <a:txBody>
                    <a:bodyPr/>
                    <a:lstStyle/>
                    <a:p>
                      <a:endParaRPr lang="es-MX"/>
                    </a:p>
                  </a:txBody>
                  <a:tcPr/>
                </a:tc>
                <a:tc gridSpan="8">
                  <a:txBody>
                    <a:bodyPr/>
                    <a:lstStyle/>
                    <a:p>
                      <a:r>
                        <a:rPr lang="es-MX" sz="1800" b="0" dirty="0" smtClean="0">
                          <a:solidFill>
                            <a:schemeClr val="tx1"/>
                          </a:solidFill>
                          <a:latin typeface="KG Miss Speechy IPA" panose="02000000000000000000" pitchFamily="2" charset="0"/>
                        </a:rPr>
                        <a:t>México</a:t>
                      </a:r>
                      <a:r>
                        <a:rPr lang="es-MX" sz="1800" b="0" baseline="0" dirty="0" smtClean="0">
                          <a:solidFill>
                            <a:schemeClr val="tx1"/>
                          </a:solidFill>
                          <a:latin typeface="KG Miss Speechy IPA" panose="02000000000000000000" pitchFamily="2" charset="0"/>
                        </a:rPr>
                        <a:t> lindo y querido</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57939">
                <a:tc gridSpan="3">
                  <a:txBody>
                    <a:bodyPr/>
                    <a:lstStyle/>
                    <a:p>
                      <a:pPr algn="ctr"/>
                      <a:r>
                        <a:rPr lang="es-ES" sz="1600" b="1" dirty="0" smtClean="0">
                          <a:solidFill>
                            <a:schemeClr val="bg1"/>
                          </a:solidFill>
                          <a:latin typeface="KG Miss Speechy IPA" panose="02000000000000000000" pitchFamily="2" charset="0"/>
                        </a:rPr>
                        <a:t>Metodología:</a:t>
                      </a:r>
                      <a:endParaRPr lang="es-MX" sz="16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hMerge="1">
                  <a:txBody>
                    <a:bodyPr/>
                    <a:lstStyle/>
                    <a:p>
                      <a:endParaRPr lang="es-MX"/>
                    </a:p>
                  </a:txBody>
                  <a:tcPr/>
                </a:tc>
                <a:tc gridSpan="8">
                  <a:txBody>
                    <a:bodyPr/>
                    <a:lstStyle/>
                    <a:p>
                      <a:pPr algn="ctr"/>
                      <a:r>
                        <a:rPr lang="es-MX" sz="1800" b="0" dirty="0" smtClean="0">
                          <a:solidFill>
                            <a:schemeClr val="tx1"/>
                          </a:solidFill>
                          <a:latin typeface="KG Miss Speechy IPA" panose="02000000000000000000" pitchFamily="2" charset="0"/>
                        </a:rPr>
                        <a:t>ABP (Aprendizaje</a:t>
                      </a:r>
                      <a:r>
                        <a:rPr lang="es-MX" sz="1800" b="0" baseline="0" dirty="0" smtClean="0">
                          <a:solidFill>
                            <a:schemeClr val="tx1"/>
                          </a:solidFill>
                          <a:latin typeface="KG Miss Speechy IPA" panose="02000000000000000000" pitchFamily="2" charset="0"/>
                        </a:rPr>
                        <a:t> Basado en Problemas)</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80448">
                <a:tc gridSpan="3">
                  <a:txBody>
                    <a:bodyPr/>
                    <a:lstStyle/>
                    <a:p>
                      <a:pPr algn="ctr"/>
                      <a:r>
                        <a:rPr lang="es-ES" sz="1600" b="1" dirty="0" smtClean="0">
                          <a:solidFill>
                            <a:schemeClr val="tx1"/>
                          </a:solidFill>
                          <a:latin typeface="KG Miss Speechy IPA" panose="02000000000000000000" pitchFamily="2" charset="0"/>
                        </a:rPr>
                        <a:t>Fase-</a:t>
                      </a:r>
                      <a:r>
                        <a:rPr lang="es-ES" sz="1600" b="1" dirty="0" smtClean="0">
                          <a:solidFill>
                            <a:schemeClr val="bg1"/>
                          </a:solidFill>
                          <a:latin typeface="KG Miss Speechy IPA" panose="02000000000000000000" pitchFamily="2" charset="0"/>
                        </a:rPr>
                        <a:t> </a:t>
                      </a:r>
                      <a:r>
                        <a:rPr lang="es-ES" sz="1600" b="1" dirty="0" smtClean="0">
                          <a:solidFill>
                            <a:schemeClr val="tx1"/>
                          </a:solidFill>
                          <a:latin typeface="KG Miss Speechy IPA" panose="02000000000000000000" pitchFamily="2" charset="0"/>
                        </a:rPr>
                        <a:t>Grado:</a:t>
                      </a:r>
                      <a:endParaRPr lang="es-MX" sz="16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r>
                        <a:rPr lang="es-ES" sz="1800" b="0" dirty="0" smtClean="0">
                          <a:solidFill>
                            <a:schemeClr val="tx1"/>
                          </a:solidFill>
                          <a:latin typeface="KG Miss Speechy IPA" panose="02000000000000000000" pitchFamily="2" charset="0"/>
                        </a:rPr>
                        <a:t>2</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pPr algn="ctr"/>
                      <a:r>
                        <a:rPr lang="es-ES" sz="1800" b="1" dirty="0" smtClean="0">
                          <a:solidFill>
                            <a:schemeClr val="tx1"/>
                          </a:solidFill>
                          <a:latin typeface="KG Miss Speechy IPA" panose="02000000000000000000" pitchFamily="2" charset="0"/>
                        </a:rPr>
                        <a:t>Tiempo:</a:t>
                      </a:r>
                      <a:endParaRPr lang="es-MX" sz="18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2">
                  <a:txBody>
                    <a:bodyPr/>
                    <a:lstStyle/>
                    <a:p>
                      <a:r>
                        <a:rPr lang="es-ES" sz="1800" b="0" dirty="0" smtClean="0">
                          <a:solidFill>
                            <a:schemeClr val="tx1"/>
                          </a:solidFill>
                          <a:latin typeface="KG Miss Speechy IPA" panose="02000000000000000000" pitchFamily="2" charset="0"/>
                        </a:rPr>
                        <a:t>3 semanas</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22399">
                <a:tc gridSpan="3">
                  <a:txBody>
                    <a:bodyPr/>
                    <a:lstStyle/>
                    <a:p>
                      <a:pPr algn="ctr"/>
                      <a:r>
                        <a:rPr lang="es-ES" sz="1600" b="1" dirty="0" smtClean="0">
                          <a:solidFill>
                            <a:schemeClr val="tx1"/>
                          </a:solidFill>
                          <a:latin typeface="KG Miss Speechy IPA" panose="02000000000000000000" pitchFamily="2" charset="0"/>
                        </a:rPr>
                        <a:t>Propósito:</a:t>
                      </a:r>
                      <a:endParaRPr lang="es-MX" sz="16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8">
                  <a:txBody>
                    <a:bodyPr/>
                    <a:lstStyle/>
                    <a:p>
                      <a:pPr algn="just"/>
                      <a:r>
                        <a:rPr lang="es-ES" sz="1200" dirty="0" smtClean="0">
                          <a:latin typeface="KG Miss Speechy IPA" panose="02000000000000000000" pitchFamily="2" charset="0"/>
                        </a:rPr>
                        <a:t>Contribuir</a:t>
                      </a:r>
                      <a:r>
                        <a:rPr lang="es-ES" sz="1200" baseline="0" dirty="0" smtClean="0">
                          <a:latin typeface="KG Miss Speechy IPA" panose="02000000000000000000" pitchFamily="2" charset="0"/>
                        </a:rPr>
                        <a:t> en los alumnos a la c</a:t>
                      </a:r>
                      <a:r>
                        <a:rPr lang="es-ES" sz="1200" dirty="0" smtClean="0">
                          <a:latin typeface="KG Miss Speechy IPA" panose="02000000000000000000" pitchFamily="2" charset="0"/>
                        </a:rPr>
                        <a:t>onstrucción</a:t>
                      </a:r>
                      <a:r>
                        <a:rPr lang="es-ES" sz="1200" baseline="0" dirty="0" smtClean="0">
                          <a:latin typeface="KG Miss Speechy IPA" panose="02000000000000000000" pitchFamily="2" charset="0"/>
                        </a:rPr>
                        <a:t> de</a:t>
                      </a:r>
                      <a:r>
                        <a:rPr lang="es-ES" sz="1200" dirty="0" smtClean="0">
                          <a:latin typeface="KG Miss Speechy IPA" panose="02000000000000000000" pitchFamily="2" charset="0"/>
                        </a:rPr>
                        <a:t> un sentido de identidad, de pertenencia y de ayuda mutua,</a:t>
                      </a:r>
                      <a:r>
                        <a:rPr lang="es-ES" sz="1200" baseline="0" dirty="0" smtClean="0">
                          <a:latin typeface="KG Miss Speechy IPA" panose="02000000000000000000" pitchFamily="2" charset="0"/>
                        </a:rPr>
                        <a:t> compartiendo</a:t>
                      </a:r>
                      <a:r>
                        <a:rPr lang="es-ES" sz="1200" dirty="0" smtClean="0">
                          <a:latin typeface="KG Miss Speechy IPA" panose="02000000000000000000" pitchFamily="2" charset="0"/>
                        </a:rPr>
                        <a:t> lazos históricos, tradiciones y costumbres que unen el pasado con el presente y abonan en la construcción de futuros posibles;</a:t>
                      </a:r>
                      <a:r>
                        <a:rPr lang="es-ES" sz="1200" baseline="0" dirty="0" smtClean="0">
                          <a:latin typeface="KG Miss Speechy IPA" panose="02000000000000000000" pitchFamily="2" charset="0"/>
                        </a:rPr>
                        <a:t> lo que contribuye a su</a:t>
                      </a:r>
                      <a:r>
                        <a:rPr lang="es-ES" sz="1200" dirty="0" smtClean="0">
                          <a:latin typeface="KG Miss Speechy IPA" panose="02000000000000000000" pitchFamily="2" charset="0"/>
                        </a:rPr>
                        <a:t> formación de una ciudadanía activa y responsable</a:t>
                      </a:r>
                      <a:endParaRPr lang="es-MX" sz="1200" b="0"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11145">
                <a:tc gridSpan="3">
                  <a:txBody>
                    <a:bodyPr/>
                    <a:lstStyle/>
                    <a:p>
                      <a:pPr algn="ctr"/>
                      <a:r>
                        <a:rPr lang="es-ES" sz="1600" b="1" dirty="0" smtClean="0">
                          <a:solidFill>
                            <a:schemeClr val="bg1"/>
                          </a:solidFill>
                          <a:latin typeface="KG Miss Speechy IPA" panose="02000000000000000000" pitchFamily="2" charset="0"/>
                        </a:rPr>
                        <a:t>Problema del contexto:</a:t>
                      </a:r>
                      <a:endParaRPr lang="es-MX" sz="16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gridSpan="8">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Los</a:t>
                      </a:r>
                      <a:r>
                        <a:rPr lang="es-MX" sz="1200" b="0" baseline="0" dirty="0" smtClean="0">
                          <a:solidFill>
                            <a:schemeClr val="tx1"/>
                          </a:solidFill>
                          <a:latin typeface="KG Miss Speechy IPA" panose="02000000000000000000" pitchFamily="2" charset="0"/>
                        </a:rPr>
                        <a:t> alumnos desconocen  el porque de algunas celebraciones y festividades, lo que afecta en su sentido de pertenencia e identidad a la nación y en desarrollar un arraigo emocional con la tierra que habitan.</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50239">
                <a:tc gridSpan="3">
                  <a:txBody>
                    <a:bodyPr/>
                    <a:lstStyle/>
                    <a:p>
                      <a:pPr algn="ctr"/>
                      <a:r>
                        <a:rPr lang="es-MX" sz="1600" b="1" dirty="0" smtClean="0">
                          <a:solidFill>
                            <a:schemeClr val="bg1"/>
                          </a:solidFill>
                          <a:latin typeface="KG Miss Speechy IPA" panose="02000000000000000000" pitchFamily="2" charset="0"/>
                        </a:rPr>
                        <a:t>Escenario:</a:t>
                      </a:r>
                      <a:endParaRPr lang="es-MX" sz="16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gridSpan="8">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Aula</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24497">
                <a:tc gridSpan="11">
                  <a:txBody>
                    <a:bodyPr/>
                    <a:lstStyle/>
                    <a:p>
                      <a:pPr algn="ctr"/>
                      <a:r>
                        <a:rPr lang="es-ES" sz="2800" b="1" dirty="0" smtClean="0">
                          <a:ln>
                            <a:solidFill>
                              <a:sysClr val="windowText" lastClr="000000"/>
                            </a:solidFill>
                          </a:ln>
                          <a:solidFill>
                            <a:srgbClr val="00B050"/>
                          </a:solidFill>
                          <a:latin typeface="KG She Persisted" panose="02000506000000020003" pitchFamily="2" charset="0"/>
                        </a:rPr>
                        <a:t>EJES ARTICU</a:t>
                      </a:r>
                      <a:r>
                        <a:rPr lang="es-ES" sz="2800" b="1" dirty="0" smtClean="0">
                          <a:ln>
                            <a:solidFill>
                              <a:sysClr val="windowText" lastClr="000000"/>
                            </a:solidFill>
                          </a:ln>
                          <a:solidFill>
                            <a:schemeClr val="bg1"/>
                          </a:solidFill>
                          <a:latin typeface="KG She Persisted" panose="02000506000000020003" pitchFamily="2" charset="0"/>
                        </a:rPr>
                        <a:t>LADORES</a:t>
                      </a:r>
                      <a:r>
                        <a:rPr lang="es-ES" sz="2800" b="1" dirty="0" smtClean="0">
                          <a:ln>
                            <a:solidFill>
                              <a:sysClr val="windowText" lastClr="000000"/>
                            </a:solidFill>
                          </a:ln>
                          <a:solidFill>
                            <a:schemeClr val="tx1"/>
                          </a:solidFill>
                          <a:latin typeface="KG She Persisted" panose="02000506000000020003" pitchFamily="2" charset="0"/>
                        </a:rPr>
                        <a:t> </a:t>
                      </a:r>
                      <a:r>
                        <a:rPr lang="es-ES" sz="2800" b="1" dirty="0" smtClean="0">
                          <a:ln>
                            <a:solidFill>
                              <a:sysClr val="windowText" lastClr="000000"/>
                            </a:solidFill>
                          </a:ln>
                          <a:solidFill>
                            <a:schemeClr val="bg1"/>
                          </a:solidFill>
                          <a:latin typeface="KG She Persisted" panose="02000506000000020003" pitchFamily="2" charset="0"/>
                        </a:rPr>
                        <a:t>QUE </a:t>
                      </a:r>
                      <a:r>
                        <a:rPr lang="es-ES" sz="2800" b="1" dirty="0" smtClean="0">
                          <a:ln>
                            <a:solidFill>
                              <a:sysClr val="windowText" lastClr="000000"/>
                            </a:solidFill>
                          </a:ln>
                          <a:solidFill>
                            <a:srgbClr val="FF0000"/>
                          </a:solidFill>
                          <a:latin typeface="KG She Persisted" panose="02000506000000020003" pitchFamily="2" charset="0"/>
                        </a:rPr>
                        <a:t>SE TRABAJAN</a:t>
                      </a:r>
                      <a:endParaRPr lang="es-MX" sz="2800" b="1" dirty="0">
                        <a:ln>
                          <a:solidFill>
                            <a:sysClr val="windowText" lastClr="000000"/>
                          </a:solidFill>
                        </a:ln>
                        <a:solidFill>
                          <a:srgbClr val="FF0000"/>
                        </a:solidFill>
                        <a:latin typeface="KG She Persisted" panose="02000506000000020003"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24497">
                <a:tc>
                  <a:txBody>
                    <a:bodyPr/>
                    <a:lstStyle/>
                    <a:p>
                      <a:pPr algn="ctr"/>
                      <a:r>
                        <a:rPr lang="es-ES" sz="1400" b="1" dirty="0" smtClean="0">
                          <a:solidFill>
                            <a:schemeClr val="tx1"/>
                          </a:solidFill>
                          <a:latin typeface="KG Miss Speechy IPA" panose="02000000000000000000" pitchFamily="2" charset="0"/>
                        </a:rPr>
                        <a:t>Inclusión</a:t>
                      </a:r>
                      <a:endParaRPr lang="es-MX" sz="14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Pensamiento </a:t>
                      </a:r>
                      <a:r>
                        <a:rPr lang="es-ES" sz="1400" b="1" dirty="0" smtClean="0">
                          <a:latin typeface="KG Miss Speechy IPA" panose="02000000000000000000" pitchFamily="2" charset="0"/>
                        </a:rPr>
                        <a:t>Crítico</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Interculturalidad crítica</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Igualdad de género</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4497">
                <a:tc>
                  <a:txBody>
                    <a:bodyPr/>
                    <a:lstStyle/>
                    <a:p>
                      <a:pPr algn="ctr"/>
                      <a:r>
                        <a:rPr lang="es-ES" sz="1400" b="1" dirty="0" smtClean="0">
                          <a:solidFill>
                            <a:schemeClr val="tx1"/>
                          </a:solidFill>
                          <a:latin typeface="KG Miss Speechy IPA" panose="02000000000000000000" pitchFamily="2" charset="0"/>
                        </a:rPr>
                        <a:t>Vida saludable</a:t>
                      </a:r>
                      <a:endParaRPr lang="es-MX" sz="14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400" b="1" dirty="0" smtClean="0">
                          <a:latin typeface="KG Miss Speechy IPA" panose="02000000000000000000" pitchFamily="2" charset="0"/>
                        </a:rPr>
                        <a:t>Apropiación de las culturas a través</a:t>
                      </a:r>
                      <a:r>
                        <a:rPr lang="es-ES" sz="1400" b="1" baseline="0" dirty="0" smtClean="0">
                          <a:latin typeface="KG Miss Speechy IPA" panose="02000000000000000000" pitchFamily="2" charset="0"/>
                        </a:rPr>
                        <a:t> de la lectura y escritura</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Artes y experiencias estéticas</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576" y="1577776"/>
            <a:ext cx="656670" cy="531109"/>
          </a:xfrm>
          <a:prstGeom prst="rect">
            <a:avLst/>
          </a:prstGeom>
        </p:spPr>
      </p:pic>
    </p:spTree>
    <p:extLst>
      <p:ext uri="{BB962C8B-B14F-4D97-AF65-F5344CB8AC3E}">
        <p14:creationId xmlns:p14="http://schemas.microsoft.com/office/powerpoint/2010/main" val="36411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3961161699"/>
              </p:ext>
            </p:extLst>
          </p:nvPr>
        </p:nvGraphicFramePr>
        <p:xfrm>
          <a:off x="549517" y="1456841"/>
          <a:ext cx="8989359" cy="5759595"/>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Deportes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Viernes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dirty="0" smtClean="0">
                          <a:latin typeface="KG Miss Speechy IPA" panose="02000000000000000000" pitchFamily="2" charset="0"/>
                        </a:rPr>
                        <a:t>Construcción de la identidad y pertenencia a una comunidad y país a partir del conocimiento de su historia, sus celebraciones, conmemoraciones tradicionales y obras del patrimonio artístico y cultural.</a:t>
                      </a:r>
                      <a:endParaRPr lang="es-MX" sz="10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Se interesa en elementos característicos de su comunidad, como la música, la danza, el baile o los objetos tradicionales.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Imita y descubre movimientos y posturas, involucrando distintos segmentos corporales que favorecen el control y la lateralidad.</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recordar lo que se ha realizado hasta el día de hoy. Mencionarles que existen deportes que se practican mucho en nuestro país. Preguntarles: ¿Qué tipo de deportes se practican en México?, ¿Cuáles son sus favoritos?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Mencionarles que México ha ganado medallas y tiene deportistas campeones que han participado en varios deportes que se hacen en el mundo, algunos deportes en los que se destaca México son el futbol, béisbol, box, lucha libre, entre otros. Mencionarles que entre esos deportes hay uno que destaca por sus coloridas máscaras, y es la lucha libre. Explicarles a los niños que la lucha libre es un deporte muy extremo que no deben de practicar los niños, en el cual se realizan algunas acrobacias que pueden ser peligrosas. Invitarlos a realizar una máscara de luchador con materiales del aula.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2" y="5683137"/>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a:t>
            </a:r>
            <a:r>
              <a:rPr lang="es-ES" sz="1200" dirty="0" smtClean="0">
                <a:latin typeface="KG Miss Speechy IPA" panose="02000000000000000000" pitchFamily="2" charset="0"/>
              </a:rPr>
              <a:t>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41" y="6611678"/>
            <a:ext cx="524953" cy="424577"/>
          </a:xfrm>
          <a:prstGeom prst="rect">
            <a:avLst/>
          </a:prstGeom>
        </p:spPr>
      </p:pic>
    </p:spTree>
    <p:extLst>
      <p:ext uri="{BB962C8B-B14F-4D97-AF65-F5344CB8AC3E}">
        <p14:creationId xmlns:p14="http://schemas.microsoft.com/office/powerpoint/2010/main" val="1326926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976847209"/>
              </p:ext>
            </p:extLst>
          </p:nvPr>
        </p:nvGraphicFramePr>
        <p:xfrm>
          <a:off x="549517" y="1494612"/>
          <a:ext cx="8989359" cy="1666771"/>
        </p:xfrm>
        <a:graphic>
          <a:graphicData uri="http://schemas.openxmlformats.org/drawingml/2006/table">
            <a:tbl>
              <a:tblPr firstRow="1" bandRow="1">
                <a:tableStyleId>{5C22544A-7EE6-4342-B048-85BDC9FD1C3A}</a:tableStyleId>
              </a:tblPr>
              <a:tblGrid>
                <a:gridCol w="635353"/>
                <a:gridCol w="8354006"/>
              </a:tblGrid>
              <a:tr h="402250">
                <a:tc rowSpan="3">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dk1"/>
                          </a:solidFill>
                          <a:effectLst/>
                          <a:latin typeface="KG Miss Speechy IPA" panose="02000000000000000000" pitchFamily="2" charset="0"/>
                          <a:ea typeface="+mn-ea"/>
                          <a:cs typeface="+mn-cs"/>
                        </a:rPr>
                        <a:t>Decorarán la ficha de trabajo 6, la recortarán y con ayuda de la maestra le colocarán un elástico. Posteriormente imitarán algunas poses (no peligrosas) de los luchadores. Se inventarán un nombre de luchador y se presentarán así ante sus compañeros.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28390">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jugar con la máscara un partido de futbol; rudos contra técnicos, se conformarán los equipos y se disfrutará de este deporte. Al finalizar la jornada, entregar a los niños con sus padres llamándolos por su nombre de luchador como se hace en ese deporte.</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551242746"/>
              </p:ext>
            </p:extLst>
          </p:nvPr>
        </p:nvGraphicFramePr>
        <p:xfrm>
          <a:off x="549516" y="3602478"/>
          <a:ext cx="8989359" cy="164592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Ficha</a:t>
                      </a:r>
                      <a:r>
                        <a:rPr lang="es-MX" sz="1200" baseline="0" dirty="0" smtClean="0">
                          <a:latin typeface="KG Miss Speechy IPA" panose="02000000000000000000" pitchFamily="2" charset="0"/>
                        </a:rPr>
                        <a:t> de trabajo 6</a:t>
                      </a:r>
                    </a:p>
                    <a:p>
                      <a:pPr marL="342900" indent="-342900">
                        <a:buFont typeface="Arial" panose="020B0604020202020204" pitchFamily="34" charset="0"/>
                        <a:buChar char="•"/>
                      </a:pPr>
                      <a:r>
                        <a:rPr lang="es-MX" sz="1200" baseline="0" dirty="0" smtClean="0">
                          <a:latin typeface="KG Miss Speechy IPA" panose="02000000000000000000" pitchFamily="2" charset="0"/>
                        </a:rPr>
                        <a:t>Materiales para decorar la máscara: plumones, papeles de colores, crayones, brillos, entre otros.</a:t>
                      </a:r>
                    </a:p>
                    <a:p>
                      <a:pPr marL="342900" indent="-342900">
                        <a:buFont typeface="Arial" panose="020B0604020202020204" pitchFamily="34" charset="0"/>
                        <a:buChar char="•"/>
                      </a:pPr>
                      <a:r>
                        <a:rPr lang="es-MX" sz="1200" baseline="0" dirty="0" smtClean="0">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latin typeface="KG Miss Speechy IPA" panose="02000000000000000000" pitchFamily="2" charset="0"/>
                        </a:rPr>
                        <a:t>Pegamento</a:t>
                      </a:r>
                    </a:p>
                    <a:p>
                      <a:pPr marL="342900" indent="-342900">
                        <a:buFont typeface="Arial" panose="020B0604020202020204" pitchFamily="34" charset="0"/>
                        <a:buChar char="•"/>
                      </a:pPr>
                      <a:r>
                        <a:rPr lang="es-MX" sz="1200" baseline="0" dirty="0" smtClean="0">
                          <a:latin typeface="KG Miss Speechy IPA" panose="02000000000000000000" pitchFamily="2" charset="0"/>
                        </a:rPr>
                        <a:t>1 trozo de elástico</a:t>
                      </a:r>
                    </a:p>
                    <a:p>
                      <a:pPr marL="342900" indent="-342900">
                        <a:buFont typeface="Arial" panose="020B0604020202020204" pitchFamily="34" charset="0"/>
                        <a:buChar char="•"/>
                      </a:pPr>
                      <a:r>
                        <a:rPr lang="es-MX" sz="1200" baseline="0" dirty="0" smtClean="0">
                          <a:latin typeface="KG Miss Speechy IPA" panose="02000000000000000000" pitchFamily="2" charset="0"/>
                        </a:rPr>
                        <a:t>1 balón de futbol.</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CuadroTexto 10"/>
          <p:cNvSpPr txBox="1"/>
          <p:nvPr/>
        </p:nvSpPr>
        <p:spPr>
          <a:xfrm rot="16200000">
            <a:off x="-307775" y="2268398"/>
            <a:ext cx="239116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4293554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1" y="1962388"/>
            <a:ext cx="6222067" cy="830997"/>
          </a:xfrm>
          <a:prstGeom prst="rect">
            <a:avLst/>
          </a:prstGeom>
          <a:noFill/>
        </p:spPr>
        <p:txBody>
          <a:bodyPr wrap="square" rtlCol="0">
            <a:spAutoFit/>
          </a:bodyPr>
          <a:lstStyle/>
          <a:p>
            <a:pPr algn="ctr"/>
            <a:r>
              <a:rPr lang="es-MX" sz="4800" dirty="0" smtClean="0">
                <a:latin typeface="KG She Persisted" panose="02000506000000020003" pitchFamily="2" charset="0"/>
              </a:rPr>
              <a:t>Ejemplo de la actividad</a:t>
            </a:r>
            <a:endParaRPr lang="es-MX" sz="4800" dirty="0">
              <a:latin typeface="KG She Persisted" panose="02000506000000020003"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pic>
        <p:nvPicPr>
          <p:cNvPr id="34818" name="Picture 2" descr="https://i.pinimg.com/564x/a1/ff/ea/a1ffea14c5ed752699dec1db2cf7667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04" y="3056888"/>
            <a:ext cx="4269468" cy="3815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820" name="Picture 4" descr="https://i.pinimg.com/564x/79/d1/66/79d1663074802c6b750c9717d25dd2c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669" y="3056887"/>
            <a:ext cx="4090862" cy="3815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243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170" y="2523121"/>
            <a:ext cx="702054" cy="567815"/>
          </a:xfrm>
          <a:prstGeom prst="rect">
            <a:avLst/>
          </a:prstGeom>
        </p:spPr>
      </p:pic>
      <p:sp>
        <p:nvSpPr>
          <p:cNvPr id="7" name="CuadroTexto 6"/>
          <p:cNvSpPr txBox="1"/>
          <p:nvPr/>
        </p:nvSpPr>
        <p:spPr>
          <a:xfrm>
            <a:off x="526942" y="1231384"/>
            <a:ext cx="9198251" cy="1015663"/>
          </a:xfrm>
          <a:prstGeom prst="rect">
            <a:avLst/>
          </a:prstGeom>
          <a:noFill/>
        </p:spPr>
        <p:txBody>
          <a:bodyPr wrap="square" rtlCol="0">
            <a:spAutoFit/>
          </a:bodyPr>
          <a:lstStyle/>
          <a:p>
            <a:pPr algn="ctr"/>
            <a:r>
              <a:rPr lang="es-MX" sz="6000" dirty="0" smtClean="0">
                <a:latin typeface="KG She Persisted" panose="02000506000000020003" pitchFamily="2" charset="0"/>
              </a:rPr>
              <a:t>Cronograma de Actividades</a:t>
            </a:r>
            <a:endParaRPr lang="es-MX" sz="6000" dirty="0">
              <a:latin typeface="KG She Persisted" panose="02000506000000020003" pitchFamily="2" charset="0"/>
            </a:endParaRPr>
          </a:p>
        </p:txBody>
      </p:sp>
      <p:sp>
        <p:nvSpPr>
          <p:cNvPr id="8" name="CuadroTexto 7"/>
          <p:cNvSpPr txBox="1"/>
          <p:nvPr/>
        </p:nvSpPr>
        <p:spPr>
          <a:xfrm>
            <a:off x="2287298" y="2031016"/>
            <a:ext cx="5513798" cy="707886"/>
          </a:xfrm>
          <a:prstGeom prst="rect">
            <a:avLst/>
          </a:prstGeom>
          <a:noFill/>
        </p:spPr>
        <p:txBody>
          <a:bodyPr wrap="square" rtlCol="0">
            <a:spAutoFit/>
          </a:bodyPr>
          <a:lstStyle/>
          <a:p>
            <a:pPr algn="ctr"/>
            <a:r>
              <a:rPr lang="es-MX" sz="4000" b="1" dirty="0" smtClean="0">
                <a:latin typeface="HelloMorgan" panose="02000603000000000000" pitchFamily="2" charset="0"/>
                <a:ea typeface="HelloMorgan" panose="02000603000000000000" pitchFamily="2" charset="0"/>
              </a:rPr>
              <a:t>Semana </a:t>
            </a:r>
            <a:r>
              <a:rPr lang="es-MX" sz="4000" b="1" dirty="0">
                <a:latin typeface="HelloMorgan" panose="02000603000000000000" pitchFamily="2" charset="0"/>
                <a:ea typeface="HelloMorgan" panose="02000603000000000000" pitchFamily="2" charset="0"/>
              </a:rPr>
              <a:t>3</a:t>
            </a:r>
            <a:endParaRPr lang="es-MX" sz="4000" b="1" dirty="0">
              <a:latin typeface="HelloMorgan" panose="02000603000000000000" pitchFamily="2" charset="0"/>
              <a:ea typeface="HelloMorgan" panose="02000603000000000000" pitchFamily="2"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622387549"/>
              </p:ext>
            </p:extLst>
          </p:nvPr>
        </p:nvGraphicFramePr>
        <p:xfrm>
          <a:off x="498767" y="3023281"/>
          <a:ext cx="9090860" cy="4401119"/>
        </p:xfrm>
        <a:graphic>
          <a:graphicData uri="http://schemas.openxmlformats.org/drawingml/2006/table">
            <a:tbl>
              <a:tblPr firstRow="1" bandRow="1">
                <a:tableStyleId>{5C22544A-7EE6-4342-B048-85BDC9FD1C3A}</a:tableStyleId>
              </a:tblPr>
              <a:tblGrid>
                <a:gridCol w="892639"/>
                <a:gridCol w="1604609"/>
                <a:gridCol w="1621021"/>
                <a:gridCol w="1642926"/>
                <a:gridCol w="1730551"/>
                <a:gridCol w="1599114"/>
              </a:tblGrid>
              <a:tr h="740936">
                <a:tc>
                  <a:txBody>
                    <a:bodyPr/>
                    <a:lstStyle/>
                    <a:p>
                      <a:pPr algn="ctr"/>
                      <a:r>
                        <a:rPr lang="es-MX" sz="2000" dirty="0" smtClean="0">
                          <a:latin typeface="KG Miss Kindergarten" panose="02000000000000000000" pitchFamily="2" charset="0"/>
                          <a:ea typeface="Play Groups" panose="02000503000000000000" pitchFamily="2" charset="0"/>
                        </a:rPr>
                        <a:t>HORA</a:t>
                      </a:r>
                      <a:endParaRPr lang="es-MX" sz="2000" dirty="0">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2000" dirty="0" smtClean="0">
                          <a:latin typeface="KG Miss Kindergarten" panose="02000000000000000000" pitchFamily="2" charset="0"/>
                          <a:ea typeface="Play Groups" panose="02000503000000000000" pitchFamily="2" charset="0"/>
                        </a:rPr>
                        <a:t>LUNES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s-MX" sz="2000" dirty="0" smtClean="0">
                          <a:solidFill>
                            <a:sysClr val="windowText" lastClr="000000"/>
                          </a:solidFill>
                          <a:latin typeface="KG Miss Kindergarten" panose="02000000000000000000" pitchFamily="2" charset="0"/>
                          <a:ea typeface="Play Groups" panose="02000503000000000000" pitchFamily="2" charset="0"/>
                        </a:rPr>
                        <a:t>MARTES</a:t>
                      </a:r>
                      <a:endParaRPr lang="es-MX" sz="2000" dirty="0">
                        <a:solidFill>
                          <a:sysClr val="windowText" lastClr="000000"/>
                        </a:solidFill>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800" dirty="0" smtClean="0">
                          <a:solidFill>
                            <a:sysClr val="windowText" lastClr="000000"/>
                          </a:solidFill>
                          <a:latin typeface="KG Miss Kindergarten" panose="02000000000000000000" pitchFamily="2" charset="0"/>
                          <a:ea typeface="Play Groups" panose="02000503000000000000" pitchFamily="2" charset="0"/>
                        </a:rPr>
                        <a:t>MIÉRCOLES</a:t>
                      </a:r>
                      <a:endParaRPr lang="es-MX" sz="1800" dirty="0">
                        <a:solidFill>
                          <a:sysClr val="windowText" lastClr="000000"/>
                        </a:solidFill>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2000" dirty="0" smtClean="0">
                          <a:latin typeface="KG Miss Kindergarten" panose="02000000000000000000" pitchFamily="2" charset="0"/>
                          <a:ea typeface="Play Groups" panose="02000503000000000000" pitchFamily="2" charset="0"/>
                        </a:rPr>
                        <a:t>JUEVES</a:t>
                      </a:r>
                      <a:endParaRPr lang="es-MX" sz="2000" dirty="0">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2000" dirty="0" smtClean="0">
                          <a:latin typeface="KG Miss Kindergarten" panose="02000000000000000000" pitchFamily="2" charset="0"/>
                          <a:ea typeface="Play Groups" panose="02000503000000000000" pitchFamily="2" charset="0"/>
                        </a:rPr>
                        <a:t>VIERNES</a:t>
                      </a:r>
                      <a:endParaRPr lang="es-MX" sz="2000" dirty="0">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050042">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p>
                      <a:pPr algn="ctr"/>
                      <a:r>
                        <a:rPr lang="es-MX" sz="1200" dirty="0" smtClean="0">
                          <a:latin typeface="KG Miss Speechy IPA" panose="02000000000000000000" pitchFamily="2" charset="0"/>
                        </a:rPr>
                        <a:t>DÍA INHÁBIL</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3900">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baseline="0" dirty="0" smtClean="0">
                          <a:latin typeface="KG Miss Speechy IPA" panose="02000000000000000000" pitchFamily="2" charset="0"/>
                        </a:rPr>
                        <a:t> </a:t>
                      </a:r>
                      <a:r>
                        <a:rPr lang="es-MX" sz="1200" baseline="0" dirty="0" smtClean="0">
                          <a:latin typeface="KG Miss Speechy IPA" panose="02000000000000000000" pitchFamily="2" charset="0"/>
                        </a:rPr>
                        <a:t>FESTIVIDADES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HISTORIA</a:t>
                      </a:r>
                      <a:r>
                        <a:rPr lang="es-MX" sz="1200" baseline="0" dirty="0" smtClean="0">
                          <a:latin typeface="KG Miss Speechy IPA" panose="02000000000000000000" pitchFamily="2" charset="0"/>
                        </a:rPr>
                        <a:t> DE MÉXICO</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ORGANICEMOS</a:t>
                      </a:r>
                      <a:r>
                        <a:rPr lang="es-MX" sz="1200" baseline="0" dirty="0" smtClean="0">
                          <a:latin typeface="KG Miss Speechy IPA" panose="02000000000000000000" pitchFamily="2" charset="0"/>
                        </a:rPr>
                        <a:t> UNA GALERÍA</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CONVIVIO</a:t>
                      </a:r>
                      <a:r>
                        <a:rPr lang="es-MX" sz="1200" baseline="0" dirty="0" smtClean="0">
                          <a:latin typeface="KG Miss Speechy IPA" panose="02000000000000000000" pitchFamily="2" charset="0"/>
                        </a:rPr>
                        <a:t> MEXICANO</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846080">
                <a:tc gridSpan="6">
                  <a:txBody>
                    <a:bodyPr/>
                    <a:lstStyle/>
                    <a:p>
                      <a:pPr algn="ctr"/>
                      <a:r>
                        <a:rPr lang="es-MX" sz="5400" b="1" dirty="0" smtClean="0">
                          <a:ln>
                            <a:solidFill>
                              <a:sysClr val="windowText" lastClr="000000"/>
                            </a:solidFill>
                          </a:ln>
                          <a:solidFill>
                            <a:srgbClr val="00B050"/>
                          </a:solidFill>
                          <a:latin typeface="KG She Persisted" panose="02000506000000020003" pitchFamily="2" charset="0"/>
                          <a:ea typeface="Play Groups" panose="02000503000000000000" pitchFamily="2" charset="0"/>
                        </a:rPr>
                        <a:t>Re</a:t>
                      </a:r>
                      <a:r>
                        <a:rPr lang="es-MX" sz="5400" b="1" dirty="0" smtClean="0">
                          <a:ln>
                            <a:solidFill>
                              <a:sysClr val="windowText" lastClr="000000"/>
                            </a:solidFill>
                          </a:ln>
                          <a:solidFill>
                            <a:schemeClr val="bg1"/>
                          </a:solidFill>
                          <a:latin typeface="KG She Persisted" panose="02000506000000020003" pitchFamily="2" charset="0"/>
                          <a:ea typeface="Play Groups" panose="02000503000000000000" pitchFamily="2" charset="0"/>
                        </a:rPr>
                        <a:t>cr</a:t>
                      </a:r>
                      <a:r>
                        <a:rPr lang="es-MX" sz="5400" b="1" dirty="0" smtClean="0">
                          <a:ln>
                            <a:solidFill>
                              <a:sysClr val="windowText" lastClr="000000"/>
                            </a:solidFill>
                          </a:ln>
                          <a:solidFill>
                            <a:srgbClr val="FF0000"/>
                          </a:solidFill>
                          <a:latin typeface="KG She Persisted" panose="02000506000000020003" pitchFamily="2" charset="0"/>
                          <a:ea typeface="Play Groups" panose="02000503000000000000" pitchFamily="2" charset="0"/>
                        </a:rPr>
                        <a:t>eo</a:t>
                      </a:r>
                      <a:endParaRPr lang="es-MX" sz="5400" b="1" dirty="0">
                        <a:ln>
                          <a:solidFill>
                            <a:sysClr val="windowText" lastClr="000000"/>
                          </a:solidFill>
                        </a:ln>
                        <a:solidFill>
                          <a:srgbClr val="FF0000"/>
                        </a:solidFill>
                        <a:latin typeface="KG She Persisted" panose="02000506000000020003"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72981">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 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79227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3230952180"/>
              </p:ext>
            </p:extLst>
          </p:nvPr>
        </p:nvGraphicFramePr>
        <p:xfrm>
          <a:off x="549517" y="1456841"/>
          <a:ext cx="8989359" cy="5785423"/>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Festividades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Martes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dirty="0" smtClean="0">
                          <a:latin typeface="KG Miss Speechy IPA" panose="02000000000000000000" pitchFamily="2" charset="0"/>
                        </a:rPr>
                        <a:t>Construcción de la identidad y pertenencia a una comunidad y país a partir del conocimiento de su historia, sus celebraciones, conmemoraciones tradicionales y obras del patrimonio artístico y cultural.</a:t>
                      </a:r>
                      <a:endParaRPr lang="es-MX" sz="10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II.-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Reconoce que los eventos, celebraciones y conmemoraciones son parte de la historia de su comunidad y país.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darles los buenos días. Enseguida preguntarles: ¿Qué fiestas se realizan en nuestro país? Escuchar sus respuestas.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mencionarles que México se destaca mucho por sus costumbres, tradiciones y sus festividades tan pintorescas. Pedirles a los niños que mencionen algunas de ellas. Enseguida, observar el video; “Festividades y conmemoraciones”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https://www.youtube.com/watch?v=2lcIObrXfbk</a:t>
                      </a:r>
                      <a:r>
                        <a:rPr lang="es-MX" sz="1200" kern="1200" baseline="0" dirty="0" smtClean="0">
                          <a:solidFill>
                            <a:schemeClr val="dk1"/>
                          </a:solidFill>
                          <a:effectLst/>
                          <a:latin typeface="KG Miss Speechy IPA" panose="02000000000000000000" pitchFamily="2" charset="0"/>
                          <a:ea typeface="+mn-ea"/>
                          <a:cs typeface="+mn-cs"/>
                        </a:rPr>
                        <a:t> y preguntarles, según el video, ¿Qué es una conmemoración y una festividad?, ¿el día de la Revolución es una festividad o conmemoración?, ¿Cuál es su festividad favorita? Escuchar sus respuestas.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2" y="5683137"/>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a:t>
            </a:r>
            <a:r>
              <a:rPr lang="es-ES" sz="1200" dirty="0" smtClean="0">
                <a:latin typeface="KG Miss Speechy IPA" panose="02000000000000000000" pitchFamily="2" charset="0"/>
              </a:rPr>
              <a:t>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41" y="6611678"/>
            <a:ext cx="524953" cy="424577"/>
          </a:xfrm>
          <a:prstGeom prst="rect">
            <a:avLst/>
          </a:prstGeom>
        </p:spPr>
      </p:pic>
    </p:spTree>
    <p:extLst>
      <p:ext uri="{BB962C8B-B14F-4D97-AF65-F5344CB8AC3E}">
        <p14:creationId xmlns:p14="http://schemas.microsoft.com/office/powerpoint/2010/main" val="1895845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266625509"/>
              </p:ext>
            </p:extLst>
          </p:nvPr>
        </p:nvGraphicFramePr>
        <p:xfrm>
          <a:off x="549517" y="1494612"/>
          <a:ext cx="8989359" cy="1782140"/>
        </p:xfrm>
        <a:graphic>
          <a:graphicData uri="http://schemas.openxmlformats.org/drawingml/2006/table">
            <a:tbl>
              <a:tblPr firstRow="1" bandRow="1">
                <a:tableStyleId>{5C22544A-7EE6-4342-B048-85BDC9FD1C3A}</a:tableStyleId>
              </a:tblPr>
              <a:tblGrid>
                <a:gridCol w="635353"/>
                <a:gridCol w="8354006"/>
              </a:tblGrid>
              <a:tr h="411680">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en la ficha de trabajo 7 dibujaran su festividad o conmemoración favorita, al terminar, dialogarán de qué manera conmemoran o festejan esa fecha.</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957395946"/>
              </p:ext>
            </p:extLst>
          </p:nvPr>
        </p:nvGraphicFramePr>
        <p:xfrm>
          <a:off x="549516" y="3602478"/>
          <a:ext cx="8989359" cy="128016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Video:</a:t>
                      </a:r>
                      <a:r>
                        <a:rPr lang="es-MX" sz="1200" baseline="0" dirty="0" smtClean="0">
                          <a:latin typeface="KG Miss Speechy IPA" panose="02000000000000000000" pitchFamily="2" charset="0"/>
                        </a:rPr>
                        <a:t> Festividades y conmemoraciones</a:t>
                      </a:r>
                    </a:p>
                    <a:p>
                      <a:pPr marL="342900" indent="-342900">
                        <a:buFont typeface="Arial" panose="020B0604020202020204" pitchFamily="34" charset="0"/>
                        <a:buChar char="•"/>
                      </a:pPr>
                      <a:r>
                        <a:rPr lang="es-MX" sz="1200" baseline="0" dirty="0" smtClean="0">
                          <a:latin typeface="KG Miss Speechy IPA" panose="02000000000000000000" pitchFamily="2" charset="0"/>
                        </a:rPr>
                        <a:t>Ficha de trabajo 7</a:t>
                      </a:r>
                    </a:p>
                    <a:p>
                      <a:pPr marL="342900" indent="-342900">
                        <a:buFont typeface="Arial" panose="020B0604020202020204" pitchFamily="34" charset="0"/>
                        <a:buChar char="•"/>
                      </a:pPr>
                      <a:r>
                        <a:rPr lang="es-MX" sz="1200" baseline="0" dirty="0" smtClean="0">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latin typeface="KG Miss Speechy IPA" panose="02000000000000000000" pitchFamily="2" charset="0"/>
                        </a:rPr>
                        <a:t>Lápiz </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CuadroTexto 10"/>
          <p:cNvSpPr txBox="1"/>
          <p:nvPr/>
        </p:nvSpPr>
        <p:spPr>
          <a:xfrm rot="16200000">
            <a:off x="-307775" y="2268398"/>
            <a:ext cx="239116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3402396943"/>
              </p:ext>
            </p:extLst>
          </p:nvPr>
        </p:nvGraphicFramePr>
        <p:xfrm>
          <a:off x="549516" y="5117143"/>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chemeClr val="bg1"/>
                            </a:solidFill>
                          </a:ln>
                          <a:solidFill>
                            <a:schemeClr val="bg1"/>
                          </a:solidFill>
                          <a:latin typeface="KG She Persisted" panose="02000506000000020003" pitchFamily="2" charset="0"/>
                        </a:rPr>
                        <a:t>TAREA</a:t>
                      </a:r>
                      <a:endParaRPr lang="es-MX" sz="2400" b="1" spc="300" dirty="0">
                        <a:ln>
                          <a:solidFill>
                            <a:schemeClr val="bg1"/>
                          </a:solidFill>
                        </a:ln>
                        <a:solidFill>
                          <a:schemeClr val="bg1"/>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Investigar</a:t>
                      </a:r>
                      <a:r>
                        <a:rPr lang="es-MX" sz="1200" baseline="0" dirty="0" smtClean="0">
                          <a:latin typeface="KG Miss Speechy IPA" panose="02000000000000000000" pitchFamily="2" charset="0"/>
                        </a:rPr>
                        <a:t> sobre algún personaje importante de la Revolución Mexicana y traer una imagen en una hoja blanca.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05218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3837337539"/>
              </p:ext>
            </p:extLst>
          </p:nvPr>
        </p:nvGraphicFramePr>
        <p:xfrm>
          <a:off x="549517" y="1456841"/>
          <a:ext cx="8989359" cy="5941360"/>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Historia</a:t>
                      </a:r>
                      <a:r>
                        <a:rPr lang="es-MX" sz="1200" b="0" baseline="0" dirty="0" smtClean="0">
                          <a:solidFill>
                            <a:schemeClr val="tx1"/>
                          </a:solidFill>
                          <a:latin typeface="KG Miss Speechy IPA" panose="02000000000000000000" pitchFamily="2" charset="0"/>
                        </a:rPr>
                        <a:t> de México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Miércoles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dirty="0" smtClean="0">
                          <a:latin typeface="KG Miss Speechy IPA" panose="02000000000000000000" pitchFamily="2" charset="0"/>
                        </a:rPr>
                        <a:t>Construcción de la identidad y pertenencia a una comunidad y país a partir del conocimiento de su historia, sus celebraciones, conmemoraciones tradicionales y obras del patrimonio artístico y cultural.</a:t>
                      </a:r>
                      <a:endParaRPr lang="es-MX" sz="10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II.-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Reconoce que los eventos, celebraciones y conmemoraciones son parte de la historia de su comunidad y país.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darles los buenos días. Enseguida, pedirles que coloquen las imágenes de los personajes histórico de México en el pizarrón. Una vez que todos hayan pegado su imagen se observarán uno por uno, se describirán y se les preguntará si los conocen y por que son importantes para nuestro país. Pedirles a los niños que investigaron sobre el personaje que les comenten a sus compañeros dicha información.</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mencionarles que el día de hoy se conmemora un año más de la Revolución Mexicana, preguntarles: ¿Por qué se conmemora este día?, ¿Qué sucesos importantes sucedieron?, ¿Quiénes participaron? Escuchar sus respuestas y  proyectarles el video: “Revolución mexicana para niños”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https://www.youtube.com/watch?v=KNbPtmh18qw</a:t>
                      </a:r>
                      <a:r>
                        <a:rPr lang="es-MX" sz="1200" kern="1200" baseline="0" dirty="0" smtClean="0">
                          <a:solidFill>
                            <a:schemeClr val="dk1"/>
                          </a:solidFill>
                          <a:effectLst/>
                          <a:latin typeface="KG Miss Speechy IPA" panose="02000000000000000000" pitchFamily="2" charset="0"/>
                          <a:ea typeface="+mn-ea"/>
                          <a:cs typeface="+mn-cs"/>
                        </a:rPr>
                        <a:t> y hacer comentarios sobre el.</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2" y="5683137"/>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a:t>
            </a:r>
            <a:r>
              <a:rPr lang="es-ES" sz="1200" dirty="0" smtClean="0">
                <a:latin typeface="KG Miss Speechy IPA" panose="02000000000000000000" pitchFamily="2" charset="0"/>
              </a:rPr>
              <a:t>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41" y="6611678"/>
            <a:ext cx="524953" cy="424577"/>
          </a:xfrm>
          <a:prstGeom prst="rect">
            <a:avLst/>
          </a:prstGeom>
        </p:spPr>
      </p:pic>
    </p:spTree>
    <p:extLst>
      <p:ext uri="{BB962C8B-B14F-4D97-AF65-F5344CB8AC3E}">
        <p14:creationId xmlns:p14="http://schemas.microsoft.com/office/powerpoint/2010/main" val="2707307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663659151"/>
              </p:ext>
            </p:extLst>
          </p:nvPr>
        </p:nvGraphicFramePr>
        <p:xfrm>
          <a:off x="549517" y="1494612"/>
          <a:ext cx="8989359" cy="1599260"/>
        </p:xfrm>
        <a:graphic>
          <a:graphicData uri="http://schemas.openxmlformats.org/drawingml/2006/table">
            <a:tbl>
              <a:tblPr firstRow="1" bandRow="1">
                <a:tableStyleId>{5C22544A-7EE6-4342-B048-85BDC9FD1C3A}</a:tableStyleId>
              </a:tblPr>
              <a:tblGrid>
                <a:gridCol w="635353"/>
                <a:gridCol w="8354006"/>
              </a:tblGrid>
              <a:tr h="411680">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Finalmente, en la ficha de trabajo 8 los niños deberán de dibujar algún personaje de la Revolución que les haya gustado más y explicarán porque lo eligieron.</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307508178"/>
              </p:ext>
            </p:extLst>
          </p:nvPr>
        </p:nvGraphicFramePr>
        <p:xfrm>
          <a:off x="549516" y="3399188"/>
          <a:ext cx="8989359" cy="146304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Imágenes</a:t>
                      </a:r>
                      <a:r>
                        <a:rPr lang="es-MX" sz="1200" baseline="0" dirty="0" smtClean="0">
                          <a:latin typeface="KG Miss Speechy IPA" panose="02000000000000000000" pitchFamily="2" charset="0"/>
                        </a:rPr>
                        <a:t> de personajes históricos de México que traen los niños desde casa</a:t>
                      </a:r>
                    </a:p>
                    <a:p>
                      <a:pPr marL="342900" indent="-342900">
                        <a:buFont typeface="Arial" panose="020B0604020202020204" pitchFamily="34" charset="0"/>
                        <a:buChar char="•"/>
                      </a:pPr>
                      <a:r>
                        <a:rPr lang="es-MX" sz="1200" baseline="0" dirty="0" smtClean="0">
                          <a:latin typeface="KG Miss Speechy IPA" panose="02000000000000000000" pitchFamily="2" charset="0"/>
                        </a:rPr>
                        <a:t>Video: “Revolución Mexicana para niños”</a:t>
                      </a:r>
                    </a:p>
                    <a:p>
                      <a:pPr marL="342900" indent="-342900">
                        <a:buFont typeface="Arial" panose="020B0604020202020204" pitchFamily="34" charset="0"/>
                        <a:buChar char="•"/>
                      </a:pPr>
                      <a:r>
                        <a:rPr lang="es-MX" sz="1200" dirty="0" smtClean="0">
                          <a:latin typeface="KG Miss Speechy IPA" panose="02000000000000000000" pitchFamily="2" charset="0"/>
                        </a:rPr>
                        <a:t>Ficha de trabajo 8</a:t>
                      </a:r>
                    </a:p>
                    <a:p>
                      <a:pPr marL="342900" indent="-342900">
                        <a:buFont typeface="Arial" panose="020B0604020202020204" pitchFamily="34" charset="0"/>
                        <a:buChar char="•"/>
                      </a:pPr>
                      <a:r>
                        <a:rPr lang="es-MX" sz="1200" dirty="0" smtClean="0">
                          <a:latin typeface="KG Miss Speechy IPA" panose="02000000000000000000" pitchFamily="2" charset="0"/>
                        </a:rPr>
                        <a:t>Crayones</a:t>
                      </a:r>
                    </a:p>
                    <a:p>
                      <a:pPr marL="342900" indent="-342900">
                        <a:buFont typeface="Arial" panose="020B0604020202020204" pitchFamily="34" charset="0"/>
                        <a:buChar char="•"/>
                      </a:pPr>
                      <a:r>
                        <a:rPr lang="es-MX" sz="1200" dirty="0" smtClean="0">
                          <a:latin typeface="KG Miss Speechy IPA" panose="02000000000000000000" pitchFamily="2" charset="0"/>
                        </a:rPr>
                        <a:t>Lápiz</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CuadroTexto 10"/>
          <p:cNvSpPr txBox="1"/>
          <p:nvPr/>
        </p:nvSpPr>
        <p:spPr>
          <a:xfrm rot="16200000">
            <a:off x="-307775" y="2268398"/>
            <a:ext cx="239116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697751428"/>
              </p:ext>
            </p:extLst>
          </p:nvPr>
        </p:nvGraphicFramePr>
        <p:xfrm>
          <a:off x="549516" y="5147806"/>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chemeClr val="bg1"/>
                            </a:solidFill>
                          </a:ln>
                          <a:solidFill>
                            <a:schemeClr val="bg1"/>
                          </a:solidFill>
                          <a:latin typeface="KG She Persisted" panose="02000506000000020003" pitchFamily="2" charset="0"/>
                        </a:rPr>
                        <a:t>TAREA</a:t>
                      </a:r>
                      <a:endParaRPr lang="es-MX" sz="2400" b="1" spc="300" dirty="0">
                        <a:ln>
                          <a:solidFill>
                            <a:schemeClr val="bg1"/>
                          </a:solidFill>
                        </a:ln>
                        <a:solidFill>
                          <a:schemeClr val="bg1"/>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media cartulina de color blanca.</a:t>
                      </a:r>
                    </a:p>
                    <a:p>
                      <a:pPr marL="342900" indent="-342900">
                        <a:buFont typeface="Arial" panose="020B0604020202020204" pitchFamily="34" charset="0"/>
                        <a:buChar char="•"/>
                      </a:pPr>
                      <a:r>
                        <a:rPr lang="es-MX" sz="1200" baseline="0" dirty="0" smtClean="0">
                          <a:latin typeface="KG Miss Speechy IPA" panose="02000000000000000000" pitchFamily="2" charset="0"/>
                        </a:rPr>
                        <a:t>Traer un mandil</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19066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3312757127"/>
              </p:ext>
            </p:extLst>
          </p:nvPr>
        </p:nvGraphicFramePr>
        <p:xfrm>
          <a:off x="549517" y="1456841"/>
          <a:ext cx="8989359" cy="6023410"/>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Organicemos</a:t>
                      </a:r>
                      <a:r>
                        <a:rPr lang="es-MX" sz="1200" b="0" baseline="0" dirty="0" smtClean="0">
                          <a:solidFill>
                            <a:schemeClr val="tx1"/>
                          </a:solidFill>
                          <a:latin typeface="KG Miss Speechy IPA" panose="02000000000000000000" pitchFamily="2" charset="0"/>
                        </a:rPr>
                        <a:t> una galería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Jueves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Lenguajes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Producción de expresiones creativas con los distintos elementos de los lenguajes artísticos.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II.-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Combina elementos de los lenguajes artísticos, tales como formas, colores, texturas, tamaños, líneas, sonidos, música, voces, entre otros, en producciones creativas, para representar el mundo cercano, experiencias personales, situaciones imaginarias o algún cuento.</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Aprecia y opina sobre las creaciones de sus pares y otros artistas de la comunidad.</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recordar todo lo que hemos aprendido hasta el día de hoy. Hacerles la siguiente pregunta: Ahora que tenemos mucha información sobre nuestro país: animales y plantas que son mexicanas, trajes típicos, platillos, festividades, personajes históricos, entre otros ¿de qué manera podemos comunicar lo aprendido con la comunidad escolar? Escuchar sus respuestas.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Proponerles la realización de una galería de México, explicarles que una galería es una sala donde se exhibe arte visual relacionado con algún tema. Buscar los materiales para que cada quien en media cartulina blanca realice con los materiales del aula su obra para nuestra galería mexicana.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98984" y="5144479"/>
            <a:ext cx="1403387" cy="461665"/>
          </a:xfrm>
          <a:prstGeom prst="rect">
            <a:avLst/>
          </a:prstGeom>
          <a:noFill/>
        </p:spPr>
        <p:txBody>
          <a:bodyPr wrap="square" rtlCol="0">
            <a:spAutoFit/>
          </a:bodyPr>
          <a:lstStyle/>
          <a:p>
            <a:pPr algn="ctr"/>
            <a:r>
              <a:rPr lang="es-ES" sz="1200" dirty="0" smtClean="0">
                <a:latin typeface="KG Miss Speechy IPA" panose="02000000000000000000" pitchFamily="2" charset="0"/>
              </a:rPr>
              <a:t>3.- Formulemos el problema</a:t>
            </a:r>
            <a:endParaRPr lang="es-MX" sz="1200" dirty="0">
              <a:latin typeface="KG Miss Speechy IPA" panose="02000000000000000000"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347" y="7081502"/>
            <a:ext cx="524953" cy="424577"/>
          </a:xfrm>
          <a:prstGeom prst="rect">
            <a:avLst/>
          </a:prstGeom>
        </p:spPr>
      </p:pic>
      <p:sp>
        <p:nvSpPr>
          <p:cNvPr id="8" name="CuadroTexto 7"/>
          <p:cNvSpPr txBox="1"/>
          <p:nvPr/>
        </p:nvSpPr>
        <p:spPr>
          <a:xfrm rot="16200000">
            <a:off x="274240" y="6261211"/>
            <a:ext cx="1252873" cy="646331"/>
          </a:xfrm>
          <a:prstGeom prst="rect">
            <a:avLst/>
          </a:prstGeom>
          <a:noFill/>
        </p:spPr>
        <p:txBody>
          <a:bodyPr wrap="square" rtlCol="0">
            <a:spAutoFit/>
          </a:bodyPr>
          <a:lstStyle/>
          <a:p>
            <a:pPr algn="ctr"/>
            <a:r>
              <a:rPr lang="es-ES" sz="1200" dirty="0" smtClean="0">
                <a:latin typeface="KG Miss Speechy IPA" panose="02000000000000000000" pitchFamily="2" charset="0"/>
              </a:rPr>
              <a:t>4.- Organicemos la experiencia</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4123571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366860253"/>
              </p:ext>
            </p:extLst>
          </p:nvPr>
        </p:nvGraphicFramePr>
        <p:xfrm>
          <a:off x="549517" y="1494612"/>
          <a:ext cx="8989359" cy="1233500"/>
        </p:xfrm>
        <a:graphic>
          <a:graphicData uri="http://schemas.openxmlformats.org/drawingml/2006/table">
            <a:tbl>
              <a:tblPr firstRow="1" bandRow="1">
                <a:tableStyleId>{5C22544A-7EE6-4342-B048-85BDC9FD1C3A}</a:tableStyleId>
              </a:tblPr>
              <a:tblGrid>
                <a:gridCol w="635353"/>
                <a:gridCol w="8354006"/>
              </a:tblGrid>
              <a:tr h="411680">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Al finalizar la obra, compartirla en grupo y conversar qué les parecieron las obras de sus compañeros.</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221818974"/>
              </p:ext>
            </p:extLst>
          </p:nvPr>
        </p:nvGraphicFramePr>
        <p:xfrm>
          <a:off x="541773" y="3108283"/>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Media</a:t>
                      </a:r>
                      <a:r>
                        <a:rPr lang="es-MX" sz="1200" baseline="0" dirty="0" smtClean="0">
                          <a:latin typeface="KG Miss Speechy IPA" panose="02000000000000000000" pitchFamily="2" charset="0"/>
                        </a:rPr>
                        <a:t> cartulina blanca</a:t>
                      </a:r>
                    </a:p>
                    <a:p>
                      <a:pPr marL="342900" indent="-342900">
                        <a:buFont typeface="Arial" panose="020B0604020202020204" pitchFamily="34" charset="0"/>
                        <a:buChar char="•"/>
                      </a:pPr>
                      <a:r>
                        <a:rPr lang="es-MX" sz="1200" baseline="0" dirty="0" smtClean="0">
                          <a:latin typeface="KG Miss Speechy IPA" panose="02000000000000000000" pitchFamily="2" charset="0"/>
                        </a:rPr>
                        <a:t>Materiales para la obra mexicana: pintura, pincel, crayones, plumones, entre otros.</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CuadroTexto 11"/>
          <p:cNvSpPr txBox="1"/>
          <p:nvPr/>
        </p:nvSpPr>
        <p:spPr>
          <a:xfrm rot="16200000">
            <a:off x="238503" y="1778510"/>
            <a:ext cx="1252873" cy="646331"/>
          </a:xfrm>
          <a:prstGeom prst="rect">
            <a:avLst/>
          </a:prstGeom>
          <a:noFill/>
        </p:spPr>
        <p:txBody>
          <a:bodyPr wrap="square" rtlCol="0">
            <a:spAutoFit/>
          </a:bodyPr>
          <a:lstStyle/>
          <a:p>
            <a:pPr algn="ctr"/>
            <a:r>
              <a:rPr lang="es-ES" sz="1200" dirty="0" smtClean="0">
                <a:latin typeface="KG Miss Speechy IPA" panose="02000000000000000000" pitchFamily="2" charset="0"/>
              </a:rPr>
              <a:t>4.- Organicemos la experiencia</a:t>
            </a:r>
            <a:endParaRPr lang="es-MX" sz="1200" dirty="0">
              <a:latin typeface="KG Miss Speechy IPA" panose="02000000000000000000" pitchFamily="2"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3771964253"/>
              </p:ext>
            </p:extLst>
          </p:nvPr>
        </p:nvGraphicFramePr>
        <p:xfrm>
          <a:off x="541772" y="4463785"/>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chemeClr val="bg1"/>
                            </a:solidFill>
                          </a:ln>
                          <a:solidFill>
                            <a:schemeClr val="bg1"/>
                          </a:solidFill>
                          <a:latin typeface="KG She Persisted" panose="02000506000000020003" pitchFamily="2" charset="0"/>
                        </a:rPr>
                        <a:t>TAREA</a:t>
                      </a:r>
                      <a:endParaRPr lang="es-MX" sz="2400" b="1" spc="300" dirty="0">
                        <a:ln>
                          <a:solidFill>
                            <a:schemeClr val="bg1"/>
                          </a:solidFill>
                        </a:ln>
                        <a:solidFill>
                          <a:schemeClr val="bg1"/>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un platillo o bebida mexicana para compartir.</a:t>
                      </a:r>
                    </a:p>
                    <a:p>
                      <a:pPr marL="342900" indent="-342900">
                        <a:buFont typeface="Arial" panose="020B0604020202020204" pitchFamily="34" charset="0"/>
                        <a:buChar char="•"/>
                      </a:pPr>
                      <a:r>
                        <a:rPr lang="es-MX" sz="1200" baseline="0" dirty="0" smtClean="0">
                          <a:latin typeface="KG Miss Speechy IPA" panose="02000000000000000000" pitchFamily="2" charset="0"/>
                        </a:rPr>
                        <a:t>Traer juegos mexicanos en caso de que tengan en casa.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2753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170" y="2523121"/>
            <a:ext cx="702054" cy="567815"/>
          </a:xfrm>
          <a:prstGeom prst="rect">
            <a:avLst/>
          </a:prstGeom>
        </p:spPr>
      </p:pic>
      <p:sp>
        <p:nvSpPr>
          <p:cNvPr id="7" name="CuadroTexto 6"/>
          <p:cNvSpPr txBox="1"/>
          <p:nvPr/>
        </p:nvSpPr>
        <p:spPr>
          <a:xfrm>
            <a:off x="526942" y="1231384"/>
            <a:ext cx="9198251" cy="1015663"/>
          </a:xfrm>
          <a:prstGeom prst="rect">
            <a:avLst/>
          </a:prstGeom>
          <a:noFill/>
        </p:spPr>
        <p:txBody>
          <a:bodyPr wrap="square" rtlCol="0">
            <a:spAutoFit/>
          </a:bodyPr>
          <a:lstStyle/>
          <a:p>
            <a:pPr algn="ctr"/>
            <a:r>
              <a:rPr lang="es-MX" sz="6000" dirty="0" smtClean="0">
                <a:latin typeface="KG She Persisted" panose="02000506000000020003" pitchFamily="2" charset="0"/>
              </a:rPr>
              <a:t>Cronograma de Actividades</a:t>
            </a:r>
            <a:endParaRPr lang="es-MX" sz="6000" dirty="0">
              <a:latin typeface="KG She Persisted" panose="02000506000000020003" pitchFamily="2" charset="0"/>
            </a:endParaRPr>
          </a:p>
        </p:txBody>
      </p:sp>
      <p:sp>
        <p:nvSpPr>
          <p:cNvPr id="8" name="CuadroTexto 7"/>
          <p:cNvSpPr txBox="1"/>
          <p:nvPr/>
        </p:nvSpPr>
        <p:spPr>
          <a:xfrm>
            <a:off x="2287298" y="2031016"/>
            <a:ext cx="5513798" cy="707886"/>
          </a:xfrm>
          <a:prstGeom prst="rect">
            <a:avLst/>
          </a:prstGeom>
          <a:noFill/>
        </p:spPr>
        <p:txBody>
          <a:bodyPr wrap="square" rtlCol="0">
            <a:spAutoFit/>
          </a:bodyPr>
          <a:lstStyle/>
          <a:p>
            <a:pPr algn="ctr"/>
            <a:r>
              <a:rPr lang="es-MX" sz="4000" b="1" dirty="0" smtClean="0">
                <a:latin typeface="HelloMorgan" panose="02000603000000000000" pitchFamily="2" charset="0"/>
                <a:ea typeface="HelloMorgan" panose="02000603000000000000" pitchFamily="2" charset="0"/>
              </a:rPr>
              <a:t>Semana 1</a:t>
            </a:r>
            <a:endParaRPr lang="es-MX" sz="4000" b="1" dirty="0">
              <a:latin typeface="HelloMorgan" panose="02000603000000000000" pitchFamily="2" charset="0"/>
              <a:ea typeface="HelloMorgan" panose="02000603000000000000" pitchFamily="2"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570356387"/>
              </p:ext>
            </p:extLst>
          </p:nvPr>
        </p:nvGraphicFramePr>
        <p:xfrm>
          <a:off x="498767" y="3023281"/>
          <a:ext cx="9090860" cy="4401119"/>
        </p:xfrm>
        <a:graphic>
          <a:graphicData uri="http://schemas.openxmlformats.org/drawingml/2006/table">
            <a:tbl>
              <a:tblPr firstRow="1" bandRow="1">
                <a:tableStyleId>{5C22544A-7EE6-4342-B048-85BDC9FD1C3A}</a:tableStyleId>
              </a:tblPr>
              <a:tblGrid>
                <a:gridCol w="892639"/>
                <a:gridCol w="1604609"/>
                <a:gridCol w="1621021"/>
                <a:gridCol w="1642926"/>
                <a:gridCol w="1730551"/>
                <a:gridCol w="1599114"/>
              </a:tblGrid>
              <a:tr h="740936">
                <a:tc>
                  <a:txBody>
                    <a:bodyPr/>
                    <a:lstStyle/>
                    <a:p>
                      <a:pPr algn="ctr"/>
                      <a:r>
                        <a:rPr lang="es-MX" sz="2000" dirty="0" smtClean="0">
                          <a:latin typeface="KG Miss Kindergarten" panose="02000000000000000000" pitchFamily="2" charset="0"/>
                          <a:ea typeface="Play Groups" panose="02000503000000000000" pitchFamily="2" charset="0"/>
                        </a:rPr>
                        <a:t>HORA</a:t>
                      </a:r>
                      <a:endParaRPr lang="es-MX" sz="2000" dirty="0">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2000" dirty="0" smtClean="0">
                          <a:latin typeface="KG Miss Kindergarten" panose="02000000000000000000" pitchFamily="2" charset="0"/>
                          <a:ea typeface="Play Groups" panose="02000503000000000000" pitchFamily="2" charset="0"/>
                        </a:rPr>
                        <a:t>LUNES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s-MX" sz="2000" dirty="0" smtClean="0">
                          <a:solidFill>
                            <a:sysClr val="windowText" lastClr="000000"/>
                          </a:solidFill>
                          <a:latin typeface="KG Miss Kindergarten" panose="02000000000000000000" pitchFamily="2" charset="0"/>
                          <a:ea typeface="Play Groups" panose="02000503000000000000" pitchFamily="2" charset="0"/>
                        </a:rPr>
                        <a:t>MARTES</a:t>
                      </a:r>
                      <a:endParaRPr lang="es-MX" sz="2000" dirty="0">
                        <a:solidFill>
                          <a:sysClr val="windowText" lastClr="000000"/>
                        </a:solidFill>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800" dirty="0" smtClean="0">
                          <a:solidFill>
                            <a:sysClr val="windowText" lastClr="000000"/>
                          </a:solidFill>
                          <a:latin typeface="KG Miss Kindergarten" panose="02000000000000000000" pitchFamily="2" charset="0"/>
                          <a:ea typeface="Play Groups" panose="02000503000000000000" pitchFamily="2" charset="0"/>
                        </a:rPr>
                        <a:t>MIÉRCOLES</a:t>
                      </a:r>
                      <a:endParaRPr lang="es-MX" sz="1800" dirty="0">
                        <a:solidFill>
                          <a:sysClr val="windowText" lastClr="000000"/>
                        </a:solidFill>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2000" dirty="0" smtClean="0">
                          <a:latin typeface="KG Miss Kindergarten" panose="02000000000000000000" pitchFamily="2" charset="0"/>
                          <a:ea typeface="Play Groups" panose="02000503000000000000" pitchFamily="2" charset="0"/>
                        </a:rPr>
                        <a:t>JUEVES</a:t>
                      </a:r>
                      <a:endParaRPr lang="es-MX" sz="2000" dirty="0">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2000" dirty="0" smtClean="0">
                          <a:latin typeface="KG Miss Kindergarten" panose="02000000000000000000" pitchFamily="2" charset="0"/>
                          <a:ea typeface="Play Groups" panose="02000503000000000000" pitchFamily="2" charset="0"/>
                        </a:rPr>
                        <a:t>VIERNES</a:t>
                      </a:r>
                      <a:endParaRPr lang="es-MX" sz="2000" dirty="0">
                        <a:latin typeface="KG Miss Kindergarten"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050042">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3900">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MÉXICO BONITO</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baseline="0" dirty="0" smtClean="0">
                          <a:latin typeface="KG Miss Speechy IPA" panose="02000000000000000000" pitchFamily="2" charset="0"/>
                        </a:rPr>
                        <a:t> TERRITORIO MEXICANO</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FAUNA DE MÉXICO</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FLORA DE MÉXICO</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MI</a:t>
                      </a:r>
                      <a:r>
                        <a:rPr lang="es-MX" sz="1200" baseline="0" dirty="0" smtClean="0">
                          <a:latin typeface="KG Miss Speechy IPA" panose="02000000000000000000" pitchFamily="2" charset="0"/>
                        </a:rPr>
                        <a:t> BANDERA</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846080">
                <a:tc gridSpan="6">
                  <a:txBody>
                    <a:bodyPr/>
                    <a:lstStyle/>
                    <a:p>
                      <a:pPr algn="ctr"/>
                      <a:r>
                        <a:rPr lang="es-MX" sz="5400" b="1" dirty="0" smtClean="0">
                          <a:ln>
                            <a:solidFill>
                              <a:sysClr val="windowText" lastClr="000000"/>
                            </a:solidFill>
                          </a:ln>
                          <a:solidFill>
                            <a:srgbClr val="00B050"/>
                          </a:solidFill>
                          <a:latin typeface="KG She Persisted" panose="02000506000000020003" pitchFamily="2" charset="0"/>
                          <a:ea typeface="Play Groups" panose="02000503000000000000" pitchFamily="2" charset="0"/>
                        </a:rPr>
                        <a:t>Re</a:t>
                      </a:r>
                      <a:r>
                        <a:rPr lang="es-MX" sz="5400" b="1" dirty="0" smtClean="0">
                          <a:ln>
                            <a:solidFill>
                              <a:sysClr val="windowText" lastClr="000000"/>
                            </a:solidFill>
                          </a:ln>
                          <a:solidFill>
                            <a:schemeClr val="bg1"/>
                          </a:solidFill>
                          <a:latin typeface="KG She Persisted" panose="02000506000000020003" pitchFamily="2" charset="0"/>
                          <a:ea typeface="Play Groups" panose="02000503000000000000" pitchFamily="2" charset="0"/>
                        </a:rPr>
                        <a:t>cr</a:t>
                      </a:r>
                      <a:r>
                        <a:rPr lang="es-MX" sz="5400" b="1" dirty="0" smtClean="0">
                          <a:ln>
                            <a:solidFill>
                              <a:sysClr val="windowText" lastClr="000000"/>
                            </a:solidFill>
                          </a:ln>
                          <a:solidFill>
                            <a:srgbClr val="FF0000"/>
                          </a:solidFill>
                          <a:latin typeface="KG She Persisted" panose="02000506000000020003" pitchFamily="2" charset="0"/>
                          <a:ea typeface="Play Groups" panose="02000503000000000000" pitchFamily="2" charset="0"/>
                        </a:rPr>
                        <a:t>eo</a:t>
                      </a:r>
                      <a:endParaRPr lang="es-MX" sz="5400" b="1" dirty="0">
                        <a:ln>
                          <a:solidFill>
                            <a:sysClr val="windowText" lastClr="000000"/>
                          </a:solidFill>
                        </a:ln>
                        <a:solidFill>
                          <a:srgbClr val="FF0000"/>
                        </a:solidFill>
                        <a:latin typeface="KG She Persisted" panose="02000506000000020003"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72981">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 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14898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1" y="1962388"/>
            <a:ext cx="6222067" cy="830997"/>
          </a:xfrm>
          <a:prstGeom prst="rect">
            <a:avLst/>
          </a:prstGeom>
          <a:noFill/>
        </p:spPr>
        <p:txBody>
          <a:bodyPr wrap="square" rtlCol="0">
            <a:spAutoFit/>
          </a:bodyPr>
          <a:lstStyle/>
          <a:p>
            <a:pPr algn="ctr"/>
            <a:r>
              <a:rPr lang="es-MX" sz="4800" dirty="0" smtClean="0">
                <a:latin typeface="KG She Persisted" panose="02000506000000020003" pitchFamily="2" charset="0"/>
              </a:rPr>
              <a:t>Ejemplo de la actividad</a:t>
            </a:r>
            <a:endParaRPr lang="es-MX" sz="4800" dirty="0">
              <a:latin typeface="KG She Persisted" panose="02000506000000020003"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pic>
        <p:nvPicPr>
          <p:cNvPr id="35842" name="Picture 2" descr="https://i.pinimg.com/564x/9a/7c/9d/9a7c9dea8d747800d6487726cf12e6d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48" y="3101641"/>
            <a:ext cx="2638425"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844" name="Picture 4" descr="https://i.pinimg.com/564x/66/ec/e5/66ece53719b66b1b2066ad73c3aae1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642" y="4359728"/>
            <a:ext cx="2797175" cy="2797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846" name="Picture 6" descr="https://i.pinimg.com/564x/27/20/f7/2720f733ea834a19286043de24993eb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3552" y="2855354"/>
            <a:ext cx="3078389" cy="4104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134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728556952"/>
              </p:ext>
            </p:extLst>
          </p:nvPr>
        </p:nvGraphicFramePr>
        <p:xfrm>
          <a:off x="549517" y="1456841"/>
          <a:ext cx="8989359" cy="5785423"/>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Convivio</a:t>
                      </a:r>
                      <a:r>
                        <a:rPr lang="es-MX" sz="1200" b="0" baseline="0" dirty="0" smtClean="0">
                          <a:solidFill>
                            <a:schemeClr val="tx1"/>
                          </a:solidFill>
                          <a:latin typeface="KG Miss Speechy IPA" panose="02000000000000000000" pitchFamily="2" charset="0"/>
                        </a:rPr>
                        <a:t> mexicano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Viernes </a:t>
                      </a:r>
                      <a:r>
                        <a:rPr lang="es-MX" sz="1200" b="0" dirty="0" smtClean="0">
                          <a:solidFill>
                            <a:schemeClr val="tx1"/>
                          </a:solidFill>
                          <a:latin typeface="KG Miss Speechy IPA" panose="02000000000000000000" pitchFamily="2" charset="0"/>
                        </a:rPr>
                        <a:t>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dirty="0" smtClean="0">
                          <a:latin typeface="KG Miss Speechy IPA" panose="02000000000000000000" pitchFamily="2" charset="0"/>
                        </a:rPr>
                        <a:t>Construcción de la identidad y pertenencia a una comunidad y país a partir del conocimiento de su historia, sus celebraciones, conmemoraciones tradicionales y obras del patrimonio artístico y cultural.</a:t>
                      </a:r>
                      <a:endParaRPr lang="es-MX" sz="10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II.-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Reconoce que los eventos, celebraciones y conmemoraciones son parte de la historia de su comunidad y país.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127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Darle los buenos días a los niños y organizar la galería para invitar a niños de otros grupos. Pasar a las aulas para que den un recorrido por nuestra galería.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compartir los platillos mexicanos y convivir entre compañeros con algunos juegos mexicanos (lotería, trompo, yoyo),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4247" y="6786237"/>
            <a:ext cx="524953" cy="424577"/>
          </a:xfrm>
          <a:prstGeom prst="rect">
            <a:avLst/>
          </a:prstGeom>
        </p:spPr>
      </p:pic>
      <p:sp>
        <p:nvSpPr>
          <p:cNvPr id="8" name="CuadroTexto 7"/>
          <p:cNvSpPr txBox="1"/>
          <p:nvPr/>
        </p:nvSpPr>
        <p:spPr>
          <a:xfrm rot="16200000">
            <a:off x="-279245" y="5892391"/>
            <a:ext cx="2359844" cy="276999"/>
          </a:xfrm>
          <a:prstGeom prst="rect">
            <a:avLst/>
          </a:prstGeom>
          <a:noFill/>
        </p:spPr>
        <p:txBody>
          <a:bodyPr wrap="square" rtlCol="0">
            <a:spAutoFit/>
          </a:bodyPr>
          <a:lstStyle/>
          <a:p>
            <a:pPr algn="ctr"/>
            <a:r>
              <a:rPr lang="es-ES" sz="1200" dirty="0" smtClean="0">
                <a:latin typeface="KG Miss Speechy IPA" panose="02000000000000000000" pitchFamily="2" charset="0"/>
              </a:rPr>
              <a:t>5.- Vivamos la experiencia</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3927080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10446971"/>
              </p:ext>
            </p:extLst>
          </p:nvPr>
        </p:nvGraphicFramePr>
        <p:xfrm>
          <a:off x="549517" y="1494612"/>
          <a:ext cx="8989359" cy="1599260"/>
        </p:xfrm>
        <a:graphic>
          <a:graphicData uri="http://schemas.openxmlformats.org/drawingml/2006/table">
            <a:tbl>
              <a:tblPr firstRow="1" bandRow="1">
                <a:tableStyleId>{5C22544A-7EE6-4342-B048-85BDC9FD1C3A}</a:tableStyleId>
              </a:tblPr>
              <a:tblGrid>
                <a:gridCol w="635353"/>
                <a:gridCol w="8354006"/>
              </a:tblGrid>
              <a:tr h="411680">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MX" sz="1200" b="0" kern="1200" baseline="0" dirty="0" smtClean="0">
                          <a:solidFill>
                            <a:schemeClr val="dk1"/>
                          </a:solidFill>
                          <a:effectLst/>
                          <a:latin typeface="KG Miss Speechy IPA" panose="02000000000000000000" pitchFamily="2" charset="0"/>
                          <a:ea typeface="+mn-ea"/>
                          <a:cs typeface="+mn-cs"/>
                        </a:rPr>
                        <a:t>Finalmente, sentarnos en circulo en el aula, platicar sobre la experiencia:</a:t>
                      </a:r>
                    </a:p>
                    <a:p>
                      <a:pPr algn="just"/>
                      <a:r>
                        <a:rPr lang="es-MX" sz="1200" b="0" kern="1200" baseline="0" dirty="0" smtClean="0">
                          <a:solidFill>
                            <a:schemeClr val="dk1"/>
                          </a:solidFill>
                          <a:effectLst/>
                          <a:latin typeface="KG Miss Speechy IPA" panose="02000000000000000000" pitchFamily="2" charset="0"/>
                          <a:ea typeface="+mn-ea"/>
                          <a:cs typeface="+mn-cs"/>
                        </a:rPr>
                        <a:t>¿Qué les pareció el proyecto?, ¿Qué aprendieron?, ¿Cómo lo aprendieron?, ¿Para qué nos sirve conocer toda esta información sobre nuestro país?, ¿Cómo consideran que fue el trabajo que realizaron durante estas 3 semanas?, ¿Qué emociones les produce terminar con este proyecto?, ¿Cómo consideran que estuvo el resultado final?, ¿Qué les pareció el trabajo de sus compañeros y de su maestra en el proyecto?</a:t>
                      </a: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709557946"/>
              </p:ext>
            </p:extLst>
          </p:nvPr>
        </p:nvGraphicFramePr>
        <p:xfrm>
          <a:off x="549517" y="3272830"/>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Platillos</a:t>
                      </a:r>
                      <a:r>
                        <a:rPr lang="es-MX" sz="1200" baseline="0" dirty="0" smtClean="0">
                          <a:latin typeface="KG Miss Speechy IPA" panose="02000000000000000000" pitchFamily="2" charset="0"/>
                        </a:rPr>
                        <a:t> para compartir</a:t>
                      </a:r>
                    </a:p>
                    <a:p>
                      <a:pPr marL="342900" indent="-342900">
                        <a:buFont typeface="Arial" panose="020B0604020202020204" pitchFamily="34" charset="0"/>
                        <a:buChar char="•"/>
                      </a:pPr>
                      <a:r>
                        <a:rPr lang="es-MX" sz="1200" baseline="0" dirty="0" smtClean="0">
                          <a:latin typeface="KG Miss Speechy IPA" panose="02000000000000000000" pitchFamily="2" charset="0"/>
                        </a:rPr>
                        <a:t>Juegos mexicanos</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CuadroTexto 11"/>
          <p:cNvSpPr txBox="1"/>
          <p:nvPr/>
        </p:nvSpPr>
        <p:spPr>
          <a:xfrm rot="16200000">
            <a:off x="238503" y="1778510"/>
            <a:ext cx="1252873" cy="646331"/>
          </a:xfrm>
          <a:prstGeom prst="rect">
            <a:avLst/>
          </a:prstGeom>
          <a:noFill/>
        </p:spPr>
        <p:txBody>
          <a:bodyPr wrap="square" rtlCol="0">
            <a:spAutoFit/>
          </a:bodyPr>
          <a:lstStyle/>
          <a:p>
            <a:pPr algn="ctr"/>
            <a:r>
              <a:rPr lang="es-ES" sz="1200" dirty="0" smtClean="0">
                <a:latin typeface="KG Miss Speechy IPA" panose="02000000000000000000" pitchFamily="2" charset="0"/>
              </a:rPr>
              <a:t>6.- Resultados y análisis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1573936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1" y="1962388"/>
            <a:ext cx="6222067" cy="830997"/>
          </a:xfrm>
          <a:prstGeom prst="rect">
            <a:avLst/>
          </a:prstGeom>
          <a:noFill/>
        </p:spPr>
        <p:txBody>
          <a:bodyPr wrap="square" rtlCol="0">
            <a:spAutoFit/>
          </a:bodyPr>
          <a:lstStyle/>
          <a:p>
            <a:pPr algn="ctr"/>
            <a:r>
              <a:rPr lang="es-MX" sz="4800" dirty="0" smtClean="0">
                <a:latin typeface="KG She Persisted" panose="02000506000000020003" pitchFamily="2" charset="0"/>
              </a:rPr>
              <a:t>Ejemplo de la actividad</a:t>
            </a:r>
            <a:endParaRPr lang="es-MX" sz="4800" dirty="0">
              <a:latin typeface="KG She Persisted" panose="02000506000000020003"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pic>
        <p:nvPicPr>
          <p:cNvPr id="36866" name="Picture 2" descr="https://i.pinimg.com/564x/3c/78/87/3c7887825aadf6defbcbe865a42c82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00" y="3413765"/>
            <a:ext cx="4565170" cy="3423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868" name="Picture 4" descr="https://i.pinimg.com/564x/13/db/92/13db921703f5c9fdddf84df234587a8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652" y="3413765"/>
            <a:ext cx="2566730" cy="3423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06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87700" y="1387391"/>
            <a:ext cx="6222067" cy="1015663"/>
          </a:xfrm>
          <a:prstGeom prst="rect">
            <a:avLst/>
          </a:prstGeom>
          <a:noFill/>
        </p:spPr>
        <p:txBody>
          <a:bodyPr wrap="square" rtlCol="0">
            <a:spAutoFit/>
          </a:bodyPr>
          <a:lstStyle/>
          <a:p>
            <a:pPr algn="ctr"/>
            <a:r>
              <a:rPr lang="es-MX" sz="6000" b="1" dirty="0" smtClean="0">
                <a:latin typeface="KG She Persisted" panose="02000506000000020003" pitchFamily="2" charset="0"/>
              </a:rPr>
              <a:t>FUENTES</a:t>
            </a:r>
            <a:endParaRPr lang="es-MX" sz="6000" b="1" dirty="0">
              <a:latin typeface="KG She Persisted" panose="02000506000000020003" pitchFamily="2" charset="0"/>
            </a:endParaRPr>
          </a:p>
        </p:txBody>
      </p:sp>
      <p:sp>
        <p:nvSpPr>
          <p:cNvPr id="17" name="Rectángulo 16"/>
          <p:cNvSpPr/>
          <p:nvPr/>
        </p:nvSpPr>
        <p:spPr>
          <a:xfrm>
            <a:off x="1735229" y="3116617"/>
            <a:ext cx="2566087" cy="523220"/>
          </a:xfrm>
          <a:prstGeom prst="rect">
            <a:avLst/>
          </a:prstGeom>
        </p:spPr>
        <p:txBody>
          <a:bodyPr wrap="none">
            <a:spAutoFit/>
          </a:bodyPr>
          <a:lstStyle/>
          <a:p>
            <a:r>
              <a:rPr lang="es-MX" sz="2800" dirty="0" smtClean="0">
                <a:latin typeface="KG She Persisted" panose="02000506000000020003" pitchFamily="2" charset="0"/>
                <a:ea typeface="HelloBigBen" panose="02000603000000000000" pitchFamily="2" charset="0"/>
              </a:rPr>
              <a:t>KG </a:t>
            </a:r>
            <a:r>
              <a:rPr lang="es-MX" sz="2800" dirty="0" err="1" smtClean="0">
                <a:latin typeface="KG She Persisted" panose="02000506000000020003" pitchFamily="2" charset="0"/>
                <a:ea typeface="HelloBigBen" panose="02000603000000000000" pitchFamily="2" charset="0"/>
              </a:rPr>
              <a:t>She</a:t>
            </a:r>
            <a:r>
              <a:rPr lang="es-MX" sz="2800" dirty="0" smtClean="0">
                <a:latin typeface="KG She Persisted" panose="02000506000000020003" pitchFamily="2" charset="0"/>
                <a:ea typeface="HelloBigBen" panose="02000603000000000000" pitchFamily="2" charset="0"/>
              </a:rPr>
              <a:t> </a:t>
            </a:r>
            <a:r>
              <a:rPr lang="es-MX" sz="2800" dirty="0" err="1" smtClean="0">
                <a:latin typeface="KG She Persisted" panose="02000506000000020003" pitchFamily="2" charset="0"/>
                <a:ea typeface="HelloBigBen" panose="02000603000000000000" pitchFamily="2" charset="0"/>
              </a:rPr>
              <a:t>Persisted</a:t>
            </a:r>
            <a:endParaRPr lang="es-MX" sz="2800" dirty="0">
              <a:latin typeface="KG She Persisted" panose="02000506000000020003" pitchFamily="2" charset="0"/>
              <a:ea typeface="HelloBigBen" panose="02000603000000000000" pitchFamily="2" charset="0"/>
            </a:endParaRPr>
          </a:p>
        </p:txBody>
      </p:sp>
      <p:sp>
        <p:nvSpPr>
          <p:cNvPr id="18" name="Rectángulo 17"/>
          <p:cNvSpPr/>
          <p:nvPr/>
        </p:nvSpPr>
        <p:spPr>
          <a:xfrm>
            <a:off x="1707226" y="3636277"/>
            <a:ext cx="2467342" cy="523220"/>
          </a:xfrm>
          <a:prstGeom prst="rect">
            <a:avLst/>
          </a:prstGeom>
        </p:spPr>
        <p:txBody>
          <a:bodyPr wrap="none">
            <a:spAutoFit/>
          </a:bodyPr>
          <a:lstStyle/>
          <a:p>
            <a:r>
              <a:rPr lang="es-MX" sz="2800" dirty="0" err="1" smtClean="0">
                <a:ln>
                  <a:solidFill>
                    <a:schemeClr val="tx1"/>
                  </a:solidFill>
                </a:ln>
                <a:solidFill>
                  <a:srgbClr val="660066"/>
                </a:solidFill>
                <a:latin typeface="HelloMorgan" panose="02000603000000000000" pitchFamily="2" charset="0"/>
                <a:ea typeface="HelloMorgan" panose="02000603000000000000" pitchFamily="2" charset="0"/>
              </a:rPr>
              <a:t>HelloMorgan</a:t>
            </a:r>
            <a:endParaRPr lang="es-MX" sz="2800" dirty="0">
              <a:ln>
                <a:solidFill>
                  <a:schemeClr val="tx1"/>
                </a:solidFill>
              </a:ln>
              <a:solidFill>
                <a:srgbClr val="660066"/>
              </a:solidFill>
              <a:latin typeface="HelloMorgan" panose="02000603000000000000" pitchFamily="2" charset="0"/>
              <a:ea typeface="HelloMorgan" panose="02000603000000000000" pitchFamily="2" charset="0"/>
            </a:endParaRPr>
          </a:p>
        </p:txBody>
      </p:sp>
      <p:sp>
        <p:nvSpPr>
          <p:cNvPr id="19" name="Rectángulo 18"/>
          <p:cNvSpPr/>
          <p:nvPr/>
        </p:nvSpPr>
        <p:spPr>
          <a:xfrm>
            <a:off x="1713254" y="4094034"/>
            <a:ext cx="3385479" cy="461665"/>
          </a:xfrm>
          <a:prstGeom prst="rect">
            <a:avLst/>
          </a:prstGeom>
        </p:spPr>
        <p:txBody>
          <a:bodyPr wrap="none">
            <a:spAutoFit/>
          </a:bodyPr>
          <a:lstStyle/>
          <a:p>
            <a:pPr algn="ctr" defTabSz="899861" eaLnBrk="0" fontAlgn="base" hangingPunct="0">
              <a:spcBef>
                <a:spcPct val="0"/>
              </a:spcBef>
              <a:spcAft>
                <a:spcPct val="0"/>
              </a:spcAft>
            </a:pPr>
            <a:r>
              <a:rPr lang="es-ES" altLang="es-MX" sz="2400" dirty="0" smtClean="0">
                <a:latin typeface="KG Miss Speechy IPA" panose="02000000000000000000" pitchFamily="2" charset="0"/>
              </a:rPr>
              <a:t>KG Miss </a:t>
            </a:r>
            <a:r>
              <a:rPr lang="es-ES" altLang="es-MX" sz="2400" dirty="0" err="1" smtClean="0">
                <a:latin typeface="KG Miss Speechy IPA" panose="02000000000000000000" pitchFamily="2" charset="0"/>
              </a:rPr>
              <a:t>Speechy</a:t>
            </a:r>
            <a:r>
              <a:rPr lang="es-ES" altLang="es-MX" sz="2400" dirty="0" smtClean="0">
                <a:latin typeface="KG Miss Speechy IPA" panose="02000000000000000000" pitchFamily="2" charset="0"/>
              </a:rPr>
              <a:t> IPA</a:t>
            </a:r>
            <a:endParaRPr lang="es-ES" altLang="es-MX" sz="2400" dirty="0">
              <a:latin typeface="KG Miss Speechy IPA" panose="02000000000000000000" pitchFamily="2" charset="0"/>
            </a:endParaRPr>
          </a:p>
        </p:txBody>
      </p:sp>
      <p:sp>
        <p:nvSpPr>
          <p:cNvPr id="22" name="CuadroTexto 21"/>
          <p:cNvSpPr txBox="1"/>
          <p:nvPr/>
        </p:nvSpPr>
        <p:spPr>
          <a:xfrm>
            <a:off x="5853036" y="3150740"/>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DAFONT.COM</a:t>
            </a:r>
          </a:p>
        </p:txBody>
      </p:sp>
      <p:pic>
        <p:nvPicPr>
          <p:cNvPr id="23" name="Imagen 22">
            <a:extLst>
              <a:ext uri="{FF2B5EF4-FFF2-40B4-BE49-F238E27FC236}">
                <a16:creationId xmlns="" xmlns:a16="http://schemas.microsoft.com/office/drawing/2014/main" id="{4C2EDD09-41BB-D9CF-FBB3-4AA856CD1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556" y="4387911"/>
            <a:ext cx="1829395" cy="1492061"/>
          </a:xfrm>
          <a:prstGeom prst="rect">
            <a:avLst/>
          </a:prstGeom>
        </p:spPr>
      </p:pic>
      <p:sp>
        <p:nvSpPr>
          <p:cNvPr id="24" name="CuadroTexto 23"/>
          <p:cNvSpPr txBox="1"/>
          <p:nvPr/>
        </p:nvSpPr>
        <p:spPr>
          <a:xfrm>
            <a:off x="1987700" y="5851724"/>
            <a:ext cx="6400230" cy="1631216"/>
          </a:xfrm>
          <a:prstGeom prst="rect">
            <a:avLst/>
          </a:prstGeom>
          <a:noFill/>
        </p:spPr>
        <p:txBody>
          <a:bodyPr wrap="square" rtlCol="0">
            <a:spAutoFit/>
          </a:bodyPr>
          <a:lstStyle/>
          <a:p>
            <a:pPr algn="just"/>
            <a:r>
              <a:rPr lang="es-MX" sz="2000" dirty="0">
                <a:latin typeface="KG Miss Speechy IPA" panose="02000000000000000000" pitchFamily="2" charset="0"/>
              </a:rPr>
              <a:t>Este material es gratuito. Puedes conseguirlo en la página de Facebook “Aula </a:t>
            </a:r>
            <a:r>
              <a:rPr lang="es-MX" sz="2000" dirty="0" smtClean="0">
                <a:latin typeface="KG Miss Speechy IPA" panose="02000000000000000000" pitchFamily="2" charset="0"/>
              </a:rPr>
              <a:t>Creativa”, </a:t>
            </a:r>
            <a:r>
              <a:rPr lang="es-MX" sz="2000" dirty="0">
                <a:latin typeface="KG Miss Speechy IPA" panose="02000000000000000000" pitchFamily="2" charset="0"/>
              </a:rPr>
              <a:t>en el canal de </a:t>
            </a:r>
            <a:r>
              <a:rPr lang="es-MX" sz="2000" dirty="0" smtClean="0">
                <a:latin typeface="KG Miss Speechy IPA" panose="02000000000000000000" pitchFamily="2" charset="0"/>
              </a:rPr>
              <a:t>YouTube </a:t>
            </a:r>
            <a:r>
              <a:rPr lang="es-MX" sz="2000" dirty="0">
                <a:latin typeface="KG Miss Speechy IPA" panose="02000000000000000000" pitchFamily="2" charset="0"/>
              </a:rPr>
              <a:t>“Mtra. Karen Lucía” </a:t>
            </a:r>
            <a:r>
              <a:rPr lang="es-MX" sz="2000" dirty="0" smtClean="0">
                <a:latin typeface="KG Miss Speechy IPA" panose="02000000000000000000" pitchFamily="2" charset="0"/>
              </a:rPr>
              <a:t>o en mi página web </a:t>
            </a:r>
            <a:r>
              <a:rPr lang="es-MX" sz="2000" dirty="0" smtClean="0">
                <a:latin typeface="KG Miss Speechy IPA" panose="02000000000000000000" pitchFamily="2" charset="0"/>
                <a:hlinkClick r:id="rId4"/>
              </a:rPr>
              <a:t>www.aulacreativa.com.mx</a:t>
            </a:r>
            <a:r>
              <a:rPr lang="es-MX" sz="2000" dirty="0" smtClean="0">
                <a:latin typeface="KG Miss Speechy IPA" panose="02000000000000000000" pitchFamily="2" charset="0"/>
              </a:rPr>
              <a:t> en </a:t>
            </a:r>
            <a:r>
              <a:rPr lang="es-MX" sz="2000" dirty="0">
                <a:latin typeface="KG Miss Speechy IPA" panose="02000000000000000000" pitchFamily="2" charset="0"/>
              </a:rPr>
              <a:t>donde estaré compartiendo los links de descarga.</a:t>
            </a:r>
          </a:p>
        </p:txBody>
      </p:sp>
      <p:sp>
        <p:nvSpPr>
          <p:cNvPr id="25" name="CuadroTexto 24"/>
          <p:cNvSpPr txBox="1"/>
          <p:nvPr/>
        </p:nvSpPr>
        <p:spPr>
          <a:xfrm>
            <a:off x="2271636" y="2239439"/>
            <a:ext cx="5513798" cy="830997"/>
          </a:xfrm>
          <a:prstGeom prst="rect">
            <a:avLst/>
          </a:prstGeom>
          <a:noFill/>
        </p:spPr>
        <p:txBody>
          <a:bodyPr wrap="square" rtlCol="0">
            <a:spAutoFit/>
          </a:bodyPr>
          <a:lstStyle/>
          <a:p>
            <a:pPr algn="ctr"/>
            <a:r>
              <a:rPr lang="es-MX" sz="4800" b="1" dirty="0" smtClean="0">
                <a:latin typeface="HelloMorgan" panose="02000603000000000000" pitchFamily="2" charset="0"/>
                <a:ea typeface="HelloMorgan" panose="02000603000000000000" pitchFamily="2" charset="0"/>
              </a:rPr>
              <a:t>Para la edición</a:t>
            </a:r>
            <a:endParaRPr lang="es-MX" sz="4800" b="1" dirty="0">
              <a:latin typeface="HelloMorgan" panose="02000603000000000000" pitchFamily="2" charset="0"/>
              <a:ea typeface="HelloMorgan" panose="02000603000000000000" pitchFamily="2" charset="0"/>
            </a:endParaRPr>
          </a:p>
        </p:txBody>
      </p:sp>
      <p:sp>
        <p:nvSpPr>
          <p:cNvPr id="26" name="CuadroTexto 25"/>
          <p:cNvSpPr txBox="1"/>
          <p:nvPr/>
        </p:nvSpPr>
        <p:spPr>
          <a:xfrm>
            <a:off x="1076654" y="4441417"/>
            <a:ext cx="4881966" cy="523220"/>
          </a:xfrm>
          <a:prstGeom prst="rect">
            <a:avLst/>
          </a:prstGeom>
          <a:noFill/>
        </p:spPr>
        <p:txBody>
          <a:bodyPr wrap="square" rtlCol="0">
            <a:spAutoFit/>
          </a:bodyPr>
          <a:lstStyle/>
          <a:p>
            <a:pPr algn="ctr"/>
            <a:r>
              <a:rPr lang="es-MX" sz="2800" dirty="0" smtClean="0">
                <a:latin typeface="DK Homeward Bound II" pitchFamily="50" charset="0"/>
              </a:rPr>
              <a:t>DK </a:t>
            </a:r>
            <a:r>
              <a:rPr lang="es-MX" sz="2800" dirty="0" err="1" smtClean="0">
                <a:latin typeface="DK Homeward Bound II" pitchFamily="50" charset="0"/>
              </a:rPr>
              <a:t>Homeward</a:t>
            </a:r>
            <a:r>
              <a:rPr lang="es-MX" sz="2800" dirty="0" smtClean="0">
                <a:latin typeface="DK Homeward Bound II" pitchFamily="50" charset="0"/>
              </a:rPr>
              <a:t> </a:t>
            </a:r>
            <a:r>
              <a:rPr lang="es-MX" sz="2800" dirty="0" err="1" smtClean="0">
                <a:latin typeface="DK Homeward Bound II" pitchFamily="50" charset="0"/>
              </a:rPr>
              <a:t>bound</a:t>
            </a:r>
            <a:r>
              <a:rPr lang="es-MX" sz="2800" dirty="0" smtClean="0">
                <a:latin typeface="DK Homeward Bound II" pitchFamily="50" charset="0"/>
              </a:rPr>
              <a:t> ii</a:t>
            </a:r>
            <a:endParaRPr lang="es-MX" sz="2800" dirty="0">
              <a:latin typeface="DK Homeward Bound II" pitchFamily="50" charset="0"/>
            </a:endParaRPr>
          </a:p>
        </p:txBody>
      </p:sp>
    </p:spTree>
    <p:extLst>
      <p:ext uri="{BB962C8B-B14F-4D97-AF65-F5344CB8AC3E}">
        <p14:creationId xmlns:p14="http://schemas.microsoft.com/office/powerpoint/2010/main" val="3920091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87700" y="1387391"/>
            <a:ext cx="6222067" cy="1015663"/>
          </a:xfrm>
          <a:prstGeom prst="rect">
            <a:avLst/>
          </a:prstGeom>
          <a:noFill/>
        </p:spPr>
        <p:txBody>
          <a:bodyPr wrap="square" rtlCol="0">
            <a:spAutoFit/>
          </a:bodyPr>
          <a:lstStyle/>
          <a:p>
            <a:pPr algn="ctr"/>
            <a:r>
              <a:rPr lang="es-MX" sz="6000" b="1" dirty="0" smtClean="0">
                <a:latin typeface="KG She Persisted" panose="02000506000000020003" pitchFamily="2" charset="0"/>
              </a:rPr>
              <a:t>SÍGUEME</a:t>
            </a:r>
            <a:endParaRPr lang="es-MX" sz="6000" b="1" dirty="0">
              <a:latin typeface="KG She Persisted" panose="02000506000000020003" pitchFamily="2" charset="0"/>
            </a:endParaRPr>
          </a:p>
        </p:txBody>
      </p:sp>
      <p:sp>
        <p:nvSpPr>
          <p:cNvPr id="14" name="CuadroTexto 13"/>
          <p:cNvSpPr txBox="1"/>
          <p:nvPr/>
        </p:nvSpPr>
        <p:spPr>
          <a:xfrm>
            <a:off x="2096737" y="2743807"/>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Aula Creativa</a:t>
            </a:r>
            <a:endParaRPr lang="es-MX" sz="2370" dirty="0">
              <a:latin typeface="KG Miss Speechy IPA" panose="02000000000000000000" pitchFamily="2" charset="0"/>
            </a:endParaRPr>
          </a:p>
        </p:txBody>
      </p:sp>
      <p:pic>
        <p:nvPicPr>
          <p:cNvPr id="15" name="Picture 6" descr="logotipo de tiktok png, icono de tikok png transparente, logotipo de la  aplicación de tikok png 18930463 PN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18" t="15716" r="16763" b="15094"/>
          <a:stretch/>
        </p:blipFill>
        <p:spPr bwMode="auto">
          <a:xfrm>
            <a:off x="898667" y="3726433"/>
            <a:ext cx="1255363" cy="1301857"/>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2179374" y="4141101"/>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Karenf.09</a:t>
            </a:r>
            <a:endParaRPr lang="es-MX" sz="2370" dirty="0">
              <a:latin typeface="KG Miss Speechy IPA" panose="02000000000000000000" pitchFamily="2" charset="0"/>
            </a:endParaRPr>
          </a:p>
        </p:txBody>
      </p:sp>
      <p:pic>
        <p:nvPicPr>
          <p:cNvPr id="21" name="Picture 4" descr="Archivo:Youtube logo.png - Wikipedia, la enciclopedia libr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919" y="5242538"/>
            <a:ext cx="1219541" cy="844151"/>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p:cNvSpPr txBox="1"/>
          <p:nvPr/>
        </p:nvSpPr>
        <p:spPr>
          <a:xfrm>
            <a:off x="2209117" y="5435469"/>
            <a:ext cx="4542779" cy="457048"/>
          </a:xfrm>
          <a:prstGeom prst="rect">
            <a:avLst/>
          </a:prstGeom>
          <a:noFill/>
        </p:spPr>
        <p:txBody>
          <a:bodyPr wrap="square" rtlCol="0">
            <a:spAutoFit/>
          </a:bodyPr>
          <a:lstStyle/>
          <a:p>
            <a:pPr algn="just"/>
            <a:r>
              <a:rPr lang="es-MX" sz="2370" dirty="0" smtClean="0">
                <a:latin typeface="KG Miss Speechy IPA" panose="02000000000000000000" pitchFamily="2" charset="0"/>
              </a:rPr>
              <a:t>Mtra. Karen Lucía</a:t>
            </a:r>
            <a:endParaRPr lang="es-MX" sz="2370" dirty="0">
              <a:latin typeface="KG Miss Speechy IPA" panose="02000000000000000000" pitchFamily="2" charset="0"/>
            </a:endParaRPr>
          </a:p>
        </p:txBody>
      </p:sp>
      <p:pic>
        <p:nvPicPr>
          <p:cNvPr id="28" name="Imagen 27">
            <a:hlinkClick r:id="rId7"/>
          </p:cNvPr>
          <p:cNvPicPr>
            <a:picLocks noChangeAspect="1"/>
          </p:cNvPicPr>
          <p:nvPr/>
        </p:nvPicPr>
        <p:blipFill>
          <a:blip r:embed="rId8"/>
          <a:stretch>
            <a:fillRect/>
          </a:stretch>
        </p:blipFill>
        <p:spPr>
          <a:xfrm>
            <a:off x="5353339" y="5264545"/>
            <a:ext cx="1708991" cy="1217235"/>
          </a:xfrm>
          <a:prstGeom prst="rect">
            <a:avLst/>
          </a:prstGeom>
          <a:ln>
            <a:noFill/>
          </a:ln>
          <a:effectLst>
            <a:outerShdw blurRad="190500" algn="tl" rotWithShape="0">
              <a:srgbClr val="000000">
                <a:alpha val="70000"/>
              </a:srgbClr>
            </a:outerShdw>
          </a:effectLst>
        </p:spPr>
      </p:pic>
      <p:pic>
        <p:nvPicPr>
          <p:cNvPr id="29" name="Picture 8" descr="WhatsApp - Wikipedia, la enciclopedia libr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0159" y="3444820"/>
            <a:ext cx="1635293" cy="1640403"/>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p:cNvSpPr txBox="1"/>
          <p:nvPr/>
        </p:nvSpPr>
        <p:spPr>
          <a:xfrm>
            <a:off x="6969505" y="3624142"/>
            <a:ext cx="2107736" cy="1323439"/>
          </a:xfrm>
          <a:prstGeom prst="rect">
            <a:avLst/>
          </a:prstGeom>
          <a:noFill/>
        </p:spPr>
        <p:txBody>
          <a:bodyPr wrap="square" rtlCol="0">
            <a:spAutoFit/>
          </a:bodyPr>
          <a:lstStyle/>
          <a:p>
            <a:pPr algn="ctr"/>
            <a:r>
              <a:rPr lang="es-MX" sz="1600" dirty="0" smtClean="0">
                <a:latin typeface="KG Miss Speechy IPA" panose="02000000000000000000" pitchFamily="2" charset="0"/>
              </a:rPr>
              <a:t>Grupo de WhatsApp</a:t>
            </a:r>
          </a:p>
          <a:p>
            <a:pPr algn="ctr"/>
            <a:r>
              <a:rPr lang="es-MX" sz="1600" dirty="0" smtClean="0">
                <a:latin typeface="KG Miss Speechy IPA" panose="02000000000000000000" pitchFamily="2" charset="0"/>
              </a:rPr>
              <a:t>INFORMATIVO</a:t>
            </a:r>
          </a:p>
          <a:p>
            <a:pPr algn="ctr"/>
            <a:r>
              <a:rPr lang="es-MX" sz="1600" dirty="0" smtClean="0">
                <a:latin typeface="KG Miss Speechy IPA" panose="02000000000000000000" pitchFamily="2" charset="0"/>
              </a:rPr>
              <a:t>Clic en el ícono para unirse</a:t>
            </a:r>
            <a:endParaRPr lang="es-MX" sz="1600" dirty="0">
              <a:latin typeface="KG Miss Speechy IPA" panose="02000000000000000000" pitchFamily="2" charset="0"/>
            </a:endParaRPr>
          </a:p>
        </p:txBody>
      </p:sp>
      <p:sp>
        <p:nvSpPr>
          <p:cNvPr id="31" name="CuadroTexto 30"/>
          <p:cNvSpPr txBox="1"/>
          <p:nvPr/>
        </p:nvSpPr>
        <p:spPr>
          <a:xfrm>
            <a:off x="7123618" y="5284391"/>
            <a:ext cx="2040881" cy="1015663"/>
          </a:xfrm>
          <a:prstGeom prst="rect">
            <a:avLst/>
          </a:prstGeom>
          <a:noFill/>
        </p:spPr>
        <p:txBody>
          <a:bodyPr wrap="square" rtlCol="0">
            <a:spAutoFit/>
          </a:bodyPr>
          <a:lstStyle/>
          <a:p>
            <a:pPr algn="ctr"/>
            <a:r>
              <a:rPr lang="es-MX" sz="2000" dirty="0" smtClean="0">
                <a:latin typeface="KG Miss Speechy IPA" panose="02000000000000000000" pitchFamily="2" charset="0"/>
              </a:rPr>
              <a:t>Página web</a:t>
            </a:r>
          </a:p>
          <a:p>
            <a:pPr algn="ctr"/>
            <a:r>
              <a:rPr lang="es-MX" sz="2000" dirty="0" smtClean="0">
                <a:latin typeface="KG Miss Speechy IPA" panose="02000000000000000000" pitchFamily="2" charset="0"/>
              </a:rPr>
              <a:t>Clic para dirigirse a ella</a:t>
            </a:r>
            <a:endParaRPr lang="es-MX" sz="2000" dirty="0">
              <a:latin typeface="KG Miss Speechy IPA" panose="02000000000000000000" pitchFamily="2" charset="0"/>
            </a:endParaRPr>
          </a:p>
        </p:txBody>
      </p:sp>
      <p:sp>
        <p:nvSpPr>
          <p:cNvPr id="32" name="CuadroTexto 31"/>
          <p:cNvSpPr txBox="1"/>
          <p:nvPr/>
        </p:nvSpPr>
        <p:spPr>
          <a:xfrm>
            <a:off x="6850822" y="2791855"/>
            <a:ext cx="4203076" cy="457048"/>
          </a:xfrm>
          <a:prstGeom prst="rect">
            <a:avLst/>
          </a:prstGeom>
          <a:noFill/>
        </p:spPr>
        <p:txBody>
          <a:bodyPr wrap="square" rtlCol="0">
            <a:spAutoFit/>
          </a:bodyPr>
          <a:lstStyle/>
          <a:p>
            <a:pPr algn="just"/>
            <a:r>
              <a:rPr lang="es-MX" sz="2370" dirty="0" err="1" smtClean="0">
                <a:latin typeface="KG Miss Speechy IPA" panose="02000000000000000000" pitchFamily="2" charset="0"/>
              </a:rPr>
              <a:t>Creativa.aula</a:t>
            </a:r>
            <a:endParaRPr lang="es-MX" sz="2370" dirty="0">
              <a:latin typeface="KG Miss Speechy IPA" panose="02000000000000000000" pitchFamily="2" charset="0"/>
            </a:endParaRPr>
          </a:p>
        </p:txBody>
      </p:sp>
      <p:pic>
        <p:nvPicPr>
          <p:cNvPr id="33" name="Picture 2" descr="Logo Fb - Vectores y PSD gratuitos para descargar">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566" r="13259"/>
          <a:stretch/>
        </p:blipFill>
        <p:spPr bwMode="auto">
          <a:xfrm>
            <a:off x="942919" y="2157162"/>
            <a:ext cx="1134165" cy="154993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nstagram (@instagram) • Instagram photos and videos">
            <a:hlinkClick r:id="rId13"/>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5193" t="15185" r="13090" b="16730"/>
          <a:stretch/>
        </p:blipFill>
        <p:spPr bwMode="auto">
          <a:xfrm>
            <a:off x="5636929" y="2263691"/>
            <a:ext cx="1284051" cy="121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9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1630624106"/>
              </p:ext>
            </p:extLst>
          </p:nvPr>
        </p:nvGraphicFramePr>
        <p:xfrm>
          <a:off x="549517" y="1456841"/>
          <a:ext cx="8989359" cy="6056323"/>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México bonito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Lunes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Ética, Naturaleza y Sociedades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smtClean="0">
                          <a:latin typeface="KG Miss Speechy IPA" panose="02000000000000000000" pitchFamily="2" charset="0"/>
                        </a:rPr>
                        <a:t>Construcción de la identidad y pertenencia a una comunidad y país a partir del conocimiento de su historia, sus celebraciones, conmemoraciones tradicionales y obras del patrimonio artístico y cultural.</a:t>
                      </a:r>
                      <a:endParaRPr lang="es-MX" sz="10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Se interesa en elementos característicos de su comunidad, como la música, la danza, el baile o los objetos tradicionales.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y otros juegos del lenguaje.</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964087">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Poner a los niños en plenaria,</a:t>
                      </a:r>
                      <a:r>
                        <a:rPr lang="es-MX" sz="1200" kern="1200" baseline="0" dirty="0" smtClean="0">
                          <a:solidFill>
                            <a:schemeClr val="dk1"/>
                          </a:solidFill>
                          <a:effectLst/>
                          <a:latin typeface="KG Miss Speechy IPA" panose="02000000000000000000" pitchFamily="2" charset="0"/>
                          <a:ea typeface="+mn-ea"/>
                          <a:cs typeface="+mn-cs"/>
                        </a:rPr>
                        <a:t> darles los buenos días y enseñarles la lámina 1, preguntarles: ¿Qué es lo que observan?, ¿Cómo se llama?, ¿Qué país es? Escuchar sus respuestas. Enseguida explicarles que ese dibujo se llama mapa, los mapas sirven para comprender como son los países, continentes y regiones. Mencionarles que ese mapa es una representación de México. Preguntarles: ¿Qué forma tiene nuestro país?, ¿Dónde creen que estamos ubicados en el mapa?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Explicarles que por las próximas tres semanas estaremos conociendo nuestro país con este proyecto que se llama “México lindo y querido”, conoceremos nuestro país, su música, comida, celebraciones, animales, plantas, entre otros; para hacer una galería mexicana.  Enseguida mostrarles el video: “Explorando México (video Educativo animado)”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https://www.youtube.com/results?search_query=explorando+mexico+video+educativo+animado</a:t>
                      </a:r>
                      <a:r>
                        <a:rPr lang="es-MX" sz="1200" kern="1200" baseline="0" dirty="0" smtClean="0">
                          <a:solidFill>
                            <a:schemeClr val="dk1"/>
                          </a:solidFill>
                          <a:effectLst/>
                          <a:latin typeface="KG Miss Speechy IPA" panose="02000000000000000000" pitchFamily="2" charset="0"/>
                          <a:ea typeface="+mn-ea"/>
                          <a:cs typeface="+mn-cs"/>
                        </a:rPr>
                        <a:t> , y comentar sobre él.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0" y="5980926"/>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1</a:t>
            </a:r>
            <a:r>
              <a:rPr lang="es-ES" sz="1200" dirty="0" smtClean="0">
                <a:latin typeface="KG Miss Speechy IPA" panose="02000000000000000000" pitchFamily="2" charset="0"/>
              </a:rPr>
              <a:t>.- Presentemos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43" y="6961136"/>
            <a:ext cx="524953" cy="424577"/>
          </a:xfrm>
          <a:prstGeom prst="rect">
            <a:avLst/>
          </a:prstGeom>
        </p:spPr>
      </p:pic>
    </p:spTree>
    <p:extLst>
      <p:ext uri="{BB962C8B-B14F-4D97-AF65-F5344CB8AC3E}">
        <p14:creationId xmlns:p14="http://schemas.microsoft.com/office/powerpoint/2010/main" val="240649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263031164"/>
              </p:ext>
            </p:extLst>
          </p:nvPr>
        </p:nvGraphicFramePr>
        <p:xfrm>
          <a:off x="549517" y="1494612"/>
          <a:ext cx="8989359" cy="1733940"/>
        </p:xfrm>
        <a:graphic>
          <a:graphicData uri="http://schemas.openxmlformats.org/drawingml/2006/table">
            <a:tbl>
              <a:tblPr firstRow="1" bandRow="1">
                <a:tableStyleId>{5C22544A-7EE6-4342-B048-85BDC9FD1C3A}</a:tableStyleId>
              </a:tblPr>
              <a:tblGrid>
                <a:gridCol w="635353"/>
                <a:gridCol w="8354006"/>
              </a:tblGrid>
              <a:tr h="201125">
                <a:tc rowSpan="3">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MX" sz="1200" b="0" kern="1200" baseline="0" dirty="0" smtClean="0">
                          <a:solidFill>
                            <a:schemeClr val="dk1"/>
                          </a:solidFill>
                          <a:effectLst/>
                          <a:latin typeface="KG Miss Speechy IPA" panose="02000000000000000000" pitchFamily="2" charset="0"/>
                          <a:ea typeface="+mn-ea"/>
                          <a:cs typeface="+mn-cs"/>
                        </a:rPr>
                        <a:t>Preguntarles: ¿en qué continente se encuentra México?, ¿Qué ecosistemas pudieron observar que hay en el, qué animales y que plantas?, ¿qué comidas se hacen en México?, ¿Cuáles son las celebraciones de nuestro país?, escuchar sus respuestas.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en la ficha de trabajo 1, los niños deberán de dibujar lo que es México o lo que conocen que hay en México.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Finalmente despedir a los niños con el poema “El Credo”.</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CuadroTexto 11"/>
          <p:cNvSpPr txBox="1"/>
          <p:nvPr/>
        </p:nvSpPr>
        <p:spPr>
          <a:xfrm rot="16200000">
            <a:off x="-101887" y="2374670"/>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1</a:t>
            </a:r>
            <a:r>
              <a:rPr lang="es-ES" sz="1200" dirty="0" smtClean="0">
                <a:latin typeface="KG Miss Speechy IPA" panose="02000000000000000000" pitchFamily="2" charset="0"/>
              </a:rPr>
              <a:t>.- Presentemos</a:t>
            </a:r>
            <a:endParaRPr lang="es-MX" sz="1200" dirty="0">
              <a:latin typeface="KG Miss Speechy IPA" panose="02000000000000000000" pitchFamily="2"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802260833"/>
              </p:ext>
            </p:extLst>
          </p:nvPr>
        </p:nvGraphicFramePr>
        <p:xfrm>
          <a:off x="549517" y="3525956"/>
          <a:ext cx="8989359" cy="182880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Lámina 1</a:t>
                      </a:r>
                    </a:p>
                    <a:p>
                      <a:pPr marL="342900" indent="-342900">
                        <a:buFont typeface="Arial" panose="020B0604020202020204" pitchFamily="34" charset="0"/>
                        <a:buChar char="•"/>
                      </a:pPr>
                      <a:r>
                        <a:rPr lang="es-MX" sz="1200" dirty="0" smtClean="0">
                          <a:latin typeface="KG Miss Speechy IPA" panose="02000000000000000000" pitchFamily="2" charset="0"/>
                        </a:rPr>
                        <a:t>Video “Explorando México (video Educativo</a:t>
                      </a:r>
                      <a:r>
                        <a:rPr lang="es-MX" sz="1200" baseline="0" dirty="0" smtClean="0">
                          <a:latin typeface="KG Miss Speechy IPA" panose="02000000000000000000" pitchFamily="2" charset="0"/>
                        </a:rPr>
                        <a:t> </a:t>
                      </a:r>
                      <a:r>
                        <a:rPr lang="es-MX" sz="1200" dirty="0" smtClean="0">
                          <a:latin typeface="KG Miss Speechy IPA" panose="02000000000000000000" pitchFamily="2" charset="0"/>
                        </a:rPr>
                        <a:t>animado)”.</a:t>
                      </a:r>
                    </a:p>
                    <a:p>
                      <a:pPr marL="342900" indent="-342900">
                        <a:buFont typeface="Arial" panose="020B0604020202020204" pitchFamily="34" charset="0"/>
                        <a:buChar char="•"/>
                      </a:pPr>
                      <a:r>
                        <a:rPr lang="es-MX" sz="1200" dirty="0" smtClean="0">
                          <a:latin typeface="KG Miss Speechy IPA" panose="02000000000000000000" pitchFamily="2" charset="0"/>
                        </a:rPr>
                        <a:t>Ficha de trabajo 1</a:t>
                      </a:r>
                    </a:p>
                    <a:p>
                      <a:pPr marL="342900" indent="-342900">
                        <a:buFont typeface="Arial" panose="020B0604020202020204" pitchFamily="34" charset="0"/>
                        <a:buChar char="•"/>
                      </a:pPr>
                      <a:r>
                        <a:rPr lang="es-MX" sz="1200" dirty="0" smtClean="0">
                          <a:latin typeface="KG Miss Speechy IPA" panose="02000000000000000000" pitchFamily="2" charset="0"/>
                        </a:rPr>
                        <a:t>Crayones</a:t>
                      </a:r>
                    </a:p>
                    <a:p>
                      <a:pPr marL="342900" indent="-342900">
                        <a:buFont typeface="Arial" panose="020B0604020202020204" pitchFamily="34" charset="0"/>
                        <a:buChar char="•"/>
                      </a:pPr>
                      <a:r>
                        <a:rPr lang="es-MX" sz="1200" dirty="0" smtClean="0">
                          <a:latin typeface="KG Miss Speechy IPA" panose="02000000000000000000" pitchFamily="2" charset="0"/>
                        </a:rPr>
                        <a:t>Lápiz</a:t>
                      </a:r>
                    </a:p>
                    <a:p>
                      <a:pPr marL="342900" indent="-342900">
                        <a:buFont typeface="Arial" panose="020B0604020202020204" pitchFamily="34" charset="0"/>
                        <a:buChar char="•"/>
                      </a:pPr>
                      <a:r>
                        <a:rPr lang="es-MX" sz="1200" dirty="0" smtClean="0">
                          <a:latin typeface="KG Miss Speechy IPA" panose="02000000000000000000" pitchFamily="2" charset="0"/>
                        </a:rPr>
                        <a:t>Poema</a:t>
                      </a:r>
                      <a:r>
                        <a:rPr lang="es-MX" sz="1200" baseline="0" dirty="0" smtClean="0">
                          <a:latin typeface="KG Miss Speechy IPA" panose="02000000000000000000" pitchFamily="2" charset="0"/>
                        </a:rPr>
                        <a:t> “El Credo”</a:t>
                      </a:r>
                      <a:endParaRPr lang="es-MX" sz="1200" dirty="0" smtClean="0">
                        <a:latin typeface="KG Miss Speechy IPA" panose="02000000000000000000" pitchFamily="2" charset="0"/>
                      </a:endParaRPr>
                    </a:p>
                    <a:p>
                      <a:pPr marL="342900" indent="-342900">
                        <a:buFont typeface="Arial" panose="020B0604020202020204" pitchFamily="34" charset="0"/>
                        <a:buChar char="•"/>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829770910"/>
              </p:ext>
            </p:extLst>
          </p:nvPr>
        </p:nvGraphicFramePr>
        <p:xfrm>
          <a:off x="549517" y="5564948"/>
          <a:ext cx="8989359" cy="1046549"/>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chemeClr val="bg1"/>
                            </a:solidFill>
                          </a:ln>
                          <a:solidFill>
                            <a:schemeClr val="bg1"/>
                          </a:solidFill>
                          <a:latin typeface="KG She Persisted" panose="02000506000000020003" pitchFamily="2" charset="0"/>
                        </a:rPr>
                        <a:t>TAREA</a:t>
                      </a:r>
                      <a:endParaRPr lang="es-MX" sz="2400" b="1" spc="300" dirty="0">
                        <a:ln>
                          <a:solidFill>
                            <a:schemeClr val="bg1"/>
                          </a:solidFill>
                        </a:ln>
                        <a:solidFill>
                          <a:schemeClr val="bg1"/>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una cajita de plastilinas de diversos colores o bien, plastilinas individuales de los siguientes colores: azul, amarillo, naranja, verde claro y oscuro.</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9476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2046692123"/>
              </p:ext>
            </p:extLst>
          </p:nvPr>
        </p:nvGraphicFramePr>
        <p:xfrm>
          <a:off x="549517" y="1456841"/>
          <a:ext cx="8989359" cy="6077467"/>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45338">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Territorio</a:t>
                      </a:r>
                      <a:r>
                        <a:rPr lang="es-MX" sz="1200" b="0" baseline="0" dirty="0" smtClean="0">
                          <a:solidFill>
                            <a:schemeClr val="tx1"/>
                          </a:solidFill>
                          <a:latin typeface="KG Miss Speechy IPA" panose="02000000000000000000" pitchFamily="2" charset="0"/>
                        </a:rPr>
                        <a:t> mexicano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2299">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Martes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10327">
                <a:tc gridSpan="2">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Saberes</a:t>
                      </a:r>
                      <a:r>
                        <a:rPr lang="es-MX" sz="1200" b="0" baseline="0" dirty="0" smtClean="0">
                          <a:solidFill>
                            <a:schemeClr val="tx1"/>
                          </a:solidFill>
                          <a:latin typeface="KG Miss Speechy IPA" panose="02000000000000000000" pitchFamily="2" charset="0"/>
                        </a:rPr>
                        <a:t> y Pensamiento Científico.</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ES" sz="1200" dirty="0" smtClean="0">
                          <a:latin typeface="KG Miss Speechy IPA" panose="02000000000000000000" pitchFamily="2" charset="0"/>
                        </a:rPr>
                        <a:t>Exploración de la diversidad natural que existe en la comunidad y en otros lugares.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1232">
                <a:tc gridSpan="2">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Socializa lo que sabe sobre su entorno natural y hace nuevos descubrimientos con sus pares.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1311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82774">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2137">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964087">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Poner a los niños en plenaria y darles los buenos días con la canción: “México”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https://www.youtube.com/watch?v=ELzCMnQO6Lg</a:t>
                      </a:r>
                      <a:r>
                        <a:rPr lang="es-MX" sz="1200" kern="1200" baseline="0" dirty="0" smtClean="0">
                          <a:solidFill>
                            <a:schemeClr val="dk1"/>
                          </a:solidFill>
                          <a:effectLst/>
                          <a:latin typeface="KG Miss Speechy IPA" panose="02000000000000000000" pitchFamily="2" charset="0"/>
                          <a:ea typeface="+mn-ea"/>
                          <a:cs typeface="+mn-cs"/>
                        </a:rPr>
                        <a:t> . Enseguida, recordar lo que se realizó el día anterior. Pedirles que observen un nuevo </a:t>
                      </a:r>
                      <a:r>
                        <a:rPr lang="es-MX" sz="1200" kern="1200" baseline="0" dirty="0" smtClean="0">
                          <a:solidFill>
                            <a:schemeClr val="dk1"/>
                          </a:solidFill>
                          <a:effectLst/>
                          <a:latin typeface="KG Miss Speechy IPA" panose="02000000000000000000" pitchFamily="2" charset="0"/>
                          <a:ea typeface="+mn-ea"/>
                          <a:cs typeface="+mn-cs"/>
                        </a:rPr>
                        <a:t>mapa (Lámina 2) </a:t>
                      </a:r>
                      <a:r>
                        <a:rPr lang="es-MX" sz="1200" kern="1200" baseline="0" dirty="0" smtClean="0">
                          <a:solidFill>
                            <a:schemeClr val="dk1"/>
                          </a:solidFill>
                          <a:effectLst/>
                          <a:latin typeface="KG Miss Speechy IPA" panose="02000000000000000000" pitchFamily="2" charset="0"/>
                          <a:ea typeface="+mn-ea"/>
                          <a:cs typeface="+mn-cs"/>
                        </a:rPr>
                        <a:t>y preguntarles: ¿Qué es lo que observan?, ¿Qué país es?, ¿por qué creen que el mapa tenga colores?, ¿Qué colores observan?, ¿de qué color está el lugar donde nos encontramos en el mapa?, ¿Saben lo que son los ecosistemas?, ¿Qué creen que sean? Escuchar sus respuestas.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2137">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72617">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Enseguida, explicarles que el nuevo mapa nos indica los ecosistemas que existen en México, </a:t>
                      </a:r>
                      <a:r>
                        <a:rPr lang="es-MX" sz="1200" kern="1200" baseline="0" dirty="0" smtClean="0">
                          <a:solidFill>
                            <a:schemeClr val="dk1"/>
                          </a:solidFill>
                          <a:effectLst/>
                          <a:latin typeface="KG Miss Speechy IPA" panose="02000000000000000000" pitchFamily="2" charset="0"/>
                          <a:ea typeface="+mn-ea"/>
                          <a:cs typeface="+mn-cs"/>
                        </a:rPr>
                        <a:t>mencionarles </a:t>
                      </a:r>
                      <a:r>
                        <a:rPr lang="es-MX" sz="1200" kern="1200" baseline="0" dirty="0" smtClean="0">
                          <a:solidFill>
                            <a:schemeClr val="dk1"/>
                          </a:solidFill>
                          <a:effectLst/>
                          <a:latin typeface="KG Miss Speechy IPA" panose="02000000000000000000" pitchFamily="2" charset="0"/>
                          <a:ea typeface="+mn-ea"/>
                          <a:cs typeface="+mn-cs"/>
                        </a:rPr>
                        <a:t>que un ecosistema es un conjunto de especies (animales, platas, elementos de la naturaleza) que interactúan en un entorno; por ejemplo, la selva es un ecosistema en el cual hay plantas y animales, que si cambiaran a otro ecosistema como el desierto, en el cual hace mucho calor, quizá no sobrevivirían. Por eso, en cada ecosistema hay plantas y animales diversos que se adaptan a el.</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CuadroTexto 11"/>
          <p:cNvSpPr txBox="1"/>
          <p:nvPr/>
        </p:nvSpPr>
        <p:spPr>
          <a:xfrm rot="16200000">
            <a:off x="-101890" y="5980926"/>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Recolectemos</a:t>
            </a:r>
            <a:endParaRPr lang="es-MX" sz="1200" dirty="0">
              <a:latin typeface="KG Miss Speechy IPA" panose="02000000000000000000" pitchFamily="2" charset="0"/>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43" y="6961136"/>
            <a:ext cx="524953" cy="424577"/>
          </a:xfrm>
          <a:prstGeom prst="rect">
            <a:avLst/>
          </a:prstGeom>
        </p:spPr>
      </p:pic>
    </p:spTree>
    <p:extLst>
      <p:ext uri="{BB962C8B-B14F-4D97-AF65-F5344CB8AC3E}">
        <p14:creationId xmlns:p14="http://schemas.microsoft.com/office/powerpoint/2010/main" val="266412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197" y="6937054"/>
            <a:ext cx="702054" cy="56781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830140627"/>
              </p:ext>
            </p:extLst>
          </p:nvPr>
        </p:nvGraphicFramePr>
        <p:xfrm>
          <a:off x="549517" y="1494612"/>
          <a:ext cx="8989359" cy="2282580"/>
        </p:xfrm>
        <a:graphic>
          <a:graphicData uri="http://schemas.openxmlformats.org/drawingml/2006/table">
            <a:tbl>
              <a:tblPr firstRow="1" bandRow="1">
                <a:tableStyleId>{5C22544A-7EE6-4342-B048-85BDC9FD1C3A}</a:tableStyleId>
              </a:tblPr>
              <a:tblGrid>
                <a:gridCol w="635353"/>
                <a:gridCol w="8354006"/>
              </a:tblGrid>
              <a:tr h="201125">
                <a:tc rowSpan="3">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r>
                        <a:rPr lang="es-MX" sz="1200" b="0" dirty="0" smtClean="0">
                          <a:solidFill>
                            <a:schemeClr val="tx1"/>
                          </a:solidFill>
                          <a:latin typeface="KG Miss Speechy IPA" panose="02000000000000000000" pitchFamily="2" charset="0"/>
                        </a:rPr>
                        <a:t>Enseguida, mostrarles el</a:t>
                      </a:r>
                      <a:r>
                        <a:rPr lang="es-MX" sz="1200" b="0" baseline="0" dirty="0" smtClean="0">
                          <a:solidFill>
                            <a:schemeClr val="tx1"/>
                          </a:solidFill>
                          <a:latin typeface="KG Miss Speechy IPA" panose="02000000000000000000" pitchFamily="2" charset="0"/>
                        </a:rPr>
                        <a:t> video: </a:t>
                      </a:r>
                      <a:r>
                        <a:rPr lang="es-MX" sz="1200" b="0" baseline="0" dirty="0" smtClean="0">
                          <a:solidFill>
                            <a:schemeClr val="tx1"/>
                          </a:solidFill>
                          <a:latin typeface="KG Miss Speechy IPA" panose="02000000000000000000" pitchFamily="2" charset="0"/>
                        </a:rPr>
                        <a:t>“Ecosistemas” </a:t>
                      </a:r>
                      <a:r>
                        <a:rPr lang="es-MX" sz="1200" b="0" baseline="0" dirty="0" smtClean="0">
                          <a:solidFill>
                            <a:schemeClr val="tx1"/>
                          </a:solidFill>
                          <a:latin typeface="KG Miss Speechy IPA" panose="02000000000000000000" pitchFamily="2" charset="0"/>
                          <a:hlinkClick r:id="rId4"/>
                        </a:rPr>
                        <a:t>https://www.youtube.com/watch?v=bgQQdeL22mI&amp;t=366s</a:t>
                      </a:r>
                      <a:r>
                        <a:rPr lang="es-MX" sz="1200" b="0" baseline="0" dirty="0" smtClean="0">
                          <a:solidFill>
                            <a:schemeClr val="tx1"/>
                          </a:solidFill>
                          <a:latin typeface="KG Miss Speechy IPA" panose="02000000000000000000" pitchFamily="2" charset="0"/>
                        </a:rPr>
                        <a:t> y al terminar de verlo preguntarles: ¿creen que tenemos el mismo ecosistema en todo México?, ¿Por qué?, escuchar sus respuestas. Mencionarles que en México, como se muestra en el mapa hay diversos ecosistemas, cada color representa un ecosistema, el amarillo representa matorrales y pastizales, el naranja representa la selva seca, el color verde oscuro los bosques, el color verde claro la selva húmeda y la región marina es representada por el color azul.</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Mostrarles</a:t>
                      </a:r>
                      <a:r>
                        <a:rPr lang="es-MX" sz="1200" kern="1200" baseline="0" dirty="0" smtClean="0">
                          <a:solidFill>
                            <a:schemeClr val="dk1"/>
                          </a:solidFill>
                          <a:effectLst/>
                          <a:latin typeface="KG Miss Speechy IPA" panose="02000000000000000000" pitchFamily="2" charset="0"/>
                          <a:ea typeface="+mn-ea"/>
                          <a:cs typeface="+mn-cs"/>
                        </a:rPr>
                        <a:t> las imágenes de cada uno de los ecosistemas y observar los animales y plantas de cada uno de ellos. Finalmente, en la ficha de trabajo 2 los niños deberán de moldear con plastilina de colores los diversos ecosistemas como se muestra en el mapa. Conversar sobre el ecosistema del lugar donde viven y ubicarlo en el mapa.</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CuadroTexto 11"/>
          <p:cNvSpPr txBox="1"/>
          <p:nvPr/>
        </p:nvSpPr>
        <p:spPr>
          <a:xfrm rot="16200000">
            <a:off x="-101887" y="2374670"/>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2</a:t>
            </a:r>
            <a:r>
              <a:rPr lang="es-ES" sz="1200" dirty="0" smtClean="0">
                <a:latin typeface="KG Miss Speechy IPA" panose="02000000000000000000" pitchFamily="2" charset="0"/>
              </a:rPr>
              <a:t>.- Recolectemos</a:t>
            </a:r>
            <a:endParaRPr lang="es-MX" sz="1200" dirty="0">
              <a:latin typeface="KG Miss Speechy IPA" panose="02000000000000000000" pitchFamily="2"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851562865"/>
              </p:ext>
            </p:extLst>
          </p:nvPr>
        </p:nvGraphicFramePr>
        <p:xfrm>
          <a:off x="549517" y="4007116"/>
          <a:ext cx="8989359" cy="2011680"/>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2400" b="1" spc="300" dirty="0" smtClean="0">
                          <a:ln>
                            <a:solidFill>
                              <a:sysClr val="windowText" lastClr="000000"/>
                            </a:solidFill>
                          </a:ln>
                          <a:solidFill>
                            <a:srgbClr val="00B050"/>
                          </a:solidFill>
                          <a:latin typeface="KG She Persisted" panose="02000506000000020003" pitchFamily="2" charset="0"/>
                        </a:rPr>
                        <a:t>MAT</a:t>
                      </a:r>
                      <a:r>
                        <a:rPr lang="es-MX" sz="2400" b="1" spc="300" dirty="0" smtClean="0">
                          <a:ln>
                            <a:solidFill>
                              <a:sysClr val="windowText" lastClr="000000"/>
                            </a:solidFill>
                          </a:ln>
                          <a:latin typeface="KG She Persisted" panose="02000506000000020003" pitchFamily="2" charset="0"/>
                        </a:rPr>
                        <a:t>ERI</a:t>
                      </a:r>
                      <a:r>
                        <a:rPr lang="es-MX" sz="2400" b="1" spc="300" dirty="0" smtClean="0">
                          <a:ln>
                            <a:solidFill>
                              <a:sysClr val="windowText" lastClr="000000"/>
                            </a:solidFill>
                          </a:ln>
                          <a:solidFill>
                            <a:srgbClr val="FF0000"/>
                          </a:solidFill>
                          <a:latin typeface="KG She Persisted" panose="02000506000000020003" pitchFamily="2" charset="0"/>
                        </a:rPr>
                        <a:t>ALES</a:t>
                      </a:r>
                      <a:endParaRPr lang="es-MX" sz="2400" b="1" spc="300" dirty="0">
                        <a:ln>
                          <a:solidFill>
                            <a:sysClr val="windowText" lastClr="000000"/>
                          </a:solidFill>
                        </a:ln>
                        <a:solidFill>
                          <a:srgbClr val="FF0000"/>
                        </a:solidFill>
                        <a:latin typeface="KG She Persisted" panose="02000506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Canción</a:t>
                      </a:r>
                      <a:r>
                        <a:rPr lang="es-MX" sz="1200" baseline="0" dirty="0" smtClean="0">
                          <a:latin typeface="KG Miss Speechy IPA" panose="02000000000000000000" pitchFamily="2" charset="0"/>
                        </a:rPr>
                        <a:t>: “México”.</a:t>
                      </a:r>
                    </a:p>
                    <a:p>
                      <a:pPr marL="342900" indent="-342900">
                        <a:buFont typeface="Arial" panose="020B0604020202020204" pitchFamily="34" charset="0"/>
                        <a:buChar char="•"/>
                      </a:pPr>
                      <a:r>
                        <a:rPr lang="es-MX" sz="1200" baseline="0" dirty="0" smtClean="0">
                          <a:latin typeface="KG Miss Speechy IPA" panose="02000000000000000000" pitchFamily="2" charset="0"/>
                        </a:rPr>
                        <a:t>Lámina 2</a:t>
                      </a:r>
                    </a:p>
                    <a:p>
                      <a:pPr marL="342900" indent="-342900">
                        <a:buFont typeface="Arial" panose="020B0604020202020204" pitchFamily="34" charset="0"/>
                        <a:buChar char="•"/>
                      </a:pPr>
                      <a:r>
                        <a:rPr lang="es-MX" sz="1200" baseline="0" dirty="0" smtClean="0">
                          <a:latin typeface="KG Miss Speechy IPA" panose="02000000000000000000" pitchFamily="2" charset="0"/>
                        </a:rPr>
                        <a:t>Video: “Ecosistemas”</a:t>
                      </a:r>
                    </a:p>
                    <a:p>
                      <a:pPr marL="342900" indent="-342900">
                        <a:buFont typeface="Arial" panose="020B0604020202020204" pitchFamily="34" charset="0"/>
                        <a:buChar char="•"/>
                      </a:pPr>
                      <a:r>
                        <a:rPr lang="es-MX" sz="1200" baseline="0" dirty="0" smtClean="0">
                          <a:latin typeface="KG Miss Speechy IPA" panose="02000000000000000000" pitchFamily="2" charset="0"/>
                        </a:rPr>
                        <a:t>Imágenes de ecosistemas</a:t>
                      </a:r>
                    </a:p>
                    <a:p>
                      <a:pPr marL="342900" indent="-342900">
                        <a:buFont typeface="Arial" panose="020B0604020202020204" pitchFamily="34" charset="0"/>
                        <a:buChar char="•"/>
                      </a:pPr>
                      <a:r>
                        <a:rPr lang="es-MX" sz="1200" baseline="0" dirty="0" smtClean="0">
                          <a:latin typeface="KG Miss Speechy IPA" panose="02000000000000000000" pitchFamily="2" charset="0"/>
                        </a:rPr>
                        <a:t>Ficha de trabajo 2</a:t>
                      </a:r>
                    </a:p>
                    <a:p>
                      <a:pPr marL="342900" indent="-342900">
                        <a:buFont typeface="Arial" panose="020B0604020202020204" pitchFamily="34" charset="0"/>
                        <a:buChar char="•"/>
                      </a:pPr>
                      <a:r>
                        <a:rPr lang="es-MX" sz="1200" baseline="0" dirty="0" smtClean="0">
                          <a:latin typeface="KG Miss Speechy IPA" panose="02000000000000000000" pitchFamily="2" charset="0"/>
                        </a:rPr>
                        <a:t>Plastilinas de colores (amarillo, verde oscuro y claro, naranja y azul).</a:t>
                      </a:r>
                    </a:p>
                    <a:p>
                      <a:pPr marL="342900" indent="-342900">
                        <a:buFont typeface="Arial" panose="020B0604020202020204" pitchFamily="34" charset="0"/>
                        <a:buChar char="•"/>
                      </a:pPr>
                      <a:r>
                        <a:rPr lang="es-MX" sz="1200" baseline="0" dirty="0" smtClean="0">
                          <a:latin typeface="KG Miss Speechy IPA" panose="02000000000000000000" pitchFamily="2" charset="0"/>
                        </a:rPr>
                        <a:t>Lápiz </a:t>
                      </a:r>
                    </a:p>
                    <a:p>
                      <a:pPr marL="342900" indent="-342900">
                        <a:buFont typeface="Arial" panose="020B0604020202020204" pitchFamily="34" charset="0"/>
                        <a:buChar char="•"/>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2312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 y="303266"/>
            <a:ext cx="5360551" cy="115357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15018" r="4029"/>
          <a:stretch/>
        </p:blipFill>
        <p:spPr>
          <a:xfrm>
            <a:off x="5532895" y="387495"/>
            <a:ext cx="4339525" cy="1153575"/>
          </a:xfrm>
          <a:prstGeom prst="rect">
            <a:avLst/>
          </a:prstGeom>
        </p:spPr>
      </p:pic>
      <p:sp>
        <p:nvSpPr>
          <p:cNvPr id="10" name="CuadroTexto 9"/>
          <p:cNvSpPr txBox="1"/>
          <p:nvPr/>
        </p:nvSpPr>
        <p:spPr>
          <a:xfrm>
            <a:off x="1933161" y="1962388"/>
            <a:ext cx="6222067" cy="830997"/>
          </a:xfrm>
          <a:prstGeom prst="rect">
            <a:avLst/>
          </a:prstGeom>
          <a:noFill/>
        </p:spPr>
        <p:txBody>
          <a:bodyPr wrap="square" rtlCol="0">
            <a:spAutoFit/>
          </a:bodyPr>
          <a:lstStyle/>
          <a:p>
            <a:pPr algn="ctr"/>
            <a:r>
              <a:rPr lang="es-MX" sz="4800" dirty="0" smtClean="0">
                <a:latin typeface="KG She Persisted" panose="02000506000000020003" pitchFamily="2" charset="0"/>
              </a:rPr>
              <a:t>Ejemplo de la actividad</a:t>
            </a:r>
            <a:endParaRPr lang="es-MX" sz="4800" dirty="0">
              <a:latin typeface="KG She Persisted" panose="02000506000000020003" pitchFamily="2"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6" y="1625299"/>
            <a:ext cx="895791" cy="724508"/>
          </a:xfrm>
          <a:prstGeom prst="rect">
            <a:avLst/>
          </a:prstGeom>
        </p:spPr>
      </p:pic>
      <p:pic>
        <p:nvPicPr>
          <p:cNvPr id="28674" name="Picture 2" descr="La Eduteca: CLUB DE IDEAS | Mapas de plastilina del relieve españ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8594" y="2793385"/>
            <a:ext cx="5791199" cy="4343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4105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7989</TotalTime>
  <Words>6142</Words>
  <Application>Microsoft Office PowerPoint</Application>
  <PresentationFormat>Personalizado</PresentationFormat>
  <Paragraphs>729</Paragraphs>
  <Slides>45</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45</vt:i4>
      </vt:variant>
    </vt:vector>
  </HeadingPairs>
  <TitlesOfParts>
    <vt:vector size="57" baseType="lpstr">
      <vt:lpstr>Arial</vt:lpstr>
      <vt:lpstr>Calibri</vt:lpstr>
      <vt:lpstr>Calibri Light</vt:lpstr>
      <vt:lpstr>DK Homeward Bound II</vt:lpstr>
      <vt:lpstr>HelloBigBen</vt:lpstr>
      <vt:lpstr>HelloMorgan</vt:lpstr>
      <vt:lpstr>KG Miss Kindergarten</vt:lpstr>
      <vt:lpstr>KG Miss Speechy IPA</vt:lpstr>
      <vt:lpstr>KG Second Chances Sketch</vt:lpstr>
      <vt:lpstr>KG She Persisted</vt:lpstr>
      <vt:lpstr>Play Groups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81</cp:revision>
  <dcterms:created xsi:type="dcterms:W3CDTF">2024-10-30T20:16:01Z</dcterms:created>
  <dcterms:modified xsi:type="dcterms:W3CDTF">2024-11-05T09:33:13Z</dcterms:modified>
</cp:coreProperties>
</file>