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0058400" cy="77724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4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087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2430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61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414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9251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504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379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044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5693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0C151-95F0-43F7-AC39-466D708F000B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E8EC5-AF44-4E30-A856-D578C468D4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681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10835" b="6508"/>
          <a:stretch/>
        </p:blipFill>
        <p:spPr>
          <a:xfrm>
            <a:off x="6172301" y="2992336"/>
            <a:ext cx="3735092" cy="460452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82"/>
          <a:stretch/>
        </p:blipFill>
        <p:spPr>
          <a:xfrm>
            <a:off x="223717" y="3267333"/>
            <a:ext cx="3914330" cy="4336608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34"/>
          <a:stretch/>
        </p:blipFill>
        <p:spPr>
          <a:xfrm>
            <a:off x="2749269" y="4361356"/>
            <a:ext cx="4589856" cy="324258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000"/>
            <a:ext cx="799051" cy="106478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20" y="-134271"/>
            <a:ext cx="799051" cy="106478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82" y="-200841"/>
            <a:ext cx="799051" cy="1064786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31" y="-173871"/>
            <a:ext cx="799051" cy="1064786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097" y="-213471"/>
            <a:ext cx="799051" cy="106478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108" y="-173871"/>
            <a:ext cx="799051" cy="106478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774" y="-187356"/>
            <a:ext cx="799051" cy="1064786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785" y="-200841"/>
            <a:ext cx="799051" cy="1064786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101" y="-200841"/>
            <a:ext cx="799051" cy="106478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724" y="-152895"/>
            <a:ext cx="799051" cy="106478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-219465"/>
            <a:ext cx="799051" cy="106478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635" y="-192495"/>
            <a:ext cx="799051" cy="106478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301" y="-232095"/>
            <a:ext cx="799051" cy="1064786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312" y="-192495"/>
            <a:ext cx="799051" cy="1064786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978" y="-205980"/>
            <a:ext cx="799051" cy="1064786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989" y="-219465"/>
            <a:ext cx="799051" cy="1064786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305" y="-219465"/>
            <a:ext cx="799051" cy="1064786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428" y="251996"/>
            <a:ext cx="799051" cy="1064786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491" y="293866"/>
            <a:ext cx="799051" cy="1064786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264" y="737105"/>
            <a:ext cx="799051" cy="1064786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1270325"/>
            <a:ext cx="799051" cy="1064786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44" y="228949"/>
            <a:ext cx="799051" cy="1064786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9" y="398122"/>
            <a:ext cx="799051" cy="1064786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09" y="737105"/>
            <a:ext cx="799051" cy="1064786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80" y="937433"/>
            <a:ext cx="799051" cy="1064786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062" y="1443430"/>
            <a:ext cx="799051" cy="1064786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094" y="3302"/>
            <a:ext cx="799051" cy="1064786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949" y="713208"/>
            <a:ext cx="799051" cy="1064786"/>
          </a:xfrm>
          <a:prstGeom prst="rect">
            <a:avLst/>
          </a:prstGeom>
        </p:spPr>
      </p:pic>
      <p:sp>
        <p:nvSpPr>
          <p:cNvPr id="39" name="CuadroTexto 38"/>
          <p:cNvSpPr txBox="1"/>
          <p:nvPr/>
        </p:nvSpPr>
        <p:spPr>
          <a:xfrm>
            <a:off x="921172" y="1619160"/>
            <a:ext cx="8389706" cy="2050993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s-MX" sz="8000" b="1" dirty="0" smtClean="0">
                <a:ln>
                  <a:solidFill>
                    <a:sysClr val="windowText" lastClr="000000"/>
                  </a:solidFill>
                </a:ln>
                <a:solidFill>
                  <a:srgbClr val="660066"/>
                </a:solidFill>
                <a:latin typeface="Coffee Soda" pitchFamily="50" charset="0"/>
                <a:ea typeface="HelloTexas" panose="02000603000000000000" pitchFamily="2" charset="0"/>
              </a:rPr>
              <a:t>CHOCOLATITO LITERARIO</a:t>
            </a:r>
            <a:endParaRPr lang="es-MX" sz="8000" b="1" dirty="0">
              <a:ln>
                <a:solidFill>
                  <a:sysClr val="windowText" lastClr="000000"/>
                </a:solidFill>
              </a:ln>
              <a:solidFill>
                <a:srgbClr val="660066"/>
              </a:solidFill>
              <a:latin typeface="Coffee Soda" pitchFamily="50" charset="0"/>
              <a:ea typeface="HelloTexas" panose="02000603000000000000" pitchFamily="2" charset="0"/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2079799" y="3115447"/>
            <a:ext cx="5922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latin typeface="Only You" pitchFamily="50" charset="0"/>
                <a:ea typeface="HelloMorgan" panose="02000603000000000000" pitchFamily="2" charset="0"/>
              </a:rPr>
              <a:t>Evaluación</a:t>
            </a:r>
            <a:r>
              <a:rPr lang="es-MX" sz="3200" dirty="0" smtClean="0">
                <a:latin typeface="Only You" pitchFamily="50" charset="0"/>
                <a:ea typeface="HelloMorgan" panose="02000603000000000000" pitchFamily="2" charset="0"/>
              </a:rPr>
              <a:t> </a:t>
            </a:r>
            <a:endParaRPr lang="es-MX" sz="3200" dirty="0">
              <a:latin typeface="Only You" pitchFamily="50" charset="0"/>
              <a:ea typeface="HelloMorgan" panose="02000603000000000000" pitchFamily="2" charset="0"/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1593564" y="2286973"/>
            <a:ext cx="6908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latin typeface="HelloBigBen" panose="02000603000000000000" pitchFamily="2" charset="0"/>
                <a:ea typeface="HelloBigBen" panose="02000603000000000000" pitchFamily="2" charset="0"/>
              </a:rPr>
              <a:t>LEYENDAS Y CALAVERITAS </a:t>
            </a:r>
            <a:endParaRPr lang="es-MX" sz="4000" b="1" dirty="0">
              <a:latin typeface="HelloBigBen" panose="02000603000000000000" pitchFamily="2" charset="0"/>
              <a:ea typeface="HelloBigBen" panose="02000603000000000000" pitchFamily="2" charset="0"/>
            </a:endParaRPr>
          </a:p>
        </p:txBody>
      </p:sp>
      <p:pic>
        <p:nvPicPr>
          <p:cNvPr id="42" name="Imagen 4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73" y="3267333"/>
            <a:ext cx="514331" cy="685378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367" y="2949999"/>
            <a:ext cx="514331" cy="685378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83" y="823689"/>
            <a:ext cx="514331" cy="685378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694" y="784448"/>
            <a:ext cx="514331" cy="685378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12" y="6692740"/>
            <a:ext cx="514331" cy="685378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18" y="6350051"/>
            <a:ext cx="514331" cy="685378"/>
          </a:xfrm>
          <a:prstGeom prst="rect">
            <a:avLst/>
          </a:prstGeom>
        </p:spPr>
      </p:pic>
      <p:pic>
        <p:nvPicPr>
          <p:cNvPr id="49" name="Imagen 4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956" y="3790741"/>
            <a:ext cx="895791" cy="72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78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000"/>
            <a:ext cx="799051" cy="106478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20" y="-134271"/>
            <a:ext cx="799051" cy="106478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82" y="-200841"/>
            <a:ext cx="799051" cy="1064786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31" y="-173871"/>
            <a:ext cx="799051" cy="1064786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097" y="-213471"/>
            <a:ext cx="799051" cy="106478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108" y="-173871"/>
            <a:ext cx="799051" cy="106478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774" y="-187356"/>
            <a:ext cx="799051" cy="1064786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785" y="-200841"/>
            <a:ext cx="799051" cy="1064786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101" y="-200841"/>
            <a:ext cx="799051" cy="106478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724" y="-152895"/>
            <a:ext cx="799051" cy="106478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-219465"/>
            <a:ext cx="799051" cy="106478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635" y="-192495"/>
            <a:ext cx="799051" cy="106478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301" y="-232095"/>
            <a:ext cx="799051" cy="1064786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312" y="-192495"/>
            <a:ext cx="799051" cy="1064786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978" y="-205980"/>
            <a:ext cx="799051" cy="1064786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989" y="-219465"/>
            <a:ext cx="799051" cy="1064786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305" y="-219465"/>
            <a:ext cx="799051" cy="1064786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428" y="251996"/>
            <a:ext cx="799051" cy="1064786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491" y="293866"/>
            <a:ext cx="799051" cy="1064786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264" y="737105"/>
            <a:ext cx="799051" cy="1064786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1270325"/>
            <a:ext cx="799051" cy="1064786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44" y="228949"/>
            <a:ext cx="799051" cy="1064786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9" y="398122"/>
            <a:ext cx="799051" cy="1064786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09" y="737105"/>
            <a:ext cx="799051" cy="1064786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80" y="937433"/>
            <a:ext cx="799051" cy="1064786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062" y="1443430"/>
            <a:ext cx="799051" cy="1064786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094" y="3302"/>
            <a:ext cx="799051" cy="1064786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949" y="713208"/>
            <a:ext cx="799051" cy="1064786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94" y="6936252"/>
            <a:ext cx="514331" cy="685378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197" y="1140183"/>
            <a:ext cx="514331" cy="685378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83" y="823689"/>
            <a:ext cx="514331" cy="685378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694" y="784448"/>
            <a:ext cx="514331" cy="685378"/>
          </a:xfrm>
          <a:prstGeom prst="rect">
            <a:avLst/>
          </a:prstGeom>
        </p:spPr>
      </p:pic>
      <p:pic>
        <p:nvPicPr>
          <p:cNvPr id="51" name="Imagen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9989" y="7028905"/>
            <a:ext cx="596424" cy="482383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919" y="6988068"/>
            <a:ext cx="514331" cy="685378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22" y="6988068"/>
            <a:ext cx="514331" cy="685378"/>
          </a:xfrm>
          <a:prstGeom prst="rect">
            <a:avLst/>
          </a:prstGeom>
        </p:spPr>
      </p:pic>
      <p:sp>
        <p:nvSpPr>
          <p:cNvPr id="40" name="Rectángulo redondeado 39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41" name="CuadroTexto 40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49" name="Tab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819925"/>
              </p:ext>
            </p:extLst>
          </p:nvPr>
        </p:nvGraphicFramePr>
        <p:xfrm>
          <a:off x="438382" y="550954"/>
          <a:ext cx="9006919" cy="6716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 smtClean="0">
                          <a:solidFill>
                            <a:schemeClr val="tx1"/>
                          </a:solidFill>
                          <a:effectLst/>
                          <a:latin typeface="KG Miss Kindergarten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Comunicación oral de necesidades, emociones, gustos, ideas y saberes, a través de los diversos lenguajes, desde una perspectiva comunitaria.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effectLst/>
                        <a:latin typeface="KG Miss Kindergarten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5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ES" sz="900" dirty="0" smtClean="0">
                          <a:latin typeface="KG Miss Kindergarten" panose="02000000000000000000" pitchFamily="2" charset="0"/>
                        </a:rPr>
                        <a:t>II.- Escucha con atención a sus pares y espera su turno para hablar.</a:t>
                      </a:r>
                      <a:endParaRPr lang="es-MX" sz="900" dirty="0" smtClean="0">
                        <a:effectLst/>
                        <a:latin typeface="KG Miss Kindergarten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MX" sz="900" dirty="0" smtClean="0">
                          <a:solidFill>
                            <a:schemeClr val="dk1"/>
                          </a:solidFill>
                          <a:latin typeface="KG Miss Kindergarten" panose="02000000000000000000" pitchFamily="2" charset="0"/>
                        </a:rPr>
                        <a:t>III..- Conversa y opina sobre diferentes temas y con varias personas interlocutoras.</a:t>
                      </a:r>
                      <a:endParaRPr lang="es-MX" sz="100" b="1" dirty="0" smtClean="0">
                        <a:solidFill>
                          <a:schemeClr val="tx1"/>
                        </a:solidFill>
                        <a:latin typeface="KG Miss Kindergarten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96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680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000"/>
            <a:ext cx="799051" cy="106478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20" y="-134271"/>
            <a:ext cx="799051" cy="106478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82" y="-200841"/>
            <a:ext cx="799051" cy="1064786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31" y="-173871"/>
            <a:ext cx="799051" cy="1064786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097" y="-213471"/>
            <a:ext cx="799051" cy="106478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108" y="-173871"/>
            <a:ext cx="799051" cy="106478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774" y="-187356"/>
            <a:ext cx="799051" cy="1064786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785" y="-200841"/>
            <a:ext cx="799051" cy="1064786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101" y="-200841"/>
            <a:ext cx="799051" cy="106478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724" y="-152895"/>
            <a:ext cx="799051" cy="106478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-219465"/>
            <a:ext cx="799051" cy="106478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635" y="-192495"/>
            <a:ext cx="799051" cy="106478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301" y="-232095"/>
            <a:ext cx="799051" cy="1064786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312" y="-192495"/>
            <a:ext cx="799051" cy="1064786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978" y="-205980"/>
            <a:ext cx="799051" cy="1064786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989" y="-219465"/>
            <a:ext cx="799051" cy="1064786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305" y="-219465"/>
            <a:ext cx="799051" cy="1064786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428" y="251996"/>
            <a:ext cx="799051" cy="1064786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491" y="293866"/>
            <a:ext cx="799051" cy="1064786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264" y="737105"/>
            <a:ext cx="799051" cy="1064786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1270325"/>
            <a:ext cx="799051" cy="1064786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44" y="228949"/>
            <a:ext cx="799051" cy="1064786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9" y="398122"/>
            <a:ext cx="799051" cy="1064786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09" y="737105"/>
            <a:ext cx="799051" cy="1064786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80" y="937433"/>
            <a:ext cx="799051" cy="1064786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062" y="1443430"/>
            <a:ext cx="799051" cy="1064786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094" y="3302"/>
            <a:ext cx="799051" cy="1064786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949" y="713208"/>
            <a:ext cx="799051" cy="1064786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94" y="6936252"/>
            <a:ext cx="514331" cy="685378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197" y="1140183"/>
            <a:ext cx="514331" cy="685378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83" y="823689"/>
            <a:ext cx="514331" cy="685378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694" y="784448"/>
            <a:ext cx="514331" cy="685378"/>
          </a:xfrm>
          <a:prstGeom prst="rect">
            <a:avLst/>
          </a:prstGeom>
        </p:spPr>
      </p:pic>
      <p:pic>
        <p:nvPicPr>
          <p:cNvPr id="51" name="Imagen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9989" y="7028905"/>
            <a:ext cx="596424" cy="482383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919" y="6988068"/>
            <a:ext cx="514331" cy="685378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22" y="6988068"/>
            <a:ext cx="514331" cy="685378"/>
          </a:xfrm>
          <a:prstGeom prst="rect">
            <a:avLst/>
          </a:prstGeom>
        </p:spPr>
      </p:pic>
      <p:sp>
        <p:nvSpPr>
          <p:cNvPr id="40" name="Rectángulo redondeado 39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41" name="CuadroTexto 40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49" name="Tab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894519"/>
              </p:ext>
            </p:extLst>
          </p:nvPr>
        </p:nvGraphicFramePr>
        <p:xfrm>
          <a:off x="438382" y="550954"/>
          <a:ext cx="9006919" cy="70291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Kindergarten" panose="02000000000000000000" pitchFamily="2" charset="0"/>
                        </a:rPr>
                        <a:t>Narración de historias mediante diversos lenguajes, en un ambiente donde niñas y niños participen y se apropien de la cultura, a través de diferentes textos.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5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ES" sz="900" dirty="0" smtClean="0">
                          <a:latin typeface="KG Miss Kindergarten" panose="02000000000000000000" pitchFamily="2" charset="0"/>
                        </a:rPr>
                        <a:t>I.-</a:t>
                      </a:r>
                      <a:r>
                        <a:rPr lang="es-ES" sz="900" baseline="0" dirty="0" smtClean="0">
                          <a:latin typeface="KG Miss Kindergarten" panose="02000000000000000000" pitchFamily="2" charset="0"/>
                        </a:rPr>
                        <a:t> </a:t>
                      </a:r>
                      <a:r>
                        <a:rPr lang="es-ES" sz="900" dirty="0" smtClean="0">
                          <a:latin typeface="KG Miss Kindergarten" panose="02000000000000000000" pitchFamily="2" charset="0"/>
                        </a:rPr>
                        <a:t>Describe detalles de personajes y lugares, los comparte con sus pares para evocarlos y enriquecerlos, e incorpora nuevos elementos a partir de los rasgos de su cultura y de otras regiones.</a:t>
                      </a:r>
                      <a:endParaRPr lang="es-ES" sz="900" dirty="0" smtClean="0">
                        <a:latin typeface="KG Miss Kindergarten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MX" sz="900" b="0" dirty="0" smtClean="0">
                          <a:solidFill>
                            <a:schemeClr val="tx1"/>
                          </a:solidFill>
                          <a:latin typeface="KG Miss Kindergarten" panose="02000000000000000000" pitchFamily="2" charset="0"/>
                        </a:rPr>
                        <a:t>I.- </a:t>
                      </a:r>
                      <a:r>
                        <a:rPr lang="es-ES" sz="900" b="0" dirty="0" smtClean="0">
                          <a:latin typeface="KG Miss Kindergarten" panose="02000000000000000000" pitchFamily="2" charset="0"/>
                        </a:rPr>
                        <a:t>Evoca y narra fragmentos de diferentes textos literarios −leyendas, cuentos, fábulas, historias−, y relatos de la comunidad, que escucha en voz de otras personas que las narran o leen. Comparte las emociones que le provocan.</a:t>
                      </a:r>
                      <a:endParaRPr lang="es-ES" sz="900" dirty="0" smtClean="0">
                        <a:latin typeface="KG Miss Kindergarten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96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043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000"/>
            <a:ext cx="799051" cy="106478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20" y="-134271"/>
            <a:ext cx="799051" cy="106478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82" y="-200841"/>
            <a:ext cx="799051" cy="1064786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31" y="-173871"/>
            <a:ext cx="799051" cy="1064786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097" y="-213471"/>
            <a:ext cx="799051" cy="106478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108" y="-173871"/>
            <a:ext cx="799051" cy="106478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774" y="-187356"/>
            <a:ext cx="799051" cy="1064786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785" y="-200841"/>
            <a:ext cx="799051" cy="1064786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101" y="-200841"/>
            <a:ext cx="799051" cy="106478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724" y="-152895"/>
            <a:ext cx="799051" cy="106478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-219465"/>
            <a:ext cx="799051" cy="106478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635" y="-192495"/>
            <a:ext cx="799051" cy="106478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301" y="-232095"/>
            <a:ext cx="799051" cy="1064786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312" y="-192495"/>
            <a:ext cx="799051" cy="1064786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978" y="-205980"/>
            <a:ext cx="799051" cy="1064786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989" y="-219465"/>
            <a:ext cx="799051" cy="1064786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305" y="-219465"/>
            <a:ext cx="799051" cy="1064786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428" y="251996"/>
            <a:ext cx="799051" cy="1064786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491" y="293866"/>
            <a:ext cx="799051" cy="1064786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264" y="737105"/>
            <a:ext cx="799051" cy="1064786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1270325"/>
            <a:ext cx="799051" cy="1064786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44" y="228949"/>
            <a:ext cx="799051" cy="1064786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9" y="398122"/>
            <a:ext cx="799051" cy="1064786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09" y="737105"/>
            <a:ext cx="799051" cy="1064786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80" y="937433"/>
            <a:ext cx="799051" cy="1064786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062" y="1443430"/>
            <a:ext cx="799051" cy="1064786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094" y="3302"/>
            <a:ext cx="799051" cy="1064786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949" y="713208"/>
            <a:ext cx="799051" cy="1064786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94" y="6936252"/>
            <a:ext cx="514331" cy="685378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197" y="1140183"/>
            <a:ext cx="514331" cy="685378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83" y="823689"/>
            <a:ext cx="514331" cy="685378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694" y="784448"/>
            <a:ext cx="514331" cy="685378"/>
          </a:xfrm>
          <a:prstGeom prst="rect">
            <a:avLst/>
          </a:prstGeom>
        </p:spPr>
      </p:pic>
      <p:pic>
        <p:nvPicPr>
          <p:cNvPr id="51" name="Imagen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9989" y="7028905"/>
            <a:ext cx="596424" cy="482383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919" y="6988068"/>
            <a:ext cx="514331" cy="685378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22" y="6988068"/>
            <a:ext cx="514331" cy="685378"/>
          </a:xfrm>
          <a:prstGeom prst="rect">
            <a:avLst/>
          </a:prstGeom>
        </p:spPr>
      </p:pic>
      <p:sp>
        <p:nvSpPr>
          <p:cNvPr id="40" name="Rectángulo redondeado 39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41" name="CuadroTexto 40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49" name="Tab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323846"/>
              </p:ext>
            </p:extLst>
          </p:nvPr>
        </p:nvGraphicFramePr>
        <p:xfrm>
          <a:off x="438382" y="550954"/>
          <a:ext cx="9006919" cy="6882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Kindergarten" panose="02000000000000000000" pitchFamily="2" charset="0"/>
                        </a:rPr>
                        <a:t>Recursos y juegos del lenguaje que fortalecen la diversidad de formas de expresión oral, y que rescatan la o las lenguas de la comunidad y de otros lugares.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effectLst/>
                        <a:latin typeface="KG Miss Kindergarten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5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MX" sz="900" b="0" dirty="0" smtClean="0">
                          <a:solidFill>
                            <a:schemeClr val="tx1"/>
                          </a:solidFill>
                          <a:latin typeface="KG Miss Kindergarten" panose="02000000000000000000" pitchFamily="2" charset="0"/>
                        </a:rPr>
                        <a:t>I.- </a:t>
                      </a:r>
                      <a:r>
                        <a:rPr lang="es-ES" sz="900" b="0" dirty="0" smtClean="0">
                          <a:latin typeface="KG Miss Kindergarten" panose="02000000000000000000" pitchFamily="2" charset="0"/>
                        </a:rPr>
                        <a:t>Combina recursos de los lenguajes, tales como movimientos corporales, gestos, velocidades, ritmos, entre otros, al decir rimas, poemas, canciones, retahílas, trabalenguas, adivinanzas y otros juegos del lenguaje.</a:t>
                      </a:r>
                      <a:endParaRPr lang="es-ES" sz="900" b="0" dirty="0" smtClean="0">
                        <a:latin typeface="KG Miss Kindergarten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ES" sz="900" b="0" dirty="0" smtClean="0">
                          <a:latin typeface="KG Miss Kindergarten" panose="02000000000000000000" pitchFamily="2" charset="0"/>
                        </a:rPr>
                        <a:t>I.- </a:t>
                      </a:r>
                      <a:r>
                        <a:rPr lang="es-ES" sz="900" dirty="0" smtClean="0">
                          <a:latin typeface="KG Miss Kindergarten" panose="02000000000000000000" pitchFamily="2" charset="0"/>
                        </a:rPr>
                        <a:t>Participa en juegos del lenguaje de la tradición oral de las familias o la comunidad y los expresa con fluidez.</a:t>
                      </a:r>
                      <a:endParaRPr lang="es-ES" sz="900" dirty="0">
                        <a:latin typeface="KG Miss Kindergarten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96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694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000"/>
            <a:ext cx="799051" cy="106478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20" y="-134271"/>
            <a:ext cx="799051" cy="106478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82" y="-200841"/>
            <a:ext cx="799051" cy="1064786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31" y="-173871"/>
            <a:ext cx="799051" cy="1064786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097" y="-213471"/>
            <a:ext cx="799051" cy="106478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108" y="-173871"/>
            <a:ext cx="799051" cy="106478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774" y="-187356"/>
            <a:ext cx="799051" cy="1064786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785" y="-200841"/>
            <a:ext cx="799051" cy="1064786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101" y="-200841"/>
            <a:ext cx="799051" cy="106478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724" y="-152895"/>
            <a:ext cx="799051" cy="106478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-219465"/>
            <a:ext cx="799051" cy="106478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635" y="-192495"/>
            <a:ext cx="799051" cy="106478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301" y="-232095"/>
            <a:ext cx="799051" cy="1064786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312" y="-192495"/>
            <a:ext cx="799051" cy="1064786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978" y="-205980"/>
            <a:ext cx="799051" cy="1064786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989" y="-219465"/>
            <a:ext cx="799051" cy="1064786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305" y="-219465"/>
            <a:ext cx="799051" cy="1064786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428" y="251996"/>
            <a:ext cx="799051" cy="1064786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491" y="293866"/>
            <a:ext cx="799051" cy="1064786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264" y="737105"/>
            <a:ext cx="799051" cy="1064786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1270325"/>
            <a:ext cx="799051" cy="1064786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44" y="228949"/>
            <a:ext cx="799051" cy="1064786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9" y="398122"/>
            <a:ext cx="799051" cy="1064786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09" y="737105"/>
            <a:ext cx="799051" cy="1064786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80" y="937433"/>
            <a:ext cx="799051" cy="1064786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062" y="1443430"/>
            <a:ext cx="799051" cy="1064786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094" y="3302"/>
            <a:ext cx="799051" cy="1064786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949" y="713208"/>
            <a:ext cx="799051" cy="1064786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94" y="6936252"/>
            <a:ext cx="514331" cy="685378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197" y="1140183"/>
            <a:ext cx="514331" cy="685378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83" y="823689"/>
            <a:ext cx="514331" cy="685378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694" y="784448"/>
            <a:ext cx="514331" cy="685378"/>
          </a:xfrm>
          <a:prstGeom prst="rect">
            <a:avLst/>
          </a:prstGeom>
        </p:spPr>
      </p:pic>
      <p:pic>
        <p:nvPicPr>
          <p:cNvPr id="51" name="Imagen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9989" y="7028905"/>
            <a:ext cx="596424" cy="482383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919" y="6988068"/>
            <a:ext cx="514331" cy="685378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22" y="6988068"/>
            <a:ext cx="514331" cy="685378"/>
          </a:xfrm>
          <a:prstGeom prst="rect">
            <a:avLst/>
          </a:prstGeom>
        </p:spPr>
      </p:pic>
      <p:sp>
        <p:nvSpPr>
          <p:cNvPr id="40" name="Rectángulo redondeado 39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41" name="CuadroTexto 40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49" name="Tab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740762"/>
              </p:ext>
            </p:extLst>
          </p:nvPr>
        </p:nvGraphicFramePr>
        <p:xfrm>
          <a:off x="438382" y="550954"/>
          <a:ext cx="9006919" cy="70291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Kindergarten" panose="02000000000000000000" pitchFamily="2" charset="0"/>
                        </a:rPr>
                        <a:t>Recursos y juegos del lenguaje que fortalecen la diversidad de formas de expresión oral, y que rescatan la o las lenguas de la comunidad y de otros lugares.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effectLst/>
                        <a:latin typeface="KG Miss Kindergarten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5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MX" sz="900" b="0" dirty="0" smtClean="0">
                          <a:solidFill>
                            <a:schemeClr val="tx1"/>
                          </a:solidFill>
                          <a:latin typeface="KG Miss Kindergarten" panose="02000000000000000000" pitchFamily="2" charset="0"/>
                        </a:rPr>
                        <a:t>II.- </a:t>
                      </a:r>
                      <a:r>
                        <a:rPr lang="es-ES" sz="900" b="0" dirty="0" smtClean="0">
                          <a:latin typeface="KG Miss Kindergarten" panose="02000000000000000000" pitchFamily="2" charset="0"/>
                        </a:rPr>
                        <a:t>Utiliza distintos recursos de los lenguajes, tales como sonido, ritmo, música, velocidad y movimientos corporales, gestos o señas, para acompañar y modificar adivinanzas, canciones, trabalenguas, retahílas, coplas, entre otros, y con ello crea otras formas de expresión.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Kindergarten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ES" sz="900" b="0" dirty="0" smtClean="0">
                          <a:latin typeface="KG Miss Kindergarten" panose="02000000000000000000" pitchFamily="2" charset="0"/>
                        </a:rPr>
                        <a:t>III.- </a:t>
                      </a:r>
                      <a:r>
                        <a:rPr lang="es-ES" sz="900" dirty="0" smtClean="0">
                          <a:latin typeface="KG Miss Kindergarten" panose="02000000000000000000" pitchFamily="2" charset="0"/>
                        </a:rPr>
                        <a:t>Experimenta con los recursos de los lenguajes para crear, en lo individual y lo colectivo, juegos del lenguaje como adivinanzas, trabalenguas, canciones, rimas, coplas u otros.</a:t>
                      </a:r>
                      <a:endParaRPr lang="es-ES" sz="900" b="0" dirty="0" smtClean="0">
                        <a:latin typeface="KG Miss Kindergarten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96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133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000"/>
            <a:ext cx="799051" cy="106478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20" y="-134271"/>
            <a:ext cx="799051" cy="106478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82" y="-200841"/>
            <a:ext cx="799051" cy="1064786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31" y="-173871"/>
            <a:ext cx="799051" cy="1064786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097" y="-213471"/>
            <a:ext cx="799051" cy="106478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108" y="-173871"/>
            <a:ext cx="799051" cy="106478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774" y="-187356"/>
            <a:ext cx="799051" cy="1064786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785" y="-200841"/>
            <a:ext cx="799051" cy="1064786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101" y="-200841"/>
            <a:ext cx="799051" cy="106478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724" y="-152895"/>
            <a:ext cx="799051" cy="106478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-219465"/>
            <a:ext cx="799051" cy="106478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635" y="-192495"/>
            <a:ext cx="799051" cy="106478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301" y="-232095"/>
            <a:ext cx="799051" cy="1064786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312" y="-192495"/>
            <a:ext cx="799051" cy="1064786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978" y="-205980"/>
            <a:ext cx="799051" cy="1064786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989" y="-219465"/>
            <a:ext cx="799051" cy="1064786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305" y="-219465"/>
            <a:ext cx="799051" cy="1064786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428" y="251996"/>
            <a:ext cx="799051" cy="1064786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491" y="293866"/>
            <a:ext cx="799051" cy="1064786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264" y="737105"/>
            <a:ext cx="799051" cy="1064786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1270325"/>
            <a:ext cx="799051" cy="1064786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44" y="228949"/>
            <a:ext cx="799051" cy="1064786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9" y="398122"/>
            <a:ext cx="799051" cy="1064786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09" y="737105"/>
            <a:ext cx="799051" cy="1064786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80" y="937433"/>
            <a:ext cx="799051" cy="1064786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062" y="1443430"/>
            <a:ext cx="799051" cy="1064786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094" y="3302"/>
            <a:ext cx="799051" cy="1064786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949" y="713208"/>
            <a:ext cx="799051" cy="1064786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94" y="6936252"/>
            <a:ext cx="514331" cy="685378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197" y="1140183"/>
            <a:ext cx="514331" cy="685378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83" y="823689"/>
            <a:ext cx="514331" cy="685378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694" y="784448"/>
            <a:ext cx="514331" cy="685378"/>
          </a:xfrm>
          <a:prstGeom prst="rect">
            <a:avLst/>
          </a:prstGeom>
        </p:spPr>
      </p:pic>
      <p:pic>
        <p:nvPicPr>
          <p:cNvPr id="51" name="Imagen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9989" y="7028905"/>
            <a:ext cx="596424" cy="482383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919" y="6988068"/>
            <a:ext cx="514331" cy="685378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22" y="6988068"/>
            <a:ext cx="514331" cy="685378"/>
          </a:xfrm>
          <a:prstGeom prst="rect">
            <a:avLst/>
          </a:prstGeom>
        </p:spPr>
      </p:pic>
      <p:sp>
        <p:nvSpPr>
          <p:cNvPr id="40" name="Rectángulo redondeado 39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41" name="CuadroTexto 40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49" name="Tab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637829"/>
              </p:ext>
            </p:extLst>
          </p:nvPr>
        </p:nvGraphicFramePr>
        <p:xfrm>
          <a:off x="438382" y="550954"/>
          <a:ext cx="9006919" cy="70317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90045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Kindergarten" panose="02000000000000000000" pitchFamily="2" charset="0"/>
                        </a:rPr>
                        <a:t>Producción de expresiones creativas con los distintos elementos de los lenguajes artísticos.</a:t>
                      </a:r>
                      <a:endParaRPr lang="es-ES" sz="900" b="0" dirty="0" smtClean="0">
                        <a:solidFill>
                          <a:schemeClr val="tx1"/>
                        </a:solidFill>
                        <a:latin typeface="KG Miss Kindergarten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5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MX" sz="900" b="0" dirty="0" smtClean="0">
                          <a:solidFill>
                            <a:schemeClr val="tx1"/>
                          </a:solidFill>
                          <a:latin typeface="KG Miss Kindergarten" panose="02000000000000000000" pitchFamily="2" charset="0"/>
                        </a:rPr>
                        <a:t>I.- </a:t>
                      </a:r>
                      <a:r>
                        <a:rPr lang="es-ES" sz="900" b="0" dirty="0" smtClean="0">
                          <a:latin typeface="KG Miss Kindergarten" panose="02000000000000000000" pitchFamily="2" charset="0"/>
                        </a:rPr>
                        <a:t>Produce expresiones creativas para representar el mundo cercano, experiencias de su vida personal, familiar, la naturaleza que le rodea o creaciones de su imaginación, recurriendo a los distintos recursos de las artes</a:t>
                      </a:r>
                      <a:endParaRPr lang="es-ES" sz="900" dirty="0" smtClean="0"/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ES" sz="900" b="0" dirty="0" smtClean="0">
                          <a:latin typeface="KG Miss Kindergarten" panose="02000000000000000000" pitchFamily="2" charset="0"/>
                        </a:rPr>
                        <a:t>III.- </a:t>
                      </a:r>
                      <a:r>
                        <a:rPr lang="es-ES" sz="900" dirty="0" smtClean="0">
                          <a:latin typeface="KG Miss Kindergarten" panose="02000000000000000000" pitchFamily="2" charset="0"/>
                        </a:rPr>
                        <a:t>Enriquece sus producciones creativas de expresión gráfica o corporal, al incluir o retomar elementos, tales como líneas, combinación de colores, formas, imágenes, gestos, posturas, sonidos, entre otros, de las manifestaciones artísticas y culturales.</a:t>
                      </a:r>
                      <a:endParaRPr lang="es-ES" sz="900" b="0" dirty="0" smtClean="0">
                        <a:latin typeface="KG Miss Kindergarten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96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83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000"/>
            <a:ext cx="799051" cy="106478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20" y="-134271"/>
            <a:ext cx="799051" cy="106478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82" y="-200841"/>
            <a:ext cx="799051" cy="1064786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31" y="-173871"/>
            <a:ext cx="799051" cy="1064786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097" y="-213471"/>
            <a:ext cx="799051" cy="106478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108" y="-173871"/>
            <a:ext cx="799051" cy="106478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774" y="-187356"/>
            <a:ext cx="799051" cy="1064786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785" y="-200841"/>
            <a:ext cx="799051" cy="1064786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101" y="-200841"/>
            <a:ext cx="799051" cy="106478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724" y="-152895"/>
            <a:ext cx="799051" cy="106478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-219465"/>
            <a:ext cx="799051" cy="106478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635" y="-192495"/>
            <a:ext cx="799051" cy="106478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301" y="-232095"/>
            <a:ext cx="799051" cy="1064786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312" y="-192495"/>
            <a:ext cx="799051" cy="1064786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978" y="-205980"/>
            <a:ext cx="799051" cy="1064786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989" y="-219465"/>
            <a:ext cx="799051" cy="1064786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305" y="-219465"/>
            <a:ext cx="799051" cy="1064786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428" y="251996"/>
            <a:ext cx="799051" cy="1064786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491" y="293866"/>
            <a:ext cx="799051" cy="1064786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264" y="737105"/>
            <a:ext cx="799051" cy="1064786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886" y="1270325"/>
            <a:ext cx="799051" cy="1064786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44" y="228949"/>
            <a:ext cx="799051" cy="1064786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9" y="398122"/>
            <a:ext cx="799051" cy="1064786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09" y="737105"/>
            <a:ext cx="799051" cy="1064786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80" y="937433"/>
            <a:ext cx="799051" cy="1064786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062" y="1443430"/>
            <a:ext cx="799051" cy="1064786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094" y="3302"/>
            <a:ext cx="799051" cy="1064786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949" y="713208"/>
            <a:ext cx="799051" cy="1064786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94" y="6936252"/>
            <a:ext cx="514331" cy="685378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197" y="1140183"/>
            <a:ext cx="514331" cy="685378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183" y="823689"/>
            <a:ext cx="514331" cy="685378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694" y="784448"/>
            <a:ext cx="514331" cy="685378"/>
          </a:xfrm>
          <a:prstGeom prst="rect">
            <a:avLst/>
          </a:prstGeom>
        </p:spPr>
      </p:pic>
      <p:pic>
        <p:nvPicPr>
          <p:cNvPr id="51" name="Imagen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9989" y="7028905"/>
            <a:ext cx="596424" cy="482383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919" y="6988068"/>
            <a:ext cx="514331" cy="685378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22" y="6988068"/>
            <a:ext cx="514331" cy="685378"/>
          </a:xfrm>
          <a:prstGeom prst="rect">
            <a:avLst/>
          </a:prstGeom>
        </p:spPr>
      </p:pic>
      <p:sp>
        <p:nvSpPr>
          <p:cNvPr id="40" name="Rectángulo redondeado 39"/>
          <p:cNvSpPr/>
          <p:nvPr/>
        </p:nvSpPr>
        <p:spPr>
          <a:xfrm>
            <a:off x="9562454" y="-8762"/>
            <a:ext cx="495946" cy="7772401"/>
          </a:xfrm>
          <a:prstGeom prst="roundRect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0000"/>
              </a:solidFill>
            </a:endParaRPr>
          </a:p>
        </p:txBody>
      </p:sp>
      <p:sp>
        <p:nvSpPr>
          <p:cNvPr id="41" name="CuadroTexto 40"/>
          <p:cNvSpPr txBox="1"/>
          <p:nvPr/>
        </p:nvSpPr>
        <p:spPr>
          <a:xfrm rot="5400000">
            <a:off x="6182323" y="3621523"/>
            <a:ext cx="735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200" b="1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43" name="Tabla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094887"/>
              </p:ext>
            </p:extLst>
          </p:nvPr>
        </p:nvGraphicFramePr>
        <p:xfrm>
          <a:off x="653406" y="725793"/>
          <a:ext cx="8628789" cy="6683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6725"/>
                <a:gridCol w="2918944"/>
                <a:gridCol w="4893120"/>
              </a:tblGrid>
              <a:tr h="5114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LISTA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OBSERVACIONES RELEVANTES EN LOS PROCESOS DE APRENDIZAJE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5201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875</Words>
  <Application>Microsoft Office PowerPoint</Application>
  <PresentationFormat>Personalizado</PresentationFormat>
  <Paragraphs>797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20" baseType="lpstr">
      <vt:lpstr>Arial</vt:lpstr>
      <vt:lpstr>Calibri</vt:lpstr>
      <vt:lpstr>Calibri Light</vt:lpstr>
      <vt:lpstr>Coffee Soda</vt:lpstr>
      <vt:lpstr>HelloBigBen</vt:lpstr>
      <vt:lpstr>HelloMorgan</vt:lpstr>
      <vt:lpstr>HelloTexas</vt:lpstr>
      <vt:lpstr>KG Miss Kindergarten</vt:lpstr>
      <vt:lpstr>KG Miss Speechy IPA</vt:lpstr>
      <vt:lpstr>Only You</vt:lpstr>
      <vt:lpstr>Somelove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3</cp:revision>
  <dcterms:created xsi:type="dcterms:W3CDTF">2024-10-22T00:27:05Z</dcterms:created>
  <dcterms:modified xsi:type="dcterms:W3CDTF">2024-10-22T00:56:21Z</dcterms:modified>
</cp:coreProperties>
</file>