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5" r:id="rId4"/>
    <p:sldId id="262" r:id="rId5"/>
    <p:sldId id="270" r:id="rId6"/>
    <p:sldId id="261" r:id="rId7"/>
    <p:sldId id="258" r:id="rId8"/>
    <p:sldId id="260" r:id="rId9"/>
    <p:sldId id="266" r:id="rId10"/>
    <p:sldId id="263" r:id="rId11"/>
    <p:sldId id="267" r:id="rId12"/>
    <p:sldId id="269" r:id="rId13"/>
    <p:sldId id="264" r:id="rId14"/>
    <p:sldId id="268" r:id="rId15"/>
    <p:sldId id="271" r:id="rId16"/>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39" d="100"/>
          <a:sy n="39" d="100"/>
        </p:scale>
        <p:origin x="211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4B843B4-36BC-4133-B83E-B06B28463AA8}" type="datetimeFigureOut">
              <a:rPr lang="es-MX" smtClean="0"/>
              <a:t>18/02/2024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01051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B843B4-36BC-4133-B83E-B06B28463AA8}" type="datetimeFigureOut">
              <a:rPr lang="es-MX" smtClean="0"/>
              <a:t>18/02/2024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40113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B843B4-36BC-4133-B83E-B06B28463AA8}" type="datetimeFigureOut">
              <a:rPr lang="es-MX" smtClean="0"/>
              <a:t>18/02/2024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9599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B843B4-36BC-4133-B83E-B06B28463AA8}" type="datetimeFigureOut">
              <a:rPr lang="es-MX" smtClean="0"/>
              <a:t>18/02/2024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54899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B843B4-36BC-4133-B83E-B06B28463AA8}" type="datetimeFigureOut">
              <a:rPr lang="es-MX" smtClean="0"/>
              <a:t>18/02/2024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293072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4B843B4-36BC-4133-B83E-B06B28463AA8}" type="datetimeFigureOut">
              <a:rPr lang="es-MX" smtClean="0"/>
              <a:t>18/02/2024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259844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4B843B4-36BC-4133-B83E-B06B28463AA8}" type="datetimeFigureOut">
              <a:rPr lang="es-MX" smtClean="0"/>
              <a:t>18/02/2024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17542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4B843B4-36BC-4133-B83E-B06B28463AA8}" type="datetimeFigureOut">
              <a:rPr lang="es-MX" smtClean="0"/>
              <a:t>18/02/2024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47155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843B4-36BC-4133-B83E-B06B28463AA8}" type="datetimeFigureOut">
              <a:rPr lang="es-MX" smtClean="0"/>
              <a:t>18/02/2024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44848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B843B4-36BC-4133-B83E-B06B28463AA8}" type="datetimeFigureOut">
              <a:rPr lang="es-MX" smtClean="0"/>
              <a:t>18/02/2024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59764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4B843B4-36BC-4133-B83E-B06B28463AA8}" type="datetimeFigureOut">
              <a:rPr lang="es-MX" smtClean="0"/>
              <a:t>18/02/2024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FF6C9A1-6BC6-45DE-BF07-9EA6F4805BDB}" type="slidenum">
              <a:rPr lang="es-MX" smtClean="0"/>
              <a:t>‹Nº›</a:t>
            </a:fld>
            <a:endParaRPr lang="es-MX"/>
          </a:p>
        </p:txBody>
      </p:sp>
    </p:spTree>
    <p:extLst>
      <p:ext uri="{BB962C8B-B14F-4D97-AF65-F5344CB8AC3E}">
        <p14:creationId xmlns:p14="http://schemas.microsoft.com/office/powerpoint/2010/main" val="3388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A4B843B4-36BC-4133-B83E-B06B28463AA8}" type="datetimeFigureOut">
              <a:rPr lang="es-MX" smtClean="0"/>
              <a:t>18/02/2024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DFF6C9A1-6BC6-45DE-BF07-9EA6F4805BDB}" type="slidenum">
              <a:rPr lang="es-MX" smtClean="0"/>
              <a:t>‹Nº›</a:t>
            </a:fld>
            <a:endParaRPr lang="es-MX"/>
          </a:p>
        </p:txBody>
      </p:sp>
    </p:spTree>
    <p:extLst>
      <p:ext uri="{BB962C8B-B14F-4D97-AF65-F5344CB8AC3E}">
        <p14:creationId xmlns:p14="http://schemas.microsoft.com/office/powerpoint/2010/main" val="118232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545" y="-136908"/>
            <a:ext cx="2455466" cy="2455466"/>
          </a:xfrm>
          <a:prstGeom prst="rect">
            <a:avLst/>
          </a:prstGeom>
        </p:spPr>
      </p:pic>
      <p:pic>
        <p:nvPicPr>
          <p:cNvPr id="20" name="Imagen 19"/>
          <p:cNvPicPr>
            <a:picLocks noChangeAspect="1"/>
          </p:cNvPicPr>
          <p:nvPr/>
        </p:nvPicPr>
        <p:blipFill rotWithShape="1">
          <a:blip r:embed="rId3">
            <a:extLst>
              <a:ext uri="{28A0092B-C50C-407E-A947-70E740481C1C}">
                <a14:useLocalDpi xmlns:a14="http://schemas.microsoft.com/office/drawing/2010/main" val="0"/>
              </a:ext>
            </a:extLst>
          </a:blip>
          <a:srcRect b="11694"/>
          <a:stretch/>
        </p:blipFill>
        <p:spPr>
          <a:xfrm>
            <a:off x="-579046" y="1474066"/>
            <a:ext cx="4430542" cy="613395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761" y="427098"/>
            <a:ext cx="2270583" cy="1254265"/>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051727" y="427098"/>
            <a:ext cx="2270583" cy="1254265"/>
          </a:xfrm>
          <a:prstGeom prst="rect">
            <a:avLst/>
          </a:prstGeom>
        </p:spPr>
      </p:pic>
      <p:pic>
        <p:nvPicPr>
          <p:cNvPr id="23" name="Imagen 22"/>
          <p:cNvPicPr>
            <a:picLocks noChangeAspect="1"/>
          </p:cNvPicPr>
          <p:nvPr/>
        </p:nvPicPr>
        <p:blipFill rotWithShape="1">
          <a:blip r:embed="rId5">
            <a:extLst>
              <a:ext uri="{28A0092B-C50C-407E-A947-70E740481C1C}">
                <a14:useLocalDpi xmlns:a14="http://schemas.microsoft.com/office/drawing/2010/main" val="0"/>
              </a:ext>
            </a:extLst>
          </a:blip>
          <a:srcRect r="14239"/>
          <a:stretch/>
        </p:blipFill>
        <p:spPr>
          <a:xfrm>
            <a:off x="4940016" y="2324746"/>
            <a:ext cx="5118384" cy="5600406"/>
          </a:xfrm>
          <a:prstGeom prst="rect">
            <a:avLst/>
          </a:prstGeom>
        </p:spPr>
      </p:pic>
      <p:pic>
        <p:nvPicPr>
          <p:cNvPr id="13" name="Imagen 12"/>
          <p:cNvPicPr>
            <a:picLocks noChangeAspect="1"/>
          </p:cNvPicPr>
          <p:nvPr/>
        </p:nvPicPr>
        <p:blipFill rotWithShape="1">
          <a:blip r:embed="rId6">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6">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6">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6">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6">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25" name="Imagen 24"/>
          <p:cNvPicPr>
            <a:picLocks noChangeAspect="1"/>
          </p:cNvPicPr>
          <p:nvPr/>
        </p:nvPicPr>
        <p:blipFill rotWithShape="1">
          <a:blip r:embed="rId7">
            <a:extLst>
              <a:ext uri="{28A0092B-C50C-407E-A947-70E740481C1C}">
                <a14:useLocalDpi xmlns:a14="http://schemas.microsoft.com/office/drawing/2010/main" val="0"/>
              </a:ext>
            </a:extLst>
          </a:blip>
          <a:srcRect l="42968" r="42703" b="25821"/>
          <a:stretch/>
        </p:blipFill>
        <p:spPr>
          <a:xfrm>
            <a:off x="3050276" y="4550"/>
            <a:ext cx="491319" cy="2543602"/>
          </a:xfrm>
          <a:prstGeom prst="rect">
            <a:avLst/>
          </a:prstGeom>
        </p:spPr>
      </p:pic>
      <p:pic>
        <p:nvPicPr>
          <p:cNvPr id="26" name="Imagen 25"/>
          <p:cNvPicPr>
            <a:picLocks noChangeAspect="1"/>
          </p:cNvPicPr>
          <p:nvPr/>
        </p:nvPicPr>
        <p:blipFill rotWithShape="1">
          <a:blip r:embed="rId7">
            <a:extLst>
              <a:ext uri="{28A0092B-C50C-407E-A947-70E740481C1C}">
                <a14:useLocalDpi xmlns:a14="http://schemas.microsoft.com/office/drawing/2010/main" val="0"/>
              </a:ext>
            </a:extLst>
          </a:blip>
          <a:srcRect l="42968" r="42703" b="25821"/>
          <a:stretch/>
        </p:blipFill>
        <p:spPr>
          <a:xfrm flipH="1">
            <a:off x="5930573" y="0"/>
            <a:ext cx="491319" cy="2543602"/>
          </a:xfrm>
          <a:prstGeom prst="rect">
            <a:avLst/>
          </a:prstGeom>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54134" y="5092837"/>
            <a:ext cx="3331732" cy="2679563"/>
          </a:xfrm>
          <a:prstGeom prst="rect">
            <a:avLst/>
          </a:prstGeom>
        </p:spPr>
      </p:pic>
      <p:pic>
        <p:nvPicPr>
          <p:cNvPr id="18" name="Imagen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9115" y="1888660"/>
            <a:ext cx="4088128" cy="1552574"/>
          </a:xfrm>
          <a:prstGeom prst="rect">
            <a:avLst/>
          </a:prstGeom>
        </p:spPr>
      </p:pic>
      <p:pic>
        <p:nvPicPr>
          <p:cNvPr id="21" name="Imagen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205" y="6066430"/>
            <a:ext cx="2096497" cy="2096497"/>
          </a:xfrm>
          <a:prstGeom prst="rect">
            <a:avLst/>
          </a:prstGeom>
        </p:spPr>
      </p:pic>
      <p:pic>
        <p:nvPicPr>
          <p:cNvPr id="22" name="Imagen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4552" y="4606890"/>
            <a:ext cx="3702869" cy="3702869"/>
          </a:xfrm>
          <a:prstGeom prst="rect">
            <a:avLst/>
          </a:prstGeom>
        </p:spPr>
      </p:pic>
      <p:pic>
        <p:nvPicPr>
          <p:cNvPr id="19" name="Imagen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1727" y="4835747"/>
            <a:ext cx="3525491" cy="3525491"/>
          </a:xfrm>
          <a:prstGeom prst="rect">
            <a:avLst/>
          </a:prstGeom>
        </p:spPr>
      </p:pic>
      <p:pic>
        <p:nvPicPr>
          <p:cNvPr id="24" name="Imagen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0833" y="3077417"/>
            <a:ext cx="1966095" cy="1966095"/>
          </a:xfrm>
          <a:prstGeom prst="rect">
            <a:avLst/>
          </a:prstGeom>
        </p:spPr>
      </p:pic>
      <p:pic>
        <p:nvPicPr>
          <p:cNvPr id="27" name="Imagen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729628" y="1118115"/>
            <a:ext cx="1276819" cy="1276819"/>
          </a:xfrm>
          <a:prstGeom prst="rect">
            <a:avLst/>
          </a:prstGeom>
        </p:spPr>
      </p:pic>
      <p:pic>
        <p:nvPicPr>
          <p:cNvPr id="29" name="Imagen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7147" y="5291109"/>
            <a:ext cx="2916354" cy="2916354"/>
          </a:xfrm>
          <a:prstGeom prst="rect">
            <a:avLst/>
          </a:prstGeom>
        </p:spPr>
      </p:pic>
      <p:pic>
        <p:nvPicPr>
          <p:cNvPr id="30" name="Imagen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84356" y="4972923"/>
            <a:ext cx="1866318" cy="2799477"/>
          </a:xfrm>
          <a:prstGeom prst="rect">
            <a:avLst/>
          </a:prstGeom>
        </p:spPr>
      </p:pic>
      <p:pic>
        <p:nvPicPr>
          <p:cNvPr id="28" name="Imagen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5047450" y="5521401"/>
            <a:ext cx="3154391" cy="3154391"/>
          </a:xfrm>
          <a:prstGeom prst="rect">
            <a:avLst/>
          </a:prstGeom>
        </p:spPr>
      </p:pic>
      <p:sp>
        <p:nvSpPr>
          <p:cNvPr id="31" name="CuadroTexto 30"/>
          <p:cNvSpPr txBox="1"/>
          <p:nvPr/>
        </p:nvSpPr>
        <p:spPr>
          <a:xfrm>
            <a:off x="3245349" y="2396324"/>
            <a:ext cx="3265521" cy="523220"/>
          </a:xfrm>
          <a:prstGeom prst="rect">
            <a:avLst/>
          </a:prstGeom>
          <a:noFill/>
        </p:spPr>
        <p:txBody>
          <a:bodyPr wrap="square" rtlCol="0">
            <a:spAutoFit/>
          </a:bodyPr>
          <a:lstStyle/>
          <a:p>
            <a:pPr algn="ctr"/>
            <a:r>
              <a:rPr lang="es-MX" sz="2800" dirty="0" smtClean="0">
                <a:latin typeface="Holidays Homework" panose="02000500000000000000" pitchFamily="2" charset="0"/>
              </a:rPr>
              <a:t>EVALUACIÓN</a:t>
            </a:r>
            <a:r>
              <a:rPr lang="es-MX" sz="2800" dirty="0" smtClean="0">
                <a:latin typeface="Holidays Homework" panose="02000500000000000000" pitchFamily="2" charset="0"/>
              </a:rPr>
              <a:t>”</a:t>
            </a:r>
            <a:endParaRPr lang="es-MX" sz="2800" dirty="0">
              <a:latin typeface="Holidays Homework" panose="02000500000000000000" pitchFamily="2" charset="0"/>
            </a:endParaRPr>
          </a:p>
        </p:txBody>
      </p:sp>
      <p:pic>
        <p:nvPicPr>
          <p:cNvPr id="32" name="Imagen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49781" y="3844926"/>
            <a:ext cx="1350428" cy="1272103"/>
          </a:xfrm>
          <a:prstGeom prst="rect">
            <a:avLst/>
          </a:prstGeom>
        </p:spPr>
      </p:pic>
      <p:pic>
        <p:nvPicPr>
          <p:cNvPr id="33" name="Imagen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24646" y="6166923"/>
            <a:ext cx="1989805" cy="1996004"/>
          </a:xfrm>
          <a:prstGeom prst="rect">
            <a:avLst/>
          </a:prstGeom>
        </p:spPr>
      </p:pic>
      <p:pic>
        <p:nvPicPr>
          <p:cNvPr id="34" name="Imagen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483066" y="1728400"/>
            <a:ext cx="857409" cy="771180"/>
          </a:xfrm>
          <a:prstGeom prst="rect">
            <a:avLst/>
          </a:prstGeom>
        </p:spPr>
      </p:pic>
      <p:pic>
        <p:nvPicPr>
          <p:cNvPr id="40" name="Imagen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933533">
            <a:off x="188522" y="373799"/>
            <a:ext cx="857409" cy="771180"/>
          </a:xfrm>
          <a:prstGeom prst="rect">
            <a:avLst/>
          </a:prstGeom>
        </p:spPr>
      </p:pic>
      <p:pic>
        <p:nvPicPr>
          <p:cNvPr id="35" name="Imagen 3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2367074" y="1364293"/>
            <a:ext cx="827414" cy="892781"/>
          </a:xfrm>
          <a:prstGeom prst="rect">
            <a:avLst/>
          </a:prstGeom>
        </p:spPr>
      </p:pic>
      <p:pic>
        <p:nvPicPr>
          <p:cNvPr id="36" name="Imagen 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84106" y="3548013"/>
            <a:ext cx="809245" cy="695140"/>
          </a:xfrm>
          <a:prstGeom prst="rect">
            <a:avLst/>
          </a:prstGeom>
        </p:spPr>
      </p:pic>
      <p:pic>
        <p:nvPicPr>
          <p:cNvPr id="43" name="Imagen 4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160306" y="90743"/>
            <a:ext cx="831747" cy="672710"/>
          </a:xfrm>
          <a:prstGeom prst="rect">
            <a:avLst/>
          </a:prstGeom>
        </p:spPr>
      </p:pic>
    </p:spTree>
    <p:extLst>
      <p:ext uri="{BB962C8B-B14F-4D97-AF65-F5344CB8AC3E}">
        <p14:creationId xmlns:p14="http://schemas.microsoft.com/office/powerpoint/2010/main" val="364582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774726216"/>
              </p:ext>
            </p:extLst>
          </p:nvPr>
        </p:nvGraphicFramePr>
        <p:xfrm>
          <a:off x="370835" y="1117357"/>
          <a:ext cx="8927467" cy="6594195"/>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r>
                        <a:rPr lang="es-MX" sz="1000" b="0" dirty="0">
                          <a:solidFill>
                            <a:schemeClr val="tx1"/>
                          </a:solidFill>
                          <a:effectLst/>
                          <a:latin typeface="KG Miss Speechy IPA" panose="02000000000000000000" pitchFamily="2" charset="0"/>
                        </a:rPr>
                        <a:t/>
                      </a:r>
                      <a:br>
                        <a:rPr lang="es-MX" sz="1000" b="0" dirty="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Transformación responsable del entorno al satisfacer necesidades básicas de alimentación, vestido y vivienda.</a:t>
                      </a:r>
                      <a:endParaRPr lang="es-MX" sz="12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40422">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marL="0" marR="0" lvl="0" indent="0" algn="just" defTabSz="1005840" rtl="0" eaLnBrk="1" fontAlgn="auto" latinLnBrk="0" hangingPunct="1">
                        <a:lnSpc>
                          <a:spcPct val="107000"/>
                        </a:lnSpc>
                        <a:spcBef>
                          <a:spcPts val="0"/>
                        </a:spcBef>
                        <a:spcAft>
                          <a:spcPts val="0"/>
                        </a:spcAft>
                        <a:buClrTx/>
                        <a:buSzTx/>
                        <a:buFontTx/>
                        <a:buNone/>
                        <a:tabLst/>
                        <a:defRPr/>
                      </a:pPr>
                      <a:r>
                        <a:rPr lang="es-ES" sz="1000" dirty="0" smtClean="0">
                          <a:latin typeface="KG Miss Speechy IPA" panose="02000000000000000000" pitchFamily="2" charset="0"/>
                        </a:rPr>
                        <a:t>I.-</a:t>
                      </a:r>
                      <a:r>
                        <a:rPr lang="es-ES" sz="1000" baseline="0" dirty="0" smtClean="0">
                          <a:latin typeface="KG Miss Speechy IPA" panose="02000000000000000000" pitchFamily="2" charset="0"/>
                        </a:rPr>
                        <a:t> </a:t>
                      </a:r>
                      <a:r>
                        <a:rPr lang="es-ES" sz="1000" dirty="0" smtClean="0">
                          <a:latin typeface="KG Miss Speechy IPA" panose="02000000000000000000" pitchFamily="2" charset="0"/>
                        </a:rPr>
                        <a:t>Asocia los alimentos que consume con los animales o plantas de los que provienen, y se da cuenta de que el agua dulce que bebe también proviene de la naturaleza.</a:t>
                      </a:r>
                      <a:endParaRPr lang="es-MX" sz="1000" b="1"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420117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1464960478"/>
              </p:ext>
            </p:extLst>
          </p:nvPr>
        </p:nvGraphicFramePr>
        <p:xfrm>
          <a:off x="370835" y="1117357"/>
          <a:ext cx="8927467" cy="6518657"/>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370480">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r>
                        <a:rPr lang="es-MX" sz="1000" b="0" dirty="0">
                          <a:solidFill>
                            <a:schemeClr val="tx1"/>
                          </a:solidFill>
                          <a:effectLst/>
                          <a:latin typeface="KG Miss Speechy IPA" panose="02000000000000000000" pitchFamily="2" charset="0"/>
                        </a:rPr>
                        <a:t/>
                      </a:r>
                      <a:br>
                        <a:rPr lang="es-MX" sz="1000" b="0" dirty="0">
                          <a:solidFill>
                            <a:schemeClr val="tx1"/>
                          </a:solidFill>
                          <a:effectLst/>
                          <a:latin typeface="KG Miss Speechy IPA" panose="02000000000000000000" pitchFamily="2" charset="0"/>
                        </a:rPr>
                      </a:br>
                      <a:r>
                        <a:rPr lang="es-ES" sz="1100" b="0" dirty="0" smtClean="0">
                          <a:solidFill>
                            <a:schemeClr val="tx1"/>
                          </a:solidFill>
                          <a:latin typeface="KG Miss Speechy IPA" panose="02000000000000000000" pitchFamily="2" charset="0"/>
                        </a:rPr>
                        <a:t>Transformación responsable del entorno al satisfacer necesidades básicas de alimentación, vestido y vivienda.</a:t>
                      </a:r>
                      <a:endParaRPr lang="es-MX" sz="11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68381">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algn="just"/>
                      <a:r>
                        <a:rPr lang="es-ES" sz="1000" dirty="0" smtClean="0">
                          <a:latin typeface="KG Miss Speechy IPA" panose="02000000000000000000" pitchFamily="2" charset="0"/>
                        </a:rPr>
                        <a:t>III.- Propone y lleva a cabo algunas acciones sustentables para cuidar el ambiente natural y fomentar el buen vivir de las personas de la comunidad, como cerrar las llaves de agua para evitar que goteen, cepillarse los dientes usando un vaso con agua, apagar las luces que no se usen, separar la basura y evitar los desperdicios o crear un huerto con plantas comestibles.</a:t>
                      </a:r>
                      <a:endParaRPr lang="es-MX" sz="1000" b="1"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160319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338444121"/>
              </p:ext>
            </p:extLst>
          </p:nvPr>
        </p:nvGraphicFramePr>
        <p:xfrm>
          <a:off x="370835" y="1117357"/>
          <a:ext cx="8927467" cy="6580651"/>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432474">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r>
                        <a:rPr lang="es-MX" sz="1000" b="0" dirty="0">
                          <a:solidFill>
                            <a:schemeClr val="tx1"/>
                          </a:solidFill>
                          <a:effectLst/>
                          <a:latin typeface="KG Miss Speechy IPA" panose="02000000000000000000" pitchFamily="2" charset="0"/>
                        </a:rPr>
                        <a:t/>
                      </a:r>
                      <a:br>
                        <a:rPr lang="es-MX" sz="1000" b="0" dirty="0">
                          <a:solidFill>
                            <a:schemeClr val="tx1"/>
                          </a:solidFill>
                          <a:effectLst/>
                          <a:latin typeface="KG Miss Speechy IPA" panose="02000000000000000000" pitchFamily="2" charset="0"/>
                        </a:rPr>
                      </a:br>
                      <a:r>
                        <a:rPr lang="es-ES" sz="1100" b="0" dirty="0" smtClean="0">
                          <a:solidFill>
                            <a:schemeClr val="tx1"/>
                          </a:solidFill>
                          <a:latin typeface="KG Miss Speechy IPA" panose="02000000000000000000" pitchFamily="2" charset="0"/>
                        </a:rPr>
                        <a:t>Transformación responsable del entorno al satisfacer necesidades básicas de alimentación, vestido y vivienda.</a:t>
                      </a:r>
                      <a:endParaRPr lang="es-MX" sz="11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68381">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algn="just"/>
                      <a:r>
                        <a:rPr lang="es-ES" sz="1000" dirty="0" smtClean="0">
                          <a:latin typeface="KG Miss Speechy IPA" panose="02000000000000000000" pitchFamily="2" charset="0"/>
                        </a:rPr>
                        <a:t>II.- Reconoce que todas las personas tienen necesidades básicas, como la alimentación y el vestido, y que se satisfacen con recursos de la naturaleza, como el agua dulce para beber, las frutas y verduras para comer o el algodón, la seda o el lino para hacer algunas prendas de ropa. </a:t>
                      </a:r>
                      <a:endParaRPr lang="es-MX" sz="1000" b="1"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406607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4078417463"/>
              </p:ext>
            </p:extLst>
          </p:nvPr>
        </p:nvGraphicFramePr>
        <p:xfrm>
          <a:off x="370835" y="1117357"/>
          <a:ext cx="8927467" cy="6578697"/>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Precisión y coordinación en los movimientos al usar objetos y materiales, de acuerdo con las condiciones, capacidades y características de niñas y niños.</a:t>
                      </a:r>
                      <a:endParaRPr lang="es-MX" sz="12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24924">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a:lnSpc>
                          <a:spcPct val="107000"/>
                        </a:lnSpc>
                        <a:spcAft>
                          <a:spcPts val="0"/>
                        </a:spcAft>
                      </a:pPr>
                      <a:r>
                        <a:rPr lang="es-ES" sz="1000" dirty="0" smtClean="0">
                          <a:latin typeface="KG Miss Speechy IPA" panose="02000000000000000000" pitchFamily="2" charset="0"/>
                        </a:rPr>
                        <a:t>I.- Participa en juegos y actividades que implican la coordinación de los sentidos y los movimientos, en acciones como lanzar, amasar, patear, entre otras.</a:t>
                      </a:r>
                      <a:endParaRPr lang="es-MX" sz="1000" b="1"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endParaRPr lang="es-MX" sz="1000" b="1"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ángulo 20"/>
          <p:cNvSpPr/>
          <p:nvPr/>
        </p:nvSpPr>
        <p:spPr>
          <a:xfrm>
            <a:off x="9486900" y="0"/>
            <a:ext cx="571500" cy="7772400"/>
          </a:xfrm>
          <a:prstGeom prst="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De lo Humano y lo Comunitario</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12239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061660291"/>
              </p:ext>
            </p:extLst>
          </p:nvPr>
        </p:nvGraphicFramePr>
        <p:xfrm>
          <a:off x="370835" y="1117357"/>
          <a:ext cx="8927467" cy="6609693"/>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Interacción con personas de diversos contextos, que contribuyan al establecimiento de relaciones positivas y a una convivencia basada en la aceptación de la diversidad.</a:t>
                      </a:r>
                      <a:endParaRPr lang="es-MX" sz="12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42776">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00" dirty="0" smtClean="0">
                          <a:latin typeface="KG Miss Speechy IPA" panose="02000000000000000000" pitchFamily="2" charset="0"/>
                        </a:rPr>
                        <a:t>I.- Respeta a sus compañeras y compañeros en juegos y actividades que implican establecer turnos de participación, escuchar con atención, compartir material, entre otros.</a:t>
                      </a:r>
                      <a:endParaRPr lang="es-ES" sz="1000" b="0" dirty="0" smtClean="0">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endParaRPr lang="es-ES" sz="1000" b="0" dirty="0" smtClean="0">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ángulo 20"/>
          <p:cNvSpPr/>
          <p:nvPr/>
        </p:nvSpPr>
        <p:spPr>
          <a:xfrm>
            <a:off x="9486900" y="0"/>
            <a:ext cx="571500" cy="7772400"/>
          </a:xfrm>
          <a:prstGeom prst="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De lo Humano y lo Comunitario</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97964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9" name="Tabla 18"/>
          <p:cNvGraphicFramePr>
            <a:graphicFrameLocks noGrp="1"/>
          </p:cNvGraphicFramePr>
          <p:nvPr>
            <p:extLst>
              <p:ext uri="{D42A27DB-BD31-4B8C-83A1-F6EECF244321}">
                <p14:modId xmlns:p14="http://schemas.microsoft.com/office/powerpoint/2010/main" val="443956642"/>
              </p:ext>
            </p:extLst>
          </p:nvPr>
        </p:nvGraphicFramePr>
        <p:xfrm>
          <a:off x="752138" y="1164381"/>
          <a:ext cx="8425543" cy="5931410"/>
        </p:xfrm>
        <a:graphic>
          <a:graphicData uri="http://schemas.openxmlformats.org/drawingml/2006/table">
            <a:tbl>
              <a:tblPr firstRow="1" firstCol="1" bandRow="1">
                <a:tableStyleId>{5C22544A-7EE6-4342-B048-85BDC9FD1C3A}</a:tableStyleId>
              </a:tblPr>
              <a:tblGrid>
                <a:gridCol w="797488"/>
                <a:gridCol w="2850190"/>
                <a:gridCol w="4777865"/>
              </a:tblGrid>
              <a:tr h="453910">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N° LISTA</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1" dirty="0">
                          <a:solidFill>
                            <a:schemeClr val="tx1"/>
                          </a:solidFill>
                          <a:effectLst/>
                          <a:latin typeface="KG Miss Speechy IPA" panose="02000000000000000000" pitchFamily="2" charset="0"/>
                        </a:rPr>
                        <a:t>NOMBRE DEL ALUMNO</a:t>
                      </a:r>
                      <a:endParaRPr lang="es-MX" sz="11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1" dirty="0">
                          <a:solidFill>
                            <a:schemeClr val="tx1"/>
                          </a:solidFill>
                          <a:effectLst/>
                          <a:latin typeface="KG Miss Speechy IPA" panose="02000000000000000000" pitchFamily="2" charset="0"/>
                        </a:rPr>
                        <a:t>OBSERVACIONES RELEVANTES EN LOS PROCESOS DE APRENDIZAJE</a:t>
                      </a:r>
                      <a:endParaRPr lang="es-MX" sz="11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3.-</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4.-</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5.-</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6.-</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7.-</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8.-</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9.-</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10.-</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11.-</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12.-</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13.-</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14.-</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15.-</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16.-</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17.-</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18.-</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19.-</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20.-</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21.-</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22.-</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23.-</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24.-</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219100">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25.-</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a:solidFill>
                            <a:schemeClr val="tx1"/>
                          </a:solidFill>
                          <a:effectLst/>
                          <a:latin typeface="KG Miss Speechy IPA" panose="02000000000000000000" pitchFamily="2" charset="0"/>
                        </a:rPr>
                        <a:t> </a:t>
                      </a:r>
                      <a:endParaRPr lang="es-MX" sz="11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100" b="0" dirty="0">
                          <a:solidFill>
                            <a:schemeClr val="tx1"/>
                          </a:solidFill>
                          <a:effectLst/>
                          <a:latin typeface="KG Miss Speechy IPA" panose="02000000000000000000" pitchFamily="2" charset="0"/>
                        </a:rPr>
                        <a:t> </a:t>
                      </a:r>
                      <a:endParaRPr lang="es-MX" sz="11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3023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545" y="-136908"/>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761" y="42709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51727" y="427098"/>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25" name="Imagen 24"/>
          <p:cNvPicPr>
            <a:picLocks noChangeAspect="1"/>
          </p:cNvPicPr>
          <p:nvPr/>
        </p:nvPicPr>
        <p:blipFill rotWithShape="1">
          <a:blip r:embed="rId5">
            <a:extLst>
              <a:ext uri="{28A0092B-C50C-407E-A947-70E740481C1C}">
                <a14:useLocalDpi xmlns:a14="http://schemas.microsoft.com/office/drawing/2010/main" val="0"/>
              </a:ext>
            </a:extLst>
          </a:blip>
          <a:srcRect l="42968" r="42703" b="25821"/>
          <a:stretch/>
        </p:blipFill>
        <p:spPr>
          <a:xfrm>
            <a:off x="3050276" y="4550"/>
            <a:ext cx="491319" cy="2543602"/>
          </a:xfrm>
          <a:prstGeom prst="rect">
            <a:avLst/>
          </a:prstGeom>
        </p:spPr>
      </p:pic>
      <p:pic>
        <p:nvPicPr>
          <p:cNvPr id="26" name="Imagen 25"/>
          <p:cNvPicPr>
            <a:picLocks noChangeAspect="1"/>
          </p:cNvPicPr>
          <p:nvPr/>
        </p:nvPicPr>
        <p:blipFill rotWithShape="1">
          <a:blip r:embed="rId5">
            <a:extLst>
              <a:ext uri="{28A0092B-C50C-407E-A947-70E740481C1C}">
                <a14:useLocalDpi xmlns:a14="http://schemas.microsoft.com/office/drawing/2010/main" val="0"/>
              </a:ext>
            </a:extLst>
          </a:blip>
          <a:srcRect l="42968" r="42703" b="25821"/>
          <a:stretch/>
        </p:blipFill>
        <p:spPr>
          <a:xfrm flipH="1">
            <a:off x="5930573" y="0"/>
            <a:ext cx="491319" cy="2543602"/>
          </a:xfrm>
          <a:prstGeom prst="rect">
            <a:avLst/>
          </a:prstGeom>
        </p:spPr>
      </p:pic>
      <p:pic>
        <p:nvPicPr>
          <p:cNvPr id="18" name="Imagen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9115" y="1888660"/>
            <a:ext cx="4088128" cy="1552574"/>
          </a:xfrm>
          <a:prstGeom prst="rect">
            <a:avLst/>
          </a:prstGeom>
        </p:spPr>
      </p:pic>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729628" y="1118115"/>
            <a:ext cx="1276819" cy="1276819"/>
          </a:xfrm>
          <a:prstGeom prst="rect">
            <a:avLst/>
          </a:prstGeom>
        </p:spPr>
      </p:pic>
      <p:pic>
        <p:nvPicPr>
          <p:cNvPr id="30" name="Imagen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151" y="4972923"/>
            <a:ext cx="1866318" cy="2799477"/>
          </a:xfrm>
          <a:prstGeom prst="rect">
            <a:avLst/>
          </a:prstGeom>
        </p:spPr>
      </p:pic>
      <p:sp>
        <p:nvSpPr>
          <p:cNvPr id="31" name="CuadroTexto 30"/>
          <p:cNvSpPr txBox="1"/>
          <p:nvPr/>
        </p:nvSpPr>
        <p:spPr>
          <a:xfrm>
            <a:off x="3217128" y="2132652"/>
            <a:ext cx="3072102" cy="1384995"/>
          </a:xfrm>
          <a:prstGeom prst="rect">
            <a:avLst/>
          </a:prstGeom>
          <a:noFill/>
        </p:spPr>
        <p:txBody>
          <a:bodyPr wrap="square" rtlCol="0">
            <a:spAutoFit/>
          </a:bodyPr>
          <a:lstStyle/>
          <a:p>
            <a:pPr algn="ctr"/>
            <a:r>
              <a:rPr lang="es-MX" sz="2800" dirty="0" smtClean="0">
                <a:latin typeface="Holidays Homework" panose="02000500000000000000" pitchFamily="2" charset="0"/>
              </a:rPr>
              <a:t>La Granja</a:t>
            </a:r>
          </a:p>
          <a:p>
            <a:pPr algn="ctr"/>
            <a:r>
              <a:rPr lang="es-MX" sz="2800" dirty="0" smtClean="0">
                <a:latin typeface="Holidays Homework" panose="02000500000000000000" pitchFamily="2" charset="0"/>
              </a:rPr>
              <a:t>EVALUACIÓN</a:t>
            </a:r>
            <a:r>
              <a:rPr lang="es-MX" sz="2800" dirty="0" smtClean="0">
                <a:latin typeface="Holidays Homework" panose="02000500000000000000" pitchFamily="2" charset="0"/>
              </a:rPr>
              <a:t>”</a:t>
            </a:r>
            <a:endParaRPr lang="es-MX" sz="2800" dirty="0">
              <a:latin typeface="Holidays Homework" panose="02000500000000000000" pitchFamily="2" charset="0"/>
            </a:endParaRPr>
          </a:p>
        </p:txBody>
      </p:sp>
      <p:pic>
        <p:nvPicPr>
          <p:cNvPr id="34" name="Imagen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3066" y="1728400"/>
            <a:ext cx="857409" cy="771180"/>
          </a:xfrm>
          <a:prstGeom prst="rect">
            <a:avLst/>
          </a:prstGeom>
        </p:spPr>
      </p:pic>
      <p:pic>
        <p:nvPicPr>
          <p:cNvPr id="40" name="Imagen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933533">
            <a:off x="188522" y="373799"/>
            <a:ext cx="857409" cy="771180"/>
          </a:xfrm>
          <a:prstGeom prst="rect">
            <a:avLst/>
          </a:prstGeom>
        </p:spPr>
      </p:pic>
      <p:pic>
        <p:nvPicPr>
          <p:cNvPr id="35" name="Imagen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367074" y="1364293"/>
            <a:ext cx="827414" cy="892781"/>
          </a:xfrm>
          <a:prstGeom prst="rect">
            <a:avLst/>
          </a:prstGeom>
        </p:spPr>
      </p:pic>
      <p:pic>
        <p:nvPicPr>
          <p:cNvPr id="36" name="Imagen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83066" y="3459566"/>
            <a:ext cx="809245" cy="695140"/>
          </a:xfrm>
          <a:prstGeom prst="rect">
            <a:avLst/>
          </a:prstGeom>
        </p:spPr>
      </p:pic>
      <p:sp>
        <p:nvSpPr>
          <p:cNvPr id="37" name="CuadroTexto 36"/>
          <p:cNvSpPr txBox="1"/>
          <p:nvPr/>
        </p:nvSpPr>
        <p:spPr>
          <a:xfrm>
            <a:off x="438881" y="2925241"/>
            <a:ext cx="9008533" cy="3200876"/>
          </a:xfrm>
          <a:prstGeom prst="rect">
            <a:avLst/>
          </a:prstGeom>
          <a:noFill/>
        </p:spPr>
        <p:txBody>
          <a:bodyPr wrap="square" rtlCol="0">
            <a:spAutoFit/>
          </a:bodyPr>
          <a:lstStyle/>
          <a:p>
            <a:endParaRPr lang="es-ES" dirty="0"/>
          </a:p>
          <a:p>
            <a:r>
              <a:rPr lang="es-ES" sz="2000" dirty="0" smtClean="0">
                <a:latin typeface="KG Miss Speechy IPA" panose="02000000000000000000" pitchFamily="2" charset="0"/>
              </a:rPr>
              <a:t>Jardín de Niños:                               C.C.T:                      </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Sector: </a:t>
            </a:r>
            <a:r>
              <a:rPr lang="es-ES" sz="2000" dirty="0">
                <a:latin typeface="KG Miss Speechy IPA" panose="02000000000000000000" pitchFamily="2" charset="0"/>
              </a:rPr>
              <a:t>                                        Zona Escolar</a:t>
            </a:r>
            <a:r>
              <a:rPr lang="es-ES" sz="2000" dirty="0" smtClean="0">
                <a:latin typeface="KG Miss Speechy IPA" panose="02000000000000000000" pitchFamily="2" charset="0"/>
              </a:rPr>
              <a:t>:</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Educadora:</a:t>
            </a:r>
            <a:endParaRPr lang="es-ES" sz="2000" dirty="0">
              <a:latin typeface="KG Miss Speechy IPA" panose="02000000000000000000" pitchFamily="2" charset="0"/>
            </a:endParaRPr>
          </a:p>
          <a:p>
            <a:endParaRPr lang="es-ES" sz="2000" dirty="0" smtClean="0">
              <a:latin typeface="KG Miss Speechy IPA" panose="02000000000000000000" pitchFamily="2" charset="0"/>
            </a:endParaRPr>
          </a:p>
          <a:p>
            <a:r>
              <a:rPr lang="es-ES" sz="2000" dirty="0" smtClean="0">
                <a:latin typeface="KG Miss Speechy IPA" panose="02000000000000000000" pitchFamily="2" charset="0"/>
              </a:rPr>
              <a:t>Grado y grupo:                    Ciclo Escolar: 2023 -2024</a:t>
            </a:r>
          </a:p>
          <a:p>
            <a:endParaRPr lang="es-ES" sz="2000" dirty="0">
              <a:latin typeface="KG Miss Speechy IPA" panose="02000000000000000000" pitchFamily="2" charset="0"/>
            </a:endParaRPr>
          </a:p>
          <a:p>
            <a:pPr algn="ctr"/>
            <a:r>
              <a:rPr lang="es-ES" sz="2000" dirty="0" smtClean="0">
                <a:latin typeface="KG Miss Speechy IPA" panose="02000000000000000000" pitchFamily="2" charset="0"/>
              </a:rPr>
              <a:t>Fecha de aplicación: 19 de Febrero al 08 de Marzo de 2024</a:t>
            </a:r>
            <a:endParaRPr lang="es-MX" sz="2000" dirty="0">
              <a:latin typeface="KG Miss Speechy IPA" panose="02000000000000000000" pitchFamily="2" charset="0"/>
            </a:endParaRPr>
          </a:p>
        </p:txBody>
      </p:sp>
      <p:pic>
        <p:nvPicPr>
          <p:cNvPr id="38" name="Imagen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60306" y="90743"/>
            <a:ext cx="831747" cy="672710"/>
          </a:xfrm>
          <a:prstGeom prst="rect">
            <a:avLst/>
          </a:prstGeom>
        </p:spPr>
      </p:pic>
    </p:spTree>
    <p:extLst>
      <p:ext uri="{BB962C8B-B14F-4D97-AF65-F5344CB8AC3E}">
        <p14:creationId xmlns:p14="http://schemas.microsoft.com/office/powerpoint/2010/main" val="22276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1294343810"/>
              </p:ext>
            </p:extLst>
          </p:nvPr>
        </p:nvGraphicFramePr>
        <p:xfrm>
          <a:off x="370835" y="1117357"/>
          <a:ext cx="8927467" cy="6563198"/>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Comunicación de necesidades, emociones, gustos, ideas y saberes, a través de los diversos lenguajes, desde una perspectiva comunitaria.</a:t>
                      </a:r>
                      <a:endParaRPr lang="es-MX" sz="12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09425">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marL="0" marR="0" lvl="0" indent="0" algn="just" defTabSz="1005840" rtl="0" eaLnBrk="1" fontAlgn="auto" latinLnBrk="0" hangingPunct="1">
                        <a:lnSpc>
                          <a:spcPct val="107000"/>
                        </a:lnSpc>
                        <a:spcBef>
                          <a:spcPts val="0"/>
                        </a:spcBef>
                        <a:spcAft>
                          <a:spcPts val="0"/>
                        </a:spcAft>
                        <a:buClrTx/>
                        <a:buSzTx/>
                        <a:buFontTx/>
                        <a:buNone/>
                        <a:tabLst/>
                        <a:defRPr/>
                      </a:pPr>
                      <a:r>
                        <a:rPr lang="es-ES" sz="1000" dirty="0" smtClean="0">
                          <a:latin typeface="KG Miss Speechy IPA" panose="02000000000000000000" pitchFamily="2" charset="0"/>
                        </a:rPr>
                        <a:t>II.- Escucha con atención, se interesa por lo que las otras personas expresan, e intercambia ideas esperando su turno para hablar.</a:t>
                      </a:r>
                      <a:endParaRPr lang="es-ES" sz="1000" b="0" dirty="0" smtClean="0">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endParaRPr lang="es-ES" sz="1000" b="0" dirty="0" smtClean="0">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597458"/>
            <a:ext cx="7265034" cy="577484"/>
          </a:xfrm>
          <a:prstGeom prst="rect">
            <a:avLst/>
          </a:prstGeom>
          <a:noFill/>
        </p:spPr>
        <p:txBody>
          <a:bodyPr wrap="square" rtlCol="0">
            <a:spAutoFit/>
          </a:bodyPr>
          <a:lstStyle/>
          <a:p>
            <a:pPr algn="ctr"/>
            <a:r>
              <a:rPr lang="es-ES" sz="3160" dirty="0" smtClean="0">
                <a:solidFill>
                  <a:schemeClr val="bg1"/>
                </a:solidFill>
                <a:latin typeface="Somelove" panose="02000500000000000000" pitchFamily="50" charset="0"/>
              </a:rPr>
              <a:t>Campo Formativo: Lenguajes</a:t>
            </a:r>
            <a:endParaRPr lang="es-MX" sz="316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60607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2959527147"/>
              </p:ext>
            </p:extLst>
          </p:nvPr>
        </p:nvGraphicFramePr>
        <p:xfrm>
          <a:off x="370835" y="1117357"/>
          <a:ext cx="8927467" cy="6532202"/>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Producción de expresiones creativas con los distintos elementos de los </a:t>
                      </a:r>
                      <a:r>
                        <a:rPr lang="es-MX" sz="1200" b="0" dirty="0" smtClean="0">
                          <a:solidFill>
                            <a:schemeClr val="tx1"/>
                          </a:solidFill>
                          <a:latin typeface="KG Miss Speechy IPA" panose="02000000000000000000" pitchFamily="2" charset="0"/>
                        </a:rPr>
                        <a:t>lenguajes artísticos.</a:t>
                      </a:r>
                      <a:endParaRPr lang="es-MX" sz="12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37414">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marL="0" marR="0" lvl="0" indent="0" algn="just" defTabSz="1005840" rtl="0" eaLnBrk="1" fontAlgn="auto" latinLnBrk="0" hangingPunct="1">
                        <a:lnSpc>
                          <a:spcPct val="107000"/>
                        </a:lnSpc>
                        <a:spcBef>
                          <a:spcPts val="0"/>
                        </a:spcBef>
                        <a:spcAft>
                          <a:spcPts val="0"/>
                        </a:spcAft>
                        <a:buClrTx/>
                        <a:buSzTx/>
                        <a:buFontTx/>
                        <a:buNone/>
                        <a:tabLst/>
                        <a:defRPr/>
                      </a:pPr>
                      <a:r>
                        <a:rPr lang="es-ES" sz="1000" dirty="0" smtClean="0">
                          <a:latin typeface="KG Miss Speechy IPA" panose="02000000000000000000" pitchFamily="2" charset="0"/>
                        </a:rPr>
                        <a:t>I.- Produce expresiones creativas para representar el mundo cercano, experiencias de su vida personal, familiar o creaciones de su imaginación, recurriendo a los distintos recursos de las artes.</a:t>
                      </a:r>
                      <a:endParaRPr lang="es-MX" sz="1000" b="1"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endParaRPr lang="es-MX" sz="1000" b="1"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597458"/>
            <a:ext cx="7265034" cy="577484"/>
          </a:xfrm>
          <a:prstGeom prst="rect">
            <a:avLst/>
          </a:prstGeom>
          <a:noFill/>
        </p:spPr>
        <p:txBody>
          <a:bodyPr wrap="square" rtlCol="0">
            <a:spAutoFit/>
          </a:bodyPr>
          <a:lstStyle/>
          <a:p>
            <a:pPr algn="ctr"/>
            <a:r>
              <a:rPr lang="es-ES" sz="3160" dirty="0" smtClean="0">
                <a:solidFill>
                  <a:schemeClr val="bg1"/>
                </a:solidFill>
                <a:latin typeface="Somelove" panose="02000500000000000000" pitchFamily="50" charset="0"/>
              </a:rPr>
              <a:t>Campo Formativo: Lenguajes</a:t>
            </a:r>
            <a:endParaRPr lang="es-MX" sz="316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177004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635925845"/>
              </p:ext>
            </p:extLst>
          </p:nvPr>
        </p:nvGraphicFramePr>
        <p:xfrm>
          <a:off x="370835" y="1117357"/>
          <a:ext cx="8927467" cy="6565152"/>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416975">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Producción de expresiones creativas con los distintos elementos de los </a:t>
                      </a:r>
                      <a:r>
                        <a:rPr lang="es-MX" sz="1200" b="0" dirty="0" smtClean="0">
                          <a:solidFill>
                            <a:schemeClr val="tx1"/>
                          </a:solidFill>
                          <a:latin typeface="KG Miss Speechy IPA" panose="02000000000000000000" pitchFamily="2" charset="0"/>
                        </a:rPr>
                        <a:t>lenguajes artísticos.</a:t>
                      </a:r>
                      <a:endParaRPr lang="es-MX" sz="12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68381">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r>
                        <a:rPr lang="es-MX" sz="1000" b="1" dirty="0" smtClean="0">
                          <a:solidFill>
                            <a:schemeClr val="tx1"/>
                          </a:solidFill>
                          <a:effectLst/>
                          <a:latin typeface="KG Miss Speechy IPA" panose="02000000000000000000" pitchFamily="2" charset="0"/>
                        </a:rPr>
                        <a:t>):</a:t>
                      </a:r>
                    </a:p>
                    <a:p>
                      <a:pPr marL="0" marR="0" lvl="0" indent="0" algn="just" defTabSz="1005840" rtl="0" eaLnBrk="1" fontAlgn="auto" latinLnBrk="0" hangingPunct="1">
                        <a:lnSpc>
                          <a:spcPct val="107000"/>
                        </a:lnSpc>
                        <a:spcBef>
                          <a:spcPts val="0"/>
                        </a:spcBef>
                        <a:spcAft>
                          <a:spcPts val="0"/>
                        </a:spcAft>
                        <a:buClrTx/>
                        <a:buSzTx/>
                        <a:buFontTx/>
                        <a:buNone/>
                        <a:tabLst/>
                        <a:defRPr/>
                      </a:pPr>
                      <a:r>
                        <a:rPr lang="es-ES" sz="1000" dirty="0" smtClean="0">
                          <a:latin typeface="KG Miss Speechy IPA" panose="02000000000000000000" pitchFamily="2" charset="0"/>
                        </a:rPr>
                        <a:t>I.I-</a:t>
                      </a:r>
                      <a:r>
                        <a:rPr lang="es-ES" sz="1000" baseline="0" dirty="0" smtClean="0">
                          <a:latin typeface="KG Miss Speechy IPA" panose="02000000000000000000" pitchFamily="2" charset="0"/>
                        </a:rPr>
                        <a:t> </a:t>
                      </a:r>
                      <a:r>
                        <a:rPr lang="es-ES" sz="1000" dirty="0" smtClean="0">
                          <a:latin typeface="KG Miss Speechy IPA" panose="02000000000000000000" pitchFamily="2" charset="0"/>
                        </a:rPr>
                        <a:t>Combina elementos de los lenguajes artísticos, tales como formas, colores, texturas, tamaños, líneas, sonidos, música, voces, entre otros, en producciones creativas, para representar el mundo cercano, experiencias personales, situaciones imaginarias o algún cuento</a:t>
                      </a:r>
                      <a:endParaRPr lang="es-MX" sz="1000" b="1"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1005840" rtl="0" eaLnBrk="1" fontAlgn="auto" latinLnBrk="0" hangingPunct="1">
                        <a:lnSpc>
                          <a:spcPct val="107000"/>
                        </a:lnSpc>
                        <a:spcBef>
                          <a:spcPts val="0"/>
                        </a:spcBef>
                        <a:spcAft>
                          <a:spcPts val="0"/>
                        </a:spcAft>
                        <a:buClrTx/>
                        <a:buSzTx/>
                        <a:buFontTx/>
                        <a:buNone/>
                        <a:tabLst/>
                        <a:defRPr/>
                      </a:pPr>
                      <a:endParaRPr lang="es-MX" sz="1000" b="1"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597458"/>
            <a:ext cx="7265034" cy="577484"/>
          </a:xfrm>
          <a:prstGeom prst="rect">
            <a:avLst/>
          </a:prstGeom>
          <a:noFill/>
        </p:spPr>
        <p:txBody>
          <a:bodyPr wrap="square" rtlCol="0">
            <a:spAutoFit/>
          </a:bodyPr>
          <a:lstStyle/>
          <a:p>
            <a:pPr algn="ctr"/>
            <a:r>
              <a:rPr lang="es-ES" sz="3160" dirty="0" smtClean="0">
                <a:solidFill>
                  <a:schemeClr val="bg1"/>
                </a:solidFill>
                <a:latin typeface="Somelove" panose="02000500000000000000" pitchFamily="50" charset="0"/>
              </a:rPr>
              <a:t>Campo Formativo: Lenguajes</a:t>
            </a:r>
            <a:endParaRPr lang="es-MX" sz="316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38886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3458052769"/>
              </p:ext>
            </p:extLst>
          </p:nvPr>
        </p:nvGraphicFramePr>
        <p:xfrm>
          <a:off x="370835" y="1117357"/>
          <a:ext cx="8927467" cy="6532202"/>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1499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0" dirty="0" smtClean="0">
                          <a:solidFill>
                            <a:schemeClr val="tx1"/>
                          </a:solidFill>
                          <a:effectLst/>
                          <a:latin typeface="KG Miss Speechy IPA" panose="02000000000000000000" pitchFamily="2" charset="0"/>
                        </a:rPr>
                        <a:t/>
                      </a:r>
                      <a:br>
                        <a:rPr lang="es-MX" sz="1000" b="0" dirty="0" smtClean="0">
                          <a:solidFill>
                            <a:schemeClr val="tx1"/>
                          </a:solidFill>
                          <a:effectLst/>
                          <a:latin typeface="KG Miss Speechy IPA" panose="02000000000000000000" pitchFamily="2" charset="0"/>
                        </a:rPr>
                      </a:br>
                      <a:r>
                        <a:rPr lang="es-ES" sz="1100" b="0" dirty="0" smtClean="0">
                          <a:solidFill>
                            <a:schemeClr val="tx1"/>
                          </a:solidFill>
                          <a:latin typeface="KG Miss Speechy IPA" panose="02000000000000000000" pitchFamily="2" charset="0"/>
                        </a:rPr>
                        <a:t>Exploración de la diversidad natural que existe en la comunidad y en otros lugares.</a:t>
                      </a:r>
                      <a:endParaRPr lang="es-MX" sz="1100" b="0"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37414">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p>
                    <a:p>
                      <a:pPr algn="just"/>
                      <a:r>
                        <a:rPr lang="es-ES" sz="1000" dirty="0" smtClean="0">
                          <a:latin typeface="KG Miss Speechy IPA" panose="02000000000000000000" pitchFamily="2" charset="0"/>
                        </a:rPr>
                        <a:t>II. Observa y describe en su lengua materna con sus pares, animales de su entorno: cómo son, cómo crecen, dónde viven, qué comen, los cuidados que necesitan, si son domésticos o silvestres y otros aspectos que le causan curiosidad.</a:t>
                      </a:r>
                      <a:endParaRPr lang="es-MX" sz="1000" b="1"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21" name="Rectángulo 20"/>
          <p:cNvSpPr/>
          <p:nvPr/>
        </p:nvSpPr>
        <p:spPr>
          <a:xfrm>
            <a:off x="9486900" y="0"/>
            <a:ext cx="571500" cy="77724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Saberes y Pensamiento Científico</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164502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1516235577"/>
              </p:ext>
            </p:extLst>
          </p:nvPr>
        </p:nvGraphicFramePr>
        <p:xfrm>
          <a:off x="370835" y="1117357"/>
          <a:ext cx="8927467" cy="6578697"/>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509965">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br>
                        <a:rPr lang="es-MX" sz="1000" b="1" dirty="0">
                          <a:solidFill>
                            <a:schemeClr val="tx1"/>
                          </a:solidFill>
                          <a:effectLst/>
                          <a:latin typeface="KG Miss Speechy IPA" panose="02000000000000000000" pitchFamily="2" charset="0"/>
                        </a:rPr>
                      </a:br>
                      <a:r>
                        <a:rPr lang="es-ES" sz="1000" b="0" dirty="0" smtClean="0">
                          <a:solidFill>
                            <a:schemeClr val="tx1"/>
                          </a:solidFill>
                          <a:latin typeface="KG Miss Speechy IPA" panose="02000000000000000000" pitchFamily="2" charset="0"/>
                        </a:rPr>
                        <a:t>Cambios que ocurren en los lugares, objetos, costumbres y formas de vida de las distintas familias y comunidades con el paso del tiempo</a:t>
                      </a:r>
                      <a:r>
                        <a:rPr lang="es-ES" sz="1200" b="0" dirty="0" smtClean="0">
                          <a:solidFill>
                            <a:schemeClr val="tx1"/>
                          </a:solidFill>
                          <a:latin typeface="KG Miss Speechy IPA" panose="02000000000000000000" pitchFamily="2" charset="0"/>
                        </a:rPr>
                        <a:t>.</a:t>
                      </a:r>
                      <a:endParaRPr lang="es-MX" sz="12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57563">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p>
                    <a:p>
                      <a:pPr algn="just"/>
                      <a:r>
                        <a:rPr lang="es-ES" sz="1000" dirty="0" smtClean="0">
                          <a:latin typeface="KG Miss Speechy IPA" panose="02000000000000000000" pitchFamily="2" charset="0"/>
                        </a:rPr>
                        <a:t>III.- Comprende que, al interactuar con el entorno, se modifican los paisajes, los objetos, las costumbres y formas de vida de la comunidad, por lo que se debe actuar con responsabilidad para el </a:t>
                      </a:r>
                      <a:r>
                        <a:rPr lang="es-MX" sz="1000" dirty="0" smtClean="0">
                          <a:latin typeface="KG Miss Speechy IPA" panose="02000000000000000000" pitchFamily="2" charset="0"/>
                        </a:rPr>
                        <a:t>bienestar individual y colectivo.</a:t>
                      </a:r>
                      <a:endParaRPr lang="es-MX" sz="1000" b="1"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278622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827702355"/>
              </p:ext>
            </p:extLst>
          </p:nvPr>
        </p:nvGraphicFramePr>
        <p:xfrm>
          <a:off x="370835" y="1117357"/>
          <a:ext cx="8927467" cy="6364483"/>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35498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r>
                        <a:rPr lang="es-MX" sz="1000" b="0" dirty="0">
                          <a:solidFill>
                            <a:schemeClr val="tx1"/>
                          </a:solidFill>
                          <a:effectLst/>
                          <a:latin typeface="KG Miss Speechy IPA" panose="02000000000000000000" pitchFamily="2" charset="0"/>
                        </a:rPr>
                        <a:t/>
                      </a:r>
                      <a:br>
                        <a:rPr lang="es-MX" sz="1000" b="0" dirty="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Labores y servicios que contribuyen al bien común de las distintas familias y comunidades.</a:t>
                      </a:r>
                      <a:endParaRPr lang="es-MX" sz="12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06417">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a:t>
                      </a:r>
                      <a:r>
                        <a:rPr lang="es-MX" sz="1000" b="1" dirty="0">
                          <a:solidFill>
                            <a:schemeClr val="tx1"/>
                          </a:solidFill>
                          <a:effectLst/>
                          <a:latin typeface="KG Miss Speechy IPA" panose="02000000000000000000" pitchFamily="2" charset="0"/>
                        </a:rPr>
                        <a:t>DE DESARROLLO DEL APRENDIZAJE (PDA):</a:t>
                      </a:r>
                    </a:p>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000" dirty="0" smtClean="0">
                          <a:latin typeface="KG Miss Speechy IPA" panose="02000000000000000000" pitchFamily="2" charset="0"/>
                        </a:rPr>
                        <a:t>III.- Aprecia las labores y servicios que existen en la comunidad, gracias a la diversidad de personas en cuanto a habilidades, capacidades y preferencias; valora el impacto que tienen en el bienestar común y el buen vivir.</a:t>
                      </a:r>
                      <a:endParaRPr lang="es-MX" sz="1000" b="1" dirty="0" smtClean="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smtClean="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247862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7177" y="-207553"/>
            <a:ext cx="2455466" cy="245546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8" y="-136908"/>
            <a:ext cx="2270583" cy="125426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11217" y="-35713"/>
            <a:ext cx="2270583" cy="1254265"/>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237199" y="6066430"/>
            <a:ext cx="4217158" cy="1705970"/>
          </a:xfrm>
          <a:prstGeom prst="rect">
            <a:avLst/>
          </a:prstGeom>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1036767" y="6066430"/>
            <a:ext cx="4217158" cy="1705970"/>
          </a:xfrm>
          <a:prstGeom prst="rect">
            <a:avLst/>
          </a:prstGeom>
        </p:spPr>
      </p:pic>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3880385" y="6066430"/>
            <a:ext cx="4217158" cy="1705970"/>
          </a:xfrm>
          <a:prstGeom prst="rect">
            <a:avLst/>
          </a:prstGeom>
        </p:spPr>
      </p:pic>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4943148" y="6066430"/>
            <a:ext cx="4217158" cy="1705970"/>
          </a:xfrm>
          <a:prstGeom prst="rect">
            <a:avLst/>
          </a:prstGeom>
        </p:spPr>
      </p:pic>
      <p:pic>
        <p:nvPicPr>
          <p:cNvPr id="17" name="Imagen 16"/>
          <p:cNvPicPr>
            <a:picLocks noChangeAspect="1"/>
          </p:cNvPicPr>
          <p:nvPr/>
        </p:nvPicPr>
        <p:blipFill rotWithShape="1">
          <a:blip r:embed="rId4">
            <a:extLst>
              <a:ext uri="{28A0092B-C50C-407E-A947-70E740481C1C}">
                <a14:useLocalDpi xmlns:a14="http://schemas.microsoft.com/office/drawing/2010/main" val="0"/>
              </a:ext>
            </a:extLst>
          </a:blip>
          <a:srcRect l="11031" t="27006" r="10329" b="20004"/>
          <a:stretch/>
        </p:blipFill>
        <p:spPr>
          <a:xfrm>
            <a:off x="6177237" y="6066430"/>
            <a:ext cx="4217158" cy="1705970"/>
          </a:xfrm>
          <a:prstGeom prst="rect">
            <a:avLst/>
          </a:prstGeom>
        </p:spPr>
      </p:pic>
      <p:pic>
        <p:nvPicPr>
          <p:cNvPr id="34" name="Imagen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347" y="217653"/>
            <a:ext cx="857409" cy="771180"/>
          </a:xfrm>
          <a:prstGeom prst="rect">
            <a:avLst/>
          </a:prstGeom>
        </p:spPr>
      </p:pic>
      <p:pic>
        <p:nvPicPr>
          <p:cNvPr id="40" name="Imagen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33533">
            <a:off x="2610514" y="155232"/>
            <a:ext cx="857409" cy="771180"/>
          </a:xfrm>
          <a:prstGeom prst="rect">
            <a:avLst/>
          </a:prstGeom>
        </p:spPr>
      </p:pic>
      <p:pic>
        <p:nvPicPr>
          <p:cNvPr id="35" name="Imagen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88" y="564657"/>
            <a:ext cx="827414" cy="892781"/>
          </a:xfrm>
          <a:prstGeom prst="rect">
            <a:avLst/>
          </a:prstGeom>
        </p:spPr>
      </p:pic>
      <p:pic>
        <p:nvPicPr>
          <p:cNvPr id="36" name="Imagen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3586" y="348655"/>
            <a:ext cx="809245" cy="695140"/>
          </a:xfrm>
          <a:prstGeom prst="rect">
            <a:avLst/>
          </a:prstGeom>
        </p:spPr>
      </p:pic>
      <p:pic>
        <p:nvPicPr>
          <p:cNvPr id="22" name="Imagen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60" y="94067"/>
            <a:ext cx="629551" cy="509176"/>
          </a:xfrm>
          <a:prstGeom prst="rect">
            <a:avLst/>
          </a:prstGeom>
        </p:spPr>
      </p:pic>
      <p:graphicFrame>
        <p:nvGraphicFramePr>
          <p:cNvPr id="18" name="Tabla 17"/>
          <p:cNvGraphicFramePr>
            <a:graphicFrameLocks noGrp="1"/>
          </p:cNvGraphicFramePr>
          <p:nvPr>
            <p:extLst>
              <p:ext uri="{D42A27DB-BD31-4B8C-83A1-F6EECF244321}">
                <p14:modId xmlns:p14="http://schemas.microsoft.com/office/powerpoint/2010/main" val="2425599649"/>
              </p:ext>
            </p:extLst>
          </p:nvPr>
        </p:nvGraphicFramePr>
        <p:xfrm>
          <a:off x="370835" y="1117357"/>
          <a:ext cx="8927467" cy="6596149"/>
        </p:xfrm>
        <a:graphic>
          <a:graphicData uri="http://schemas.openxmlformats.org/drawingml/2006/table">
            <a:tbl>
              <a:tblPr firstRow="1" firstCol="1" bandRow="1">
                <a:tableStyleId>{5C22544A-7EE6-4342-B048-85BDC9FD1C3A}</a:tableStyleId>
              </a:tblPr>
              <a:tblGrid>
                <a:gridCol w="570948"/>
                <a:gridCol w="2920355"/>
                <a:gridCol w="1731784"/>
                <a:gridCol w="1881948"/>
                <a:gridCol w="1822432"/>
              </a:tblGrid>
              <a:tr h="447972">
                <a:tc>
                  <a:txBody>
                    <a:bodyPr/>
                    <a:lstStyle/>
                    <a:p>
                      <a:pPr algn="ctr">
                        <a:lnSpc>
                          <a:spcPct val="107000"/>
                        </a:lnSpc>
                        <a:spcAft>
                          <a:spcPts val="0"/>
                        </a:spcAft>
                      </a:pPr>
                      <a:r>
                        <a:rPr lang="es-MX" sz="900" dirty="0">
                          <a:solidFill>
                            <a:schemeClr val="tx1"/>
                          </a:solidFill>
                          <a:effectLst/>
                        </a:rPr>
                        <a:t> </a:t>
                      </a:r>
                      <a:endParaRPr lang="es-MX"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200" dirty="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CONTENIDOS</a:t>
                      </a:r>
                      <a:r>
                        <a:rPr lang="es-MX" sz="1000" b="1" dirty="0">
                          <a:solidFill>
                            <a:schemeClr val="tx1"/>
                          </a:solidFill>
                          <a:effectLst/>
                          <a:latin typeface="KG Miss Speechy IPA" panose="02000000000000000000" pitchFamily="2" charset="0"/>
                        </a:rPr>
                        <a:t>:</a:t>
                      </a:r>
                      <a:r>
                        <a:rPr lang="es-MX" sz="1000" b="0" dirty="0">
                          <a:solidFill>
                            <a:schemeClr val="tx1"/>
                          </a:solidFill>
                          <a:effectLst/>
                          <a:latin typeface="KG Miss Speechy IPA" panose="02000000000000000000" pitchFamily="2" charset="0"/>
                        </a:rPr>
                        <a:t/>
                      </a:r>
                      <a:br>
                        <a:rPr lang="es-MX" sz="1000" b="0" dirty="0">
                          <a:solidFill>
                            <a:schemeClr val="tx1"/>
                          </a:solidFill>
                          <a:effectLst/>
                          <a:latin typeface="KG Miss Speechy IPA" panose="02000000000000000000" pitchFamily="2" charset="0"/>
                        </a:rPr>
                      </a:br>
                      <a:r>
                        <a:rPr lang="es-ES" sz="1200" b="0" dirty="0" smtClean="0">
                          <a:solidFill>
                            <a:schemeClr val="tx1"/>
                          </a:solidFill>
                          <a:latin typeface="KG Miss Speechy IPA" panose="02000000000000000000" pitchFamily="2" charset="0"/>
                        </a:rPr>
                        <a:t>Labores y servicios que contribuyen al bien común de las distintas familias y comunidades.</a:t>
                      </a:r>
                      <a:endParaRPr lang="es-MX" sz="1200" b="0"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200" b="0"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68381">
                <a:tc>
                  <a:txBody>
                    <a:bodyPr/>
                    <a:lstStyle/>
                    <a:p>
                      <a:pPr>
                        <a:lnSpc>
                          <a:spcPct val="107000"/>
                        </a:lnSpc>
                        <a:spcAft>
                          <a:spcPts val="0"/>
                        </a:spcAft>
                      </a:pPr>
                      <a:r>
                        <a:rPr lang="es-MX" sz="900">
                          <a:solidFill>
                            <a:schemeClr val="tx1"/>
                          </a:solidFill>
                          <a:effectLst/>
                        </a:rPr>
                        <a:t> </a:t>
                      </a:r>
                      <a:endParaRPr lang="es-MX"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lnSpc>
                          <a:spcPct val="107000"/>
                        </a:lnSpc>
                        <a:spcAft>
                          <a:spcPts val="0"/>
                        </a:spcAft>
                      </a:pPr>
                      <a:r>
                        <a:rPr lang="es-MX" sz="1000" dirty="0" smtClean="0">
                          <a:solidFill>
                            <a:schemeClr val="tx1"/>
                          </a:solidFill>
                          <a:effectLst/>
                          <a:latin typeface="KG Miss Speechy IPA" panose="02000000000000000000" pitchFamily="2" charset="0"/>
                        </a:rPr>
                        <a:t> </a:t>
                      </a:r>
                      <a:r>
                        <a:rPr lang="es-MX" sz="1000" b="1" dirty="0" smtClean="0">
                          <a:solidFill>
                            <a:schemeClr val="tx1"/>
                          </a:solidFill>
                          <a:effectLst/>
                          <a:latin typeface="KG Miss Speechy IPA" panose="02000000000000000000" pitchFamily="2" charset="0"/>
                        </a:rPr>
                        <a:t>PROCESOS DE DESARROLLO DEL APRENDIZAJE (PDA):</a:t>
                      </a:r>
                    </a:p>
                    <a:p>
                      <a:pPr algn="just"/>
                      <a:r>
                        <a:rPr lang="es-ES" sz="1000" dirty="0" smtClean="0">
                          <a:latin typeface="KG Miss Speechy IPA" panose="02000000000000000000" pitchFamily="2" charset="0"/>
                        </a:rPr>
                        <a:t>II.- Identifica que las personas realizan actividades diversas y ofrecen distintos servicios que contribuyen a lograr metas comunes, como el conserje, la directora y las maestras de la escuela, que hacen actividades diferentes, pero contribuyen en conjunto a que la escuela sea un espacio apto para que todas y todos aprendan.</a:t>
                      </a:r>
                      <a:endParaRPr lang="es-MX" sz="1000" b="1" dirty="0">
                        <a:solidFill>
                          <a:schemeClr val="tx1"/>
                        </a:solidFill>
                        <a:latin typeface="KG Miss Speechy IPA" panose="02000000000000000000" pitchFamily="2"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07000"/>
                        </a:lnSpc>
                        <a:spcAft>
                          <a:spcPts val="0"/>
                        </a:spcAft>
                      </a:pPr>
                      <a:endParaRPr lang="es-MX" sz="1000" b="1" dirty="0">
                        <a:solidFill>
                          <a:schemeClr val="tx1"/>
                        </a:solidFill>
                        <a:latin typeface="KG Miss Speechy IPA" panose="02000000000000000000" pitchFamily="2"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83683">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N° </a:t>
                      </a:r>
                      <a:r>
                        <a:rPr lang="es-MX" sz="900" b="0" dirty="0">
                          <a:solidFill>
                            <a:schemeClr val="tx1"/>
                          </a:solidFill>
                          <a:effectLst/>
                          <a:latin typeface="KG Miss Speechy IPA" panose="02000000000000000000" pitchFamily="2" charset="0"/>
                        </a:rPr>
                        <a:t>LISTA</a:t>
                      </a:r>
                      <a:endParaRPr lang="es-MX" sz="9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NOMBRE DEL ALUMNO</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endParaRPr lang="es-MX" sz="1200" b="1" dirty="0" smtClean="0">
                        <a:solidFill>
                          <a:schemeClr val="bg1"/>
                        </a:solidFill>
                        <a:effectLst/>
                        <a:latin typeface="KG Miss Speechy IPA" panose="02000000000000000000" pitchFamily="2" charset="0"/>
                      </a:endParaRPr>
                    </a:p>
                    <a:p>
                      <a:pPr algn="ctr">
                        <a:lnSpc>
                          <a:spcPct val="107000"/>
                        </a:lnSpc>
                        <a:spcAft>
                          <a:spcPts val="0"/>
                        </a:spcAft>
                      </a:pPr>
                      <a:r>
                        <a:rPr lang="es-MX" sz="1200" b="1" dirty="0" smtClean="0">
                          <a:solidFill>
                            <a:schemeClr val="bg1"/>
                          </a:solidFill>
                          <a:effectLst/>
                          <a:latin typeface="KG Miss Speechy IPA" panose="02000000000000000000" pitchFamily="2" charset="0"/>
                        </a:rPr>
                        <a:t>L</a:t>
                      </a:r>
                      <a:endParaRPr lang="es-MX" sz="1200" b="1" dirty="0">
                        <a:solidFill>
                          <a:schemeClr val="bg1"/>
                        </a:solidFill>
                        <a:effectLst/>
                        <a:latin typeface="KG Miss Speechy IPA" panose="02000000000000000000" pitchFamily="2" charset="0"/>
                      </a:endParaRPr>
                    </a:p>
                    <a:p>
                      <a:pPr algn="ctr">
                        <a:lnSpc>
                          <a:spcPct val="107000"/>
                        </a:lnSpc>
                        <a:spcAft>
                          <a:spcPts val="0"/>
                        </a:spcAft>
                      </a:pPr>
                      <a:r>
                        <a:rPr lang="es-MX" sz="1200" b="1" dirty="0">
                          <a:solidFill>
                            <a:schemeClr val="bg1"/>
                          </a:solidFill>
                          <a:effectLst/>
                          <a:latin typeface="KG Miss Speechy IPA" panose="02000000000000000000" pitchFamily="2" charset="0"/>
                        </a:rPr>
                        <a:t> </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MX" sz="1200" b="1" dirty="0">
                          <a:solidFill>
                            <a:schemeClr val="tx1"/>
                          </a:solidFill>
                          <a:effectLst/>
                          <a:latin typeface="KG Miss Speechy IPA" panose="02000000000000000000" pitchFamily="2" charset="0"/>
                        </a:rPr>
                        <a:t>EP</a:t>
                      </a:r>
                      <a:endParaRPr lang="es-MX" sz="1200" b="1"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MX" sz="1200" b="1" dirty="0">
                          <a:solidFill>
                            <a:schemeClr val="bg1"/>
                          </a:solidFill>
                          <a:effectLst/>
                          <a:latin typeface="KG Miss Speechy IPA" panose="02000000000000000000" pitchFamily="2" charset="0"/>
                        </a:rPr>
                        <a:t>RA</a:t>
                      </a:r>
                      <a:endParaRPr lang="es-MX" sz="1200" b="1" dirty="0">
                        <a:solidFill>
                          <a:schemeClr val="bg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3.-</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4.-</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5.-</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6.-</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7.-</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8.-</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9.-</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10.-</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11.-</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a:solidFill>
                            <a:schemeClr val="tx1"/>
                          </a:solidFill>
                          <a:effectLst/>
                          <a:latin typeface="KG Miss Speechy IPA" panose="02000000000000000000" pitchFamily="2" charset="0"/>
                        </a:rPr>
                        <a:t>12.-</a:t>
                      </a:r>
                      <a:endParaRPr lang="es-MX" sz="1200" b="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16.-</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17.-</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18.-</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19.-</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20.-</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21.-</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22.-</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23.-</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24.-</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194561">
                <a:tc>
                  <a:txBody>
                    <a:bodyPr/>
                    <a:lstStyle/>
                    <a:p>
                      <a:pPr algn="ctr">
                        <a:lnSpc>
                          <a:spcPct val="107000"/>
                        </a:lnSpc>
                        <a:spcAft>
                          <a:spcPts val="0"/>
                        </a:spcAft>
                      </a:pPr>
                      <a:r>
                        <a:rPr lang="es-MX" sz="1200" b="0" dirty="0">
                          <a:solidFill>
                            <a:schemeClr val="tx1"/>
                          </a:solidFill>
                          <a:effectLst/>
                          <a:latin typeface="KG Miss Speechy IPA" panose="02000000000000000000" pitchFamily="2" charset="0"/>
                        </a:rPr>
                        <a:t>25.-</a:t>
                      </a:r>
                      <a:endParaRPr lang="es-MX" sz="1200" b="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a:solidFill>
                            <a:schemeClr val="tx1"/>
                          </a:solidFill>
                          <a:effectLst/>
                          <a:latin typeface="KG Miss Speechy IPA" panose="02000000000000000000" pitchFamily="2" charset="0"/>
                        </a:rPr>
                        <a:t> </a:t>
                      </a:r>
                      <a:endParaRPr lang="es-MX" sz="120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es-MX" sz="1200" dirty="0">
                          <a:solidFill>
                            <a:schemeClr val="tx1"/>
                          </a:solidFill>
                          <a:effectLst/>
                          <a:latin typeface="KG Miss Speechy IPA" panose="02000000000000000000" pitchFamily="2" charset="0"/>
                        </a:rPr>
                        <a:t> </a:t>
                      </a:r>
                      <a:endParaRPr lang="es-MX" sz="1200" dirty="0">
                        <a:solidFill>
                          <a:schemeClr val="tx1"/>
                        </a:solidFill>
                        <a:effectLst/>
                        <a:latin typeface="KG Miss Speechy IPA" panose="02000000000000000000" pitchFamily="2" charset="0"/>
                        <a:ea typeface="Calibri" panose="020F0502020204030204" pitchFamily="34" charset="0"/>
                        <a:cs typeface="Times New Roman" panose="02020603050405020304" pitchFamily="18" charset="0"/>
                      </a:endParaRPr>
                    </a:p>
                  </a:txBody>
                  <a:tcPr marL="54585" marR="54585"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
        <p:nvSpPr>
          <p:cNvPr id="19" name="Rectángulo 18"/>
          <p:cNvSpPr/>
          <p:nvPr/>
        </p:nvSpPr>
        <p:spPr>
          <a:xfrm>
            <a:off x="9486900" y="0"/>
            <a:ext cx="571500" cy="7772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p:cNvSpPr txBox="1"/>
          <p:nvPr/>
        </p:nvSpPr>
        <p:spPr>
          <a:xfrm rot="5400000">
            <a:off x="6143125" y="3624590"/>
            <a:ext cx="7265034" cy="523220"/>
          </a:xfrm>
          <a:prstGeom prst="rect">
            <a:avLst/>
          </a:prstGeom>
          <a:noFill/>
        </p:spPr>
        <p:txBody>
          <a:bodyPr wrap="square" rtlCol="0">
            <a:spAutoFit/>
          </a:bodyPr>
          <a:lstStyle/>
          <a:p>
            <a:pPr algn="ctr"/>
            <a:r>
              <a:rPr lang="es-ES" sz="2800" dirty="0" smtClean="0">
                <a:solidFill>
                  <a:schemeClr val="bg1"/>
                </a:solidFill>
                <a:latin typeface="Somelove" panose="02000500000000000000" pitchFamily="50" charset="0"/>
              </a:rPr>
              <a:t>Campo Formativo: Ética, Naturaleza y Sociedades</a:t>
            </a:r>
            <a:endParaRPr lang="es-MX" sz="2800" dirty="0">
              <a:solidFill>
                <a:schemeClr val="bg1"/>
              </a:solidFill>
              <a:latin typeface="Somelove" panose="02000500000000000000" pitchFamily="50" charset="0"/>
            </a:endParaRPr>
          </a:p>
        </p:txBody>
      </p:sp>
    </p:spTree>
    <p:extLst>
      <p:ext uri="{BB962C8B-B14F-4D97-AF65-F5344CB8AC3E}">
        <p14:creationId xmlns:p14="http://schemas.microsoft.com/office/powerpoint/2010/main" val="133141317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954</Words>
  <Application>Microsoft Office PowerPoint</Application>
  <PresentationFormat>Personalizado</PresentationFormat>
  <Paragraphs>1747</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Calibri Light</vt:lpstr>
      <vt:lpstr>Holidays Homework</vt:lpstr>
      <vt:lpstr>KG Miss Speechy IPA</vt:lpstr>
      <vt:lpstr>Somelove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7</cp:revision>
  <dcterms:created xsi:type="dcterms:W3CDTF">2024-02-19T02:24:51Z</dcterms:created>
  <dcterms:modified xsi:type="dcterms:W3CDTF">2024-02-19T03:19:28Z</dcterms:modified>
</cp:coreProperties>
</file>