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4" r:id="rId4"/>
    <p:sldId id="259" r:id="rId5"/>
    <p:sldId id="262" r:id="rId6"/>
    <p:sldId id="265" r:id="rId7"/>
    <p:sldId id="266" r:id="rId8"/>
    <p:sldId id="267" r:id="rId9"/>
    <p:sldId id="261" r:id="rId10"/>
    <p:sldId id="263" r:id="rId11"/>
    <p:sldId id="258" r:id="rId12"/>
    <p:sldId id="268" r:id="rId13"/>
  </p:sldIdLst>
  <p:sldSz cx="10058400" cy="77724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>
        <p:scale>
          <a:sx n="59" d="100"/>
          <a:sy n="59" d="100"/>
        </p:scale>
        <p:origin x="140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857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375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15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332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69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681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874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630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350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792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D4660-DA1B-497E-A90C-78CA46119B8E}" type="datetimeFigureOut">
              <a:rPr lang="es-MX" smtClean="0"/>
              <a:t>19/05/2024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96DA-11FD-4D6B-9121-9FDD8DB4F3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90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068" y="1876118"/>
            <a:ext cx="6942770" cy="5563068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1270651" y="1129410"/>
            <a:ext cx="741431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s-MX" sz="72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HelloBigDeal" panose="02000603000000000000" pitchFamily="2" charset="0"/>
                <a:ea typeface="HelloBigDeal" panose="02000603000000000000" pitchFamily="2" charset="0"/>
              </a:rPr>
              <a:t>CONCIENCIA</a:t>
            </a:r>
            <a:endParaRPr lang="es-MX" sz="7200" dirty="0">
              <a:latin typeface="Farmers Market" pitchFamily="50" charset="0"/>
              <a:ea typeface="HelloBigDeal" panose="02000603000000000000" pitchFamily="2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777410" y="1335716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spc="300" dirty="0" smtClean="0">
                <a:solidFill>
                  <a:schemeClr val="accent6">
                    <a:lumMod val="50000"/>
                  </a:schemeClr>
                </a:solidFill>
                <a:latin typeface="BEACHWORKS" pitchFamily="2" charset="0"/>
                <a:ea typeface="HelloBigDeal" panose="02000603000000000000" pitchFamily="2" charset="0"/>
              </a:rPr>
              <a:t>PLANETA</a:t>
            </a:r>
            <a:endParaRPr lang="es-MX" sz="9600" b="1" spc="300" dirty="0">
              <a:solidFill>
                <a:schemeClr val="accent6">
                  <a:lumMod val="50000"/>
                </a:schemeClr>
              </a:solidFill>
              <a:latin typeface="BEACHWORKS" pitchFamily="2" charset="0"/>
              <a:ea typeface="HelloBigDeal" panose="02000603000000000000" pitchFamily="2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3956348" y="557136"/>
            <a:ext cx="219964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8800" dirty="0" smtClean="0">
                <a:latin typeface="Farmers Market" pitchFamily="50" charset="0"/>
                <a:ea typeface="HelloBigDeal" panose="02000603000000000000" pitchFamily="2" charset="0"/>
              </a:rPr>
              <a:t>por el </a:t>
            </a:r>
            <a:endParaRPr lang="es-MX" sz="88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2413742" y="3078298"/>
            <a:ext cx="5215422" cy="3634316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2316145"/>
              </a:avLst>
            </a:prstTxWarp>
            <a:spAutoFit/>
          </a:bodyPr>
          <a:lstStyle/>
          <a:p>
            <a:pPr algn="ctr"/>
            <a:r>
              <a:rPr lang="es-ES" sz="4000" b="1" dirty="0" smtClean="0">
                <a:latin typeface="Willow" pitchFamily="50" charset="0"/>
                <a:ea typeface="HelloBigDeal" panose="02000603000000000000" pitchFamily="2" charset="0"/>
              </a:rPr>
              <a:t>Evaluación</a:t>
            </a:r>
            <a:endParaRPr lang="es-MX" sz="4000" b="1" dirty="0">
              <a:latin typeface="Willow" pitchFamily="50" charset="0"/>
              <a:ea typeface="HelloBigDeal" panose="02000603000000000000" pitchFamily="2" charset="0"/>
            </a:endParaRP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4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60597"/>
              </p:ext>
            </p:extLst>
          </p:nvPr>
        </p:nvGraphicFramePr>
        <p:xfrm>
          <a:off x="517310" y="73990"/>
          <a:ext cx="8969590" cy="72708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Transformación responsable del entorno al satisfacer necesidades básicas de alimentación, vestido y vivienda.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DE DESARROLLO DEL APRENDIZAJE (PDA):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III.-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Indaga los materiales con los que se construyen las viviendas y reconoce que se obtienen de la naturaleza y, por tanto, afectan a otros seres vivos, por lo que, en colaboración con sus pares, promueve acciones sustentables. 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27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966958"/>
              </p:ext>
            </p:extLst>
          </p:nvPr>
        </p:nvGraphicFramePr>
        <p:xfrm>
          <a:off x="517310" y="73990"/>
          <a:ext cx="8969590" cy="76262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</a:t>
                      </a: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Medidas de prevención de accidentes y situaciones de riesgo, para el cuidado de la integridad personal y colectiva, de acuerdo con el contexto. 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just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III.-Indaga en diferentes fuentes de consulta, incluyendo digitales y con expertos, acerca de los posibles riesgos que provocan algunos fenómenos naturales en la comunidad y otros lugares (sismos, inundaciones, huracanes, entre otros).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III.-Propone acciones de seguridad y formas de colaboración en situaciones de riesgo o desastre, tomando en cuenta el bienestar de las personas y otros seres vivos de la comunidad.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CuadroTexto 13"/>
          <p:cNvSpPr txBox="1"/>
          <p:nvPr/>
        </p:nvSpPr>
        <p:spPr>
          <a:xfrm rot="5400000">
            <a:off x="5803716" y="3682616"/>
            <a:ext cx="7943851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6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De lo humano y lo comunitario</a:t>
            </a:r>
            <a:endParaRPr lang="es-MX" sz="316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84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347831"/>
              </p:ext>
            </p:extLst>
          </p:nvPr>
        </p:nvGraphicFramePr>
        <p:xfrm>
          <a:off x="751113" y="920501"/>
          <a:ext cx="8425543" cy="5931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488"/>
                <a:gridCol w="2850190"/>
                <a:gridCol w="4777865"/>
              </a:tblGrid>
              <a:tr h="453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LISTA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OBSERVACIONES RELEVANTES EN LOS PROCESOS DE APRENDIZAJE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45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577370"/>
              </p:ext>
            </p:extLst>
          </p:nvPr>
        </p:nvGraphicFramePr>
        <p:xfrm>
          <a:off x="418454" y="463844"/>
          <a:ext cx="9062462" cy="6844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434"/>
                <a:gridCol w="2911447"/>
                <a:gridCol w="1726501"/>
                <a:gridCol w="1876207"/>
                <a:gridCol w="1816873"/>
              </a:tblGrid>
              <a:tr h="600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</a:t>
                      </a: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:</a:t>
                      </a:r>
                      <a:b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Producción de expresiones creativas con los distintos elementos de los  </a:t>
                      </a:r>
                      <a:r>
                        <a:rPr lang="es-MX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lenguajes artísticos.</a:t>
                      </a:r>
                      <a:endParaRPr lang="es-MX" sz="12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47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DE DESARROLLO DEL APRENDIZAJE (PDA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KG Miss Speechy IPA" panose="02000000000000000000" pitchFamily="2" charset="0"/>
                        </a:rPr>
                        <a:t>I.- Produce expresiones creativas para representar el mundo cercano, experiencias de su vida personal, familiar o creaciones de su imaginación, recurriendo a los distintos recursos de las artes</a:t>
                      </a: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43125" y="3597458"/>
            <a:ext cx="7265034" cy="577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6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Lenguajes</a:t>
            </a:r>
            <a:endParaRPr lang="es-MX" sz="316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26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313759"/>
              </p:ext>
            </p:extLst>
          </p:nvPr>
        </p:nvGraphicFramePr>
        <p:xfrm>
          <a:off x="418454" y="463844"/>
          <a:ext cx="9062462" cy="6844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434"/>
                <a:gridCol w="2911447"/>
                <a:gridCol w="1726501"/>
                <a:gridCol w="1876207"/>
                <a:gridCol w="1816873"/>
              </a:tblGrid>
              <a:tr h="600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</a:t>
                      </a: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:</a:t>
                      </a:r>
                      <a:b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Exploración de la diversidad natural que existe en la comunidad y en otros lugares.</a:t>
                      </a:r>
                      <a:endParaRPr lang="es-MX" sz="12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47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DE DESARROLLO DEL APRENDIZAJE (PDA</a:t>
                      </a:r>
                      <a:r>
                        <a:rPr lang="es-MX" sz="12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III.- </a:t>
                      </a:r>
                      <a:r>
                        <a:rPr lang="es-ES" sz="1200" dirty="0" smtClean="0">
                          <a:latin typeface="KG Miss Speechy IPA" panose="02000000000000000000" pitchFamily="2" charset="0"/>
                        </a:rPr>
                        <a:t>Se apoya en recursos digitales como fotografías e imágenes digitales o videos para profundizar en sus conocimientos sobre la diversidad de la naturaleza en su comunidad y otras regiones.</a:t>
                      </a: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2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5852607" y="3630733"/>
            <a:ext cx="7840086" cy="578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6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</a:t>
            </a:r>
            <a:r>
              <a:rPr lang="es-ES" sz="3160" dirty="0" smtClean="0">
                <a:solidFill>
                  <a:schemeClr val="bg1"/>
                </a:solidFill>
                <a:latin typeface="Somelove" panose="02000500000000000000" pitchFamily="50" charset="0"/>
              </a:rPr>
              <a:t>Saberes y Pensamiento  Científico</a:t>
            </a:r>
            <a:endParaRPr lang="es-MX" sz="316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940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432228"/>
              </p:ext>
            </p:extLst>
          </p:nvPr>
        </p:nvGraphicFramePr>
        <p:xfrm>
          <a:off x="517310" y="73990"/>
          <a:ext cx="8969590" cy="7376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Interacción, cuidado y conservación de la naturaleza, que favorece la construcción de una conciencia ambiental.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just"/>
                      <a:r>
                        <a:rPr lang="es-MX" sz="900" dirty="0" smtClean="0">
                          <a:latin typeface="KG Miss Speechy IPA" panose="02000000000000000000" pitchFamily="2" charset="0"/>
                        </a:rPr>
                        <a:t>I.- Convive con su entorno natural, con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plantas y animales; expresa lo que percibe y disfruta acerca de ellos.</a:t>
                      </a:r>
                      <a:endParaRPr lang="es-MX" sz="900" b="1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II.- Aprecia la diversidad de características de los seres vivos y no vivos que hay en la naturaleza y sugiere formas de cuidarlos y preservarlos.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104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992187"/>
              </p:ext>
            </p:extLst>
          </p:nvPr>
        </p:nvGraphicFramePr>
        <p:xfrm>
          <a:off x="517310" y="73990"/>
          <a:ext cx="8969590" cy="7602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Interacción, cuidado y conservación de la naturaleza, que favorece la construcción de una conciencia ambiental.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III.- Reconoce las condiciones en las que se encuentra el aire, el suelo y el agua en el lugar en donde vive y expresa en su lengua materna y con sus palabras, cómo afectan en las condiciones de vida de plantas, animales y personas; hace propuestas para mejorarlas.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I.-</a:t>
                      </a:r>
                      <a:r>
                        <a:rPr lang="es-ES" sz="900" b="0" baseline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 </a:t>
                      </a: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Desarrolla actitudes de cuidado y empatía hacia los seres vivos y evita modificar sus condiciones naturales de vida al interactuar con ellos.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370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951901"/>
              </p:ext>
            </p:extLst>
          </p:nvPr>
        </p:nvGraphicFramePr>
        <p:xfrm>
          <a:off x="517310" y="73990"/>
          <a:ext cx="8969590" cy="7759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Interacción, cuidado y conservación de la naturaleza, que favorece la construcción de una conciencia ambiental.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Entiende que, al cuidar a la naturaleza, cuida de sí y a las demás personas.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algn="just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III.- Manifiesta interés por cuidar a la naturaleza y encuentra formas creativas de resolver problemas ambientales de su comunidad, como la contaminación, la deforestación, el cambio del clima, el deshielo o la sobreexplotación de los recursos naturales.</a:t>
                      </a:r>
                      <a:endParaRPr lang="es-MX" sz="900" b="1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663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488652"/>
              </p:ext>
            </p:extLst>
          </p:nvPr>
        </p:nvGraphicFramePr>
        <p:xfrm>
          <a:off x="517310" y="73990"/>
          <a:ext cx="8969590" cy="7328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Interacción, cuidado y conservación de la naturaleza, que favorece la construcción de una conciencia ambiental.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algn="just"/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II.- </a:t>
                      </a: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Promueve actitudes y acciones de cuidado hacia la naturaleza e involucra a las personas de su escuela y comunidad para colaborar en ellas.</a:t>
                      </a: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II.- Se relaciona con la naturaleza y considera la importancia de sus elementos para la vida (aire, Sol, agua y suelo).</a:t>
                      </a:r>
                      <a:endParaRPr lang="es-MX" sz="900" b="1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09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24179"/>
              </p:ext>
            </p:extLst>
          </p:nvPr>
        </p:nvGraphicFramePr>
        <p:xfrm>
          <a:off x="517310" y="73990"/>
          <a:ext cx="8969590" cy="72708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Interacción, cuidado y conservación de la naturaleza, que favorece la construcción de una conciencia ambiental.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III.- </a:t>
                      </a:r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Interactúa con respeto y empatía en la naturaleza e identifica los elementos y cuidados que necesitan los seres vivos.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I.- </a:t>
                      </a:r>
                      <a:r>
                        <a:rPr lang="es-MX" sz="900" b="0" dirty="0" smtClean="0">
                          <a:latin typeface="KG Miss Speechy IPA" panose="02000000000000000000" pitchFamily="2" charset="0"/>
                        </a:rPr>
                        <a:t>Evitar acciones que deterioren a la naturaleza e invita a sus pares a cuidarla.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555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pinimg.com/564x/0d/58/44/0d584422df7464123593ef1cf31f67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1135253" y="-1135254"/>
            <a:ext cx="7772401" cy="1004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8603" y="-1341318"/>
            <a:ext cx="8415133" cy="10455033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209" y="4819232"/>
            <a:ext cx="890688" cy="72038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rot="5400000">
            <a:off x="6143125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Saberes y Pensamiento Científico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 rot="5400000">
            <a:off x="6153699" y="3624590"/>
            <a:ext cx="7265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Somelove" panose="02000500000000000000" pitchFamily="50" charset="0"/>
              </a:rPr>
              <a:t>Campo Formativo: Ética, Naturaleza y Sociedades</a:t>
            </a:r>
            <a:endParaRPr lang="es-MX" sz="2800" dirty="0">
              <a:solidFill>
                <a:schemeClr val="bg1"/>
              </a:solidFill>
              <a:latin typeface="Somelove" panose="02000500000000000000" pitchFamily="50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75832"/>
              </p:ext>
            </p:extLst>
          </p:nvPr>
        </p:nvGraphicFramePr>
        <p:xfrm>
          <a:off x="517310" y="73990"/>
          <a:ext cx="8969590" cy="7739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/>
                <a:gridCol w="2873676"/>
                <a:gridCol w="858914"/>
                <a:gridCol w="898072"/>
                <a:gridCol w="1052716"/>
                <a:gridCol w="805015"/>
                <a:gridCol w="941318"/>
                <a:gridCol w="978057"/>
              </a:tblGrid>
              <a:tr h="335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1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ES" sz="11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Transformación responsable del entorno al satisfacer necesidades básicas de alimentación, vestido y vivienda.</a:t>
                      </a:r>
                      <a:endParaRPr lang="es-MX" sz="11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  <a:p>
                      <a:pPr algn="ctr"/>
                      <a:endParaRPr lang="es-MX" sz="11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 smtClean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just"/>
                      <a:r>
                        <a:rPr lang="es-ES" sz="900" dirty="0" smtClean="0">
                          <a:latin typeface="KG Miss Speechy IPA" panose="02000000000000000000" pitchFamily="2" charset="0"/>
                        </a:rPr>
                        <a:t>II.- Observa que las personas transforman a la naturaleza al interactuar con ella, y distingue junto con sus pares acciones que son benéficas, tales como sembrar y cuidar el crecimiento de las plantas, evitar molestar a los animales en su hábitat, respetar las reservas naturales, entre otras. </a:t>
                      </a:r>
                      <a:endParaRPr lang="es-MX" sz="900" b="1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</a:t>
                      </a:r>
                      <a:r>
                        <a:rPr lang="es-MX" sz="9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):</a:t>
                      </a:r>
                    </a:p>
                    <a:p>
                      <a:pPr marL="0" marR="0" lvl="0" indent="0" algn="just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 smtClean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II.- </a:t>
                      </a:r>
                      <a:r>
                        <a:rPr lang="es-ES" sz="900" b="0" dirty="0" smtClean="0">
                          <a:latin typeface="KG Miss Speechy IPA" panose="02000000000000000000" pitchFamily="2" charset="0"/>
                        </a:rPr>
                        <a:t>Propone acciones para cuidar y preservar su entorno natural, como el reciclado y reúso de materiales, el ahorro de agua y de energía eléctrica, entre otras. </a:t>
                      </a:r>
                      <a:endParaRPr lang="es-MX" sz="900" b="0" dirty="0" smtClean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 smtClean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 smtClean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  <a:endParaRPr lang="es-MX" sz="1000" b="1" dirty="0">
                        <a:solidFill>
                          <a:schemeClr val="bg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 smtClean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5131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1404</Words>
  <Application>Microsoft Office PowerPoint</Application>
  <PresentationFormat>Personalizado</PresentationFormat>
  <Paragraphs>1521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3" baseType="lpstr">
      <vt:lpstr>Arial</vt:lpstr>
      <vt:lpstr>BEACHWORKS</vt:lpstr>
      <vt:lpstr>Calibri</vt:lpstr>
      <vt:lpstr>Calibri Light</vt:lpstr>
      <vt:lpstr>Farmers Market</vt:lpstr>
      <vt:lpstr>HelloBigDeal</vt:lpstr>
      <vt:lpstr>KG Miss Speechy IPA</vt:lpstr>
      <vt:lpstr>Somelove</vt:lpstr>
      <vt:lpstr>Times New Roman</vt:lpstr>
      <vt:lpstr>Willow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5</cp:revision>
  <dcterms:created xsi:type="dcterms:W3CDTF">2024-05-20T06:11:45Z</dcterms:created>
  <dcterms:modified xsi:type="dcterms:W3CDTF">2024-05-20T07:01:43Z</dcterms:modified>
</cp:coreProperties>
</file>