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80" r:id="rId14"/>
    <p:sldId id="281"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3" r:id="rId29"/>
    <p:sldId id="292" r:id="rId30"/>
    <p:sldId id="284" r:id="rId31"/>
    <p:sldId id="285" r:id="rId32"/>
    <p:sldId id="293" r:id="rId33"/>
    <p:sldId id="286" r:id="rId34"/>
    <p:sldId id="287" r:id="rId35"/>
    <p:sldId id="288" r:id="rId36"/>
    <p:sldId id="289" r:id="rId37"/>
    <p:sldId id="290" r:id="rId38"/>
    <p:sldId id="291" r:id="rId39"/>
    <p:sldId id="294" r:id="rId40"/>
    <p:sldId id="295" r:id="rId41"/>
    <p:sldId id="296" r:id="rId42"/>
    <p:sldId id="297" r:id="rId43"/>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660"/>
  </p:normalViewPr>
  <p:slideViewPr>
    <p:cSldViewPr snapToGrid="0">
      <p:cViewPr varScale="1">
        <p:scale>
          <a:sx n="62" d="100"/>
          <a:sy n="62" d="100"/>
        </p:scale>
        <p:origin x="12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00EC2C-259F-4C4F-B491-6A1F58B66351}" type="datetimeFigureOut">
              <a:rPr lang="es-MX" smtClean="0"/>
              <a:t>01/10/2024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66123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00EC2C-259F-4C4F-B491-6A1F58B66351}" type="datetimeFigureOut">
              <a:rPr lang="es-MX" smtClean="0"/>
              <a:t>01/10/2024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154735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00EC2C-259F-4C4F-B491-6A1F58B66351}" type="datetimeFigureOut">
              <a:rPr lang="es-MX" smtClean="0"/>
              <a:t>01/10/2024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66614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00EC2C-259F-4C4F-B491-6A1F58B66351}" type="datetimeFigureOut">
              <a:rPr lang="es-MX" smtClean="0"/>
              <a:t>01/10/2024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51299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600EC2C-259F-4C4F-B491-6A1F58B66351}" type="datetimeFigureOut">
              <a:rPr lang="es-MX" smtClean="0"/>
              <a:t>01/10/2024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200444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600EC2C-259F-4C4F-B491-6A1F58B66351}" type="datetimeFigureOut">
              <a:rPr lang="es-MX" smtClean="0"/>
              <a:t>01/10/2024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137871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00EC2C-259F-4C4F-B491-6A1F58B66351}" type="datetimeFigureOut">
              <a:rPr lang="es-MX" smtClean="0"/>
              <a:t>01/10/2024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171718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600EC2C-259F-4C4F-B491-6A1F58B66351}" type="datetimeFigureOut">
              <a:rPr lang="es-MX" smtClean="0"/>
              <a:t>01/10/2024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291882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0EC2C-259F-4C4F-B491-6A1F58B66351}" type="datetimeFigureOut">
              <a:rPr lang="es-MX" smtClean="0"/>
              <a:t>01/10/2024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17949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00EC2C-259F-4C4F-B491-6A1F58B66351}" type="datetimeFigureOut">
              <a:rPr lang="es-MX" smtClean="0"/>
              <a:t>01/10/2024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184206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00EC2C-259F-4C4F-B491-6A1F58B66351}" type="datetimeFigureOut">
              <a:rPr lang="es-MX" smtClean="0"/>
              <a:t>01/10/2024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B9BC254-929D-4722-A385-94F647DAF877}" type="slidenum">
              <a:rPr lang="es-MX" smtClean="0"/>
              <a:t>‹Nº›</a:t>
            </a:fld>
            <a:endParaRPr lang="es-MX"/>
          </a:p>
        </p:txBody>
      </p:sp>
    </p:spTree>
    <p:extLst>
      <p:ext uri="{BB962C8B-B14F-4D97-AF65-F5344CB8AC3E}">
        <p14:creationId xmlns:p14="http://schemas.microsoft.com/office/powerpoint/2010/main" val="286679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7600EC2C-259F-4C4F-B491-6A1F58B66351}" type="datetimeFigureOut">
              <a:rPr lang="es-MX" smtClean="0"/>
              <a:t>01/10/2024</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1B9BC254-929D-4722-A385-94F647DAF877}" type="slidenum">
              <a:rPr lang="es-MX" smtClean="0"/>
              <a:t>‹Nº›</a:t>
            </a:fld>
            <a:endParaRPr lang="es-MX"/>
          </a:p>
        </p:txBody>
      </p:sp>
    </p:spTree>
    <p:extLst>
      <p:ext uri="{BB962C8B-B14F-4D97-AF65-F5344CB8AC3E}">
        <p14:creationId xmlns:p14="http://schemas.microsoft.com/office/powerpoint/2010/main" val="2956442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qGyWmLlWq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4_ThzeRV334&amp;t=135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jXaWDMCBTt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8srLBrB-I8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O7BYERwsCo&amp;t=6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akVhLBOgC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youtube.com/watch?v=FV5vatA4ess&amp;t=29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Og_bWhWE2w"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Y__knAM95t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kicMrz6zN04"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Zq3ZndbxS0&amp;t=7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5j3GlEb8NK8&amp;t=149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SmMau2G8IA&amp;t=126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iGOIxQbpYB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GOIxQbpYB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LfHbYAHCSSQ"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yuHsbk74uJ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hyperlink" Target="http://www.aulacreativa.com.mx/" TargetMode="External"/><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www.aulacreativa.com.mx/" TargetMode="External"/><Relationship Id="rId1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hyperlink" Target="https://www.tiktok.com/@karenf.09" TargetMode="External"/><Relationship Id="rId12" Type="http://schemas.openxmlformats.org/officeDocument/2006/relationships/image" Target="../media/image26.jpeg"/><Relationship Id="rId17" Type="http://schemas.openxmlformats.org/officeDocument/2006/relationships/hyperlink" Target="https://www.facebook.com/profile.php?id=61550129162670" TargetMode="External"/><Relationship Id="rId2" Type="http://schemas.openxmlformats.org/officeDocument/2006/relationships/image" Target="../media/image1.jpe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www.instagram.com/creativa.aula/?next=/" TargetMode="External"/><Relationship Id="rId5" Type="http://schemas.openxmlformats.org/officeDocument/2006/relationships/image" Target="../media/image9.png"/><Relationship Id="rId15" Type="http://schemas.openxmlformats.org/officeDocument/2006/relationships/hyperlink" Target="https://chat.whatsapp.com/Kbk104WPYil9zlgon6VaMV" TargetMode="External"/><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hyperlink" Target="https://www.youtube.com/@MAESTRAKARENLUCIA" TargetMode="External"/><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akVhLBOgC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U3Qv7u2iew"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akVhLBOgC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r="3148"/>
          <a:stretch/>
        </p:blipFill>
        <p:spPr>
          <a:xfrm>
            <a:off x="1170906" y="2674748"/>
            <a:ext cx="3266136" cy="3578171"/>
          </a:xfrm>
          <a:prstGeom prst="rect">
            <a:avLst/>
          </a:prstGeom>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9452"/>
          <a:stretch/>
        </p:blipFill>
        <p:spPr>
          <a:xfrm>
            <a:off x="4718808" y="2208334"/>
            <a:ext cx="4683959" cy="4202854"/>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1897" y="3908572"/>
            <a:ext cx="2545454" cy="4026560"/>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9480" y="5481419"/>
            <a:ext cx="1880117" cy="2453712"/>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7020" y="5524500"/>
            <a:ext cx="2247900" cy="2247900"/>
          </a:xfrm>
          <a:prstGeom prst="rect">
            <a:avLst/>
          </a:prstGeom>
        </p:spPr>
      </p:pic>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26679" y="4475943"/>
            <a:ext cx="2247900" cy="3238500"/>
          </a:xfrm>
          <a:prstGeom prst="rect">
            <a:avLst/>
          </a:prstGeom>
        </p:spPr>
      </p:pic>
      <p:pic>
        <p:nvPicPr>
          <p:cNvPr id="13" name="Imagen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5100" y="5208398"/>
            <a:ext cx="2247900" cy="2714625"/>
          </a:xfrm>
          <a:prstGeom prst="rect">
            <a:avLst/>
          </a:prstGeom>
        </p:spPr>
      </p:pic>
      <p:pic>
        <p:nvPicPr>
          <p:cNvPr id="18" name="Imagen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379" y="5208398"/>
            <a:ext cx="2012769" cy="2967982"/>
          </a:xfrm>
          <a:prstGeom prst="rect">
            <a:avLst/>
          </a:prstGeom>
        </p:spPr>
      </p:pic>
      <p:pic>
        <p:nvPicPr>
          <p:cNvPr id="19" name="Imagen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9065">
            <a:off x="6812547" y="5004902"/>
            <a:ext cx="2277792" cy="3397196"/>
          </a:xfrm>
          <a:prstGeom prst="rect">
            <a:avLst/>
          </a:prstGeom>
        </p:spPr>
      </p:pic>
      <p:pic>
        <p:nvPicPr>
          <p:cNvPr id="15" name="Imagen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7317" y="5283983"/>
            <a:ext cx="2839331" cy="2689893"/>
          </a:xfrm>
          <a:prstGeom prst="rect">
            <a:avLst/>
          </a:prstGeom>
        </p:spPr>
      </p:pic>
      <p:pic>
        <p:nvPicPr>
          <p:cNvPr id="17" name="Imagen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07364" y="5014460"/>
            <a:ext cx="2652494" cy="2854803"/>
          </a:xfrm>
          <a:prstGeom prst="rect">
            <a:avLst/>
          </a:prstGeom>
        </p:spPr>
      </p:pic>
      <p:pic>
        <p:nvPicPr>
          <p:cNvPr id="16" name="Imagen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92623" y="5283983"/>
            <a:ext cx="2578096" cy="2578096"/>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Vamos a comer</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SALUDABLE</a:t>
            </a:r>
            <a:endParaRPr lang="es-MX" sz="7200" b="1" dirty="0">
              <a:latin typeface="HelloBigDeal" panose="02000603000000000000" pitchFamily="2" charset="0"/>
              <a:ea typeface="HelloBigDeal" panose="02000603000000000000" pitchFamily="2" charset="0"/>
            </a:endParaRPr>
          </a:p>
        </p:txBody>
      </p:sp>
      <p:sp>
        <p:nvSpPr>
          <p:cNvPr id="22" name="CuadroTexto 21"/>
          <p:cNvSpPr txBox="1"/>
          <p:nvPr/>
        </p:nvSpPr>
        <p:spPr>
          <a:xfrm>
            <a:off x="3764183" y="2447048"/>
            <a:ext cx="2240882" cy="461665"/>
          </a:xfrm>
          <a:prstGeom prst="rect">
            <a:avLst/>
          </a:prstGeom>
          <a:noFill/>
        </p:spPr>
        <p:txBody>
          <a:bodyPr wrap="square" rtlCol="0">
            <a:spAutoFit/>
          </a:bodyPr>
          <a:lstStyle/>
          <a:p>
            <a:pPr algn="ctr"/>
            <a:r>
              <a:rPr lang="es-MX" sz="2400" dirty="0" smtClean="0">
                <a:latin typeface="HelloLucy" panose="02000603000000000000" pitchFamily="2" charset="0"/>
                <a:ea typeface="HelloLucy" panose="02000603000000000000" pitchFamily="2" charset="0"/>
              </a:rPr>
              <a:t>Proyecto AS</a:t>
            </a:r>
            <a:endParaRPr lang="es-MX" sz="2400" dirty="0">
              <a:latin typeface="HelloLucy" panose="02000603000000000000" pitchFamily="2" charset="0"/>
              <a:ea typeface="HelloLucy" panose="02000603000000000000" pitchFamily="2" charset="0"/>
            </a:endParaRPr>
          </a:p>
        </p:txBody>
      </p:sp>
      <p:pic>
        <p:nvPicPr>
          <p:cNvPr id="23" name="Imagen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spTree>
    <p:extLst>
      <p:ext uri="{BB962C8B-B14F-4D97-AF65-F5344CB8AC3E}">
        <p14:creationId xmlns:p14="http://schemas.microsoft.com/office/powerpoint/2010/main" val="81099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2822738612"/>
              </p:ext>
            </p:extLst>
          </p:nvPr>
        </p:nvGraphicFramePr>
        <p:xfrm>
          <a:off x="418034" y="443572"/>
          <a:ext cx="8989359" cy="2099700"/>
        </p:xfrm>
        <a:graphic>
          <a:graphicData uri="http://schemas.openxmlformats.org/drawingml/2006/table">
            <a:tbl>
              <a:tblPr firstRow="1" bandRow="1">
                <a:tableStyleId>{5C22544A-7EE6-4342-B048-85BDC9FD1C3A}</a:tableStyleId>
              </a:tblPr>
              <a:tblGrid>
                <a:gridCol w="1503756"/>
                <a:gridCol w="7485603"/>
              </a:tblGrid>
              <a:tr h="201125">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endParaRPr lang="es-MX"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dirty="0" smtClean="0">
                          <a:solidFill>
                            <a:schemeClr val="dk1"/>
                          </a:solidFill>
                          <a:effectLst/>
                          <a:latin typeface="KG Miss Speechy IPA" panose="02000000000000000000" pitchFamily="2" charset="0"/>
                          <a:ea typeface="+mn-ea"/>
                          <a:cs typeface="+mn-cs"/>
                        </a:rPr>
                        <a:t>Enseguida</a:t>
                      </a:r>
                      <a:r>
                        <a:rPr lang="es-MX" sz="1200" b="0" kern="1200" baseline="0" dirty="0" smtClean="0">
                          <a:solidFill>
                            <a:schemeClr val="dk1"/>
                          </a:solidFill>
                          <a:effectLst/>
                          <a:latin typeface="KG Miss Speechy IPA" panose="02000000000000000000" pitchFamily="2" charset="0"/>
                          <a:ea typeface="+mn-ea"/>
                          <a:cs typeface="+mn-cs"/>
                        </a:rPr>
                        <a:t> dividir el pizarrón en tres partes (puede utilizarse un papel bond blanco para cada sección), y pedirles que coloquen los recortes que traen de casa en el lugar que le corresponde, en alimentos de origen animal, vegetal o mineral. Una vez que todos hayan colocado los alimentos revisar la clasificación entre todos para verificar que todos los alimentos se encuentren en el lugar adecuado.</a:t>
                      </a: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en la ficha de trabajo 3 deberán de recortar los alimentos y pegarlos en el lugar que corresponde.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la canción: “Vamos a comer”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https://www.youtube.com/watch?v=xqGyWmLlWqE</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47690854"/>
              </p:ext>
            </p:extLst>
          </p:nvPr>
        </p:nvGraphicFramePr>
        <p:xfrm>
          <a:off x="418033" y="2702573"/>
          <a:ext cx="8989359" cy="24539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“Los alimentos”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3 pliegos de papel bond blanco (opcional)</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Plumones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Cinta adhesiva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Recortes de alimentos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3</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“Vamos a comer”</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630957788"/>
              </p:ext>
            </p:extLst>
          </p:nvPr>
        </p:nvGraphicFramePr>
        <p:xfrm>
          <a:off x="418033" y="5382958"/>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Investigar sobre</a:t>
                      </a:r>
                      <a:r>
                        <a:rPr lang="es-MX" sz="1200" baseline="0" dirty="0" smtClean="0">
                          <a:solidFill>
                            <a:schemeClr val="tx1"/>
                          </a:solidFill>
                          <a:latin typeface="KG Miss Speechy IPA" panose="02000000000000000000" pitchFamily="2" charset="0"/>
                        </a:rPr>
                        <a:t> alguna fruta (la que ellos elijan) sus características, forma, cómo se obtiene, beneficios y asistir caracterizados de esa fruta.</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55" y="4414319"/>
            <a:ext cx="798425" cy="645759"/>
          </a:xfrm>
          <a:prstGeom prst="rect">
            <a:avLst/>
          </a:prstGeom>
        </p:spPr>
      </p:pic>
    </p:spTree>
    <p:extLst>
      <p:ext uri="{BB962C8B-B14F-4D97-AF65-F5344CB8AC3E}">
        <p14:creationId xmlns:p14="http://schemas.microsoft.com/office/powerpoint/2010/main" val="72155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2580128246"/>
              </p:ext>
            </p:extLst>
          </p:nvPr>
        </p:nvGraphicFramePr>
        <p:xfrm>
          <a:off x="729641" y="898364"/>
          <a:ext cx="8702582" cy="6273463"/>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ALIMENTOS</a:t>
                      </a:r>
                      <a:r>
                        <a:rPr lang="es-MX" sz="1200" b="0" baseline="0" dirty="0" smtClean="0">
                          <a:solidFill>
                            <a:schemeClr val="tx1"/>
                          </a:solidFill>
                          <a:latin typeface="KG Miss Speechy IPA" panose="02000000000000000000" pitchFamily="2" charset="0"/>
                        </a:rPr>
                        <a:t> DE ORIGEN VEGETAL: LAS FRUTAS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Viernes 04 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 </a:t>
                      </a:r>
                      <a:r>
                        <a:rPr lang="es-ES" sz="1200" dirty="0" smtClean="0">
                          <a:latin typeface="KG Miss Speechy IPA" panose="02000000000000000000" pitchFamily="2" charset="0"/>
                        </a:rPr>
                        <a:t>Obtiene información de diversas fuentes, acerca de los factores que favorecen estilos de vida saludable, destacando el consumo de alimentos nutritivos y de agua simple potable, entre otros.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a sus pares y espera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41397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y preguntarles: ¿de qué vienen caracterizados el día de hoy?, ¿Por qué?, ¿Qué investigaron en casita? Explicarles que según las</a:t>
                      </a:r>
                      <a:r>
                        <a:rPr lang="es-MX" sz="1200" kern="1200" baseline="0" dirty="0" smtClean="0">
                          <a:solidFill>
                            <a:schemeClr val="dk1"/>
                          </a:solidFill>
                          <a:effectLst/>
                          <a:latin typeface="KG Miss Speechy IPA" panose="02000000000000000000" pitchFamily="2" charset="0"/>
                          <a:ea typeface="+mn-ea"/>
                          <a:cs typeface="+mn-cs"/>
                        </a:rPr>
                        <a:t> actividades que organizamos para el proyecto, debemos conocer sobre las frutas. Pr lo que pasarán uno a uno explicando de qué fruta vienen caracterizados y compartirán lo que investigaron con sus compañeros.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Una vez que todos hayan compartido la información que traen de casa, la maestra les compartirá la información de la lámina “Las frutas”. Además se les proyectará el video “Las frutas 1 Vocabulario para niños”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https://www.youtube.com/watch?v=4_ThzeRV334&amp;t=135s</a:t>
                      </a:r>
                      <a:r>
                        <a:rPr lang="es-MX" sz="1200" kern="1200" baseline="0" dirty="0" smtClean="0">
                          <a:solidFill>
                            <a:schemeClr val="dk1"/>
                          </a:solidFill>
                          <a:effectLst/>
                          <a:latin typeface="KG Miss Speechy IPA" panose="02000000000000000000" pitchFamily="2" charset="0"/>
                          <a:ea typeface="+mn-ea"/>
                          <a:cs typeface="+mn-cs"/>
                        </a:rPr>
                        <a:t> . Enseguida hacerles las siguientes preguntas: ¿Qué frutas conocen?, ¿en que nos beneficia comer frutas?, ¿Cuáles frutas no conocían o nunca han probado?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Posteriormente, mostrarles las láminas “Las frutas” y mediante el dictado a la maestra se escribirán las características más importantes de las frutas que ahí aparecen.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746" y="6597393"/>
            <a:ext cx="798425" cy="645759"/>
          </a:xfrm>
          <a:prstGeom prst="rect">
            <a:avLst/>
          </a:prstGeom>
        </p:spPr>
      </p:pic>
    </p:spTree>
    <p:extLst>
      <p:ext uri="{BB962C8B-B14F-4D97-AF65-F5344CB8AC3E}">
        <p14:creationId xmlns:p14="http://schemas.microsoft.com/office/powerpoint/2010/main" val="799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05" y="407588"/>
            <a:ext cx="798425" cy="64575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988983465"/>
              </p:ext>
            </p:extLst>
          </p:nvPr>
        </p:nvGraphicFramePr>
        <p:xfrm>
          <a:off x="526521" y="2096383"/>
          <a:ext cx="8989359" cy="15395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“Las frutas”</a:t>
                      </a:r>
                    </a:p>
                    <a:p>
                      <a:pPr marL="342900" indent="-34290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Video “Las frutas 1 Vocabulario para niños” </a:t>
                      </a:r>
                    </a:p>
                    <a:p>
                      <a:pPr marL="342900" indent="-34290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Láminas “Las frutas”</a:t>
                      </a:r>
                    </a:p>
                    <a:p>
                      <a:pPr marL="342900" indent="-34290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Plastilina</a:t>
                      </a:r>
                    </a:p>
                    <a:p>
                      <a:pPr marL="342900" indent="-34290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Plantillas para modelar frutas</a:t>
                      </a:r>
                    </a:p>
                    <a:p>
                      <a:pPr marL="342900" indent="-34290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Canción: “Las frutas 1 Canción de las frutas 1 </a:t>
                      </a:r>
                      <a:r>
                        <a:rPr lang="es-MX" sz="1200" kern="1200" baseline="0" dirty="0" err="1" smtClean="0">
                          <a:solidFill>
                            <a:schemeClr val="dk1"/>
                          </a:solidFill>
                          <a:effectLst/>
                          <a:latin typeface="KG Miss Speechy IPA" panose="02000000000000000000" pitchFamily="2" charset="0"/>
                          <a:ea typeface="+mn-ea"/>
                          <a:cs typeface="+mn-cs"/>
                        </a:rPr>
                        <a:t>Aglae</a:t>
                      </a:r>
                      <a:r>
                        <a:rPr lang="es-MX" sz="1200" kern="1200" baseline="0" dirty="0" smtClean="0">
                          <a:solidFill>
                            <a:schemeClr val="dk1"/>
                          </a:solidFill>
                          <a:effectLst/>
                          <a:latin typeface="KG Miss Speechy IPA" panose="02000000000000000000" pitchFamily="2" charset="0"/>
                          <a:ea typeface="+mn-ea"/>
                          <a:cs typeface="+mn-cs"/>
                        </a:rPr>
                        <a:t>”</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894269230"/>
              </p:ext>
            </p:extLst>
          </p:nvPr>
        </p:nvGraphicFramePr>
        <p:xfrm>
          <a:off x="526521" y="3931177"/>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Investigar sobre las verduras que hay en casa y para qué sirven</a:t>
                      </a:r>
                      <a:r>
                        <a:rPr lang="es-MX" sz="1200" baseline="0" dirty="0" smtClean="0">
                          <a:solidFill>
                            <a:schemeClr val="tx1"/>
                          </a:solidFill>
                          <a:latin typeface="KG Miss Speechy IPA" panose="02000000000000000000" pitchFamily="2" charset="0"/>
                        </a:rPr>
                        <a:t> o benefician a nuestro cuerpo..</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578956842"/>
              </p:ext>
            </p:extLst>
          </p:nvPr>
        </p:nvGraphicFramePr>
        <p:xfrm>
          <a:off x="418034" y="443572"/>
          <a:ext cx="8989359" cy="1306452"/>
        </p:xfrm>
        <a:graphic>
          <a:graphicData uri="http://schemas.openxmlformats.org/drawingml/2006/table">
            <a:tbl>
              <a:tblPr firstRow="1" bandRow="1">
                <a:tableStyleId>{5C22544A-7EE6-4342-B048-85BDC9FD1C3A}</a:tableStyleId>
              </a:tblPr>
              <a:tblGrid>
                <a:gridCol w="1503756"/>
                <a:gridCol w="7485603"/>
              </a:tblGrid>
              <a:tr h="300347">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endParaRPr lang="es-MX"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mediante el modelado de plastilina, formarán frutas con apoyo de “Plantillas para modelar frutas”.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la canción: “Las frutas 1 Canción de las frutas 1 </a:t>
                      </a:r>
                      <a:r>
                        <a:rPr lang="es-MX" sz="1200" kern="1200" baseline="0" dirty="0" err="1" smtClean="0">
                          <a:solidFill>
                            <a:schemeClr val="dk1"/>
                          </a:solidFill>
                          <a:effectLst/>
                          <a:latin typeface="KG Miss Speechy IPA" panose="02000000000000000000" pitchFamily="2" charset="0"/>
                          <a:ea typeface="+mn-ea"/>
                          <a:cs typeface="+mn-cs"/>
                        </a:rPr>
                        <a:t>Aglae</a:t>
                      </a:r>
                      <a:r>
                        <a:rPr lang="es-MX" sz="1200" kern="1200" baseline="0" dirty="0" smtClean="0">
                          <a:solidFill>
                            <a:schemeClr val="dk1"/>
                          </a:solidFill>
                          <a:effectLst/>
                          <a:latin typeface="KG Miss Speechy IPA" panose="02000000000000000000" pitchFamily="2" charset="0"/>
                          <a:ea typeface="+mn-ea"/>
                          <a:cs typeface="+mn-cs"/>
                        </a:rPr>
                        <a:t>”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https://www.youtube.com/watch?v=jXaWDMCBTt0</a:t>
                      </a:r>
                      <a:r>
                        <a:rPr lang="es-MX" sz="1200" kern="1200" baseline="0" dirty="0" smtClean="0">
                          <a:solidFill>
                            <a:schemeClr val="dk1"/>
                          </a:solidFill>
                          <a:effectLst/>
                          <a:latin typeface="KG Miss Speechy IPA" panose="02000000000000000000" pitchFamily="2" charset="0"/>
                          <a:ea typeface="+mn-ea"/>
                          <a:cs typeface="+mn-cs"/>
                        </a:rPr>
                        <a:t> .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7051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Ejemplo de la</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ACTIVIDAD</a:t>
            </a:r>
            <a:endParaRPr lang="es-MX" sz="7200" b="1" dirty="0">
              <a:latin typeface="HelloBigDeal" panose="02000603000000000000" pitchFamily="2" charset="0"/>
              <a:ea typeface="HelloBigDeal"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pic>
        <p:nvPicPr>
          <p:cNvPr id="1028" name="Picture 4" descr="https://i.pinimg.com/564x/88/40/31/8840311724490bc0455df8b743b0d070.jpg"/>
          <p:cNvPicPr>
            <a:picLocks noChangeAspect="1" noChangeArrowheads="1"/>
          </p:cNvPicPr>
          <p:nvPr/>
        </p:nvPicPr>
        <p:blipFill rotWithShape="1">
          <a:blip r:embed="rId8">
            <a:extLst>
              <a:ext uri="{28A0092B-C50C-407E-A947-70E740481C1C}">
                <a14:useLocalDpi xmlns:a14="http://schemas.microsoft.com/office/drawing/2010/main" val="0"/>
              </a:ext>
            </a:extLst>
          </a:blip>
          <a:srcRect t="37017" b="8673"/>
          <a:stretch/>
        </p:blipFill>
        <p:spPr bwMode="auto">
          <a:xfrm>
            <a:off x="2034158" y="2738425"/>
            <a:ext cx="5910154" cy="4279694"/>
          </a:xfrm>
          <a:prstGeom prst="rect">
            <a:avLst/>
          </a:prstGeom>
          <a:noFill/>
          <a:ln w="28575">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0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Ejemplo de la</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ACTIVIDAD</a:t>
            </a:r>
            <a:endParaRPr lang="es-MX" sz="7200" b="1" dirty="0">
              <a:latin typeface="HelloBigDeal" panose="02000603000000000000" pitchFamily="2" charset="0"/>
              <a:ea typeface="HelloBigDeal"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pic>
        <p:nvPicPr>
          <p:cNvPr id="1026" name="Picture 2" descr="https://i.pinimg.com/564x/26/50/68/265068ca1d18efb99c120bf00537697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832" y="2608879"/>
            <a:ext cx="5687329" cy="4516410"/>
          </a:xfrm>
          <a:prstGeom prst="rect">
            <a:avLst/>
          </a:prstGeom>
          <a:noFill/>
          <a:ln w="38100">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9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90994" y="1347209"/>
            <a:ext cx="9024894" cy="5354870"/>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Cronograma de actividades</a:t>
            </a:r>
            <a:endParaRPr lang="es-MX" sz="8000" dirty="0">
              <a:latin typeface="KG Down Bad Crying At the Gym" pitchFamily="50" charset="0"/>
            </a:endParaRPr>
          </a:p>
        </p:txBody>
      </p:sp>
      <p:sp>
        <p:nvSpPr>
          <p:cNvPr id="21" name="CuadroTexto 20"/>
          <p:cNvSpPr txBox="1"/>
          <p:nvPr/>
        </p:nvSpPr>
        <p:spPr>
          <a:xfrm>
            <a:off x="1489707" y="6829772"/>
            <a:ext cx="7440396" cy="400110"/>
          </a:xfrm>
          <a:prstGeom prst="rect">
            <a:avLst/>
          </a:prstGeom>
          <a:noFill/>
        </p:spPr>
        <p:txBody>
          <a:bodyPr wrap="square" rtlCol="0">
            <a:spAutoFit/>
          </a:bodyPr>
          <a:lstStyle/>
          <a:p>
            <a:pPr algn="ctr"/>
            <a:r>
              <a:rPr lang="es-MX" sz="2000" b="1" dirty="0" smtClean="0">
                <a:latin typeface="HelloBigDeal" panose="02000603000000000000" pitchFamily="2" charset="0"/>
                <a:ea typeface="HelloBigDeal" panose="02000603000000000000" pitchFamily="2" charset="0"/>
              </a:rPr>
              <a:t>07 al 11 de Octubre de 2024</a:t>
            </a:r>
            <a:endParaRPr lang="es-MX" sz="2000" b="1" dirty="0">
              <a:latin typeface="HelloBigDeal" panose="02000603000000000000" pitchFamily="2" charset="0"/>
              <a:ea typeface="HelloBigDeal" panose="02000603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530137547"/>
              </p:ext>
            </p:extLst>
          </p:nvPr>
        </p:nvGraphicFramePr>
        <p:xfrm>
          <a:off x="470572" y="2667773"/>
          <a:ext cx="9190493" cy="3596454"/>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07</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c>
                  <a:txBody>
                    <a:bodyPr/>
                    <a:lstStyle/>
                    <a:p>
                      <a:pPr algn="ctr"/>
                      <a:r>
                        <a:rPr lang="es-MX" sz="1400" dirty="0" smtClean="0">
                          <a:latin typeface="KG Miss Speechy IPA" panose="02000000000000000000" pitchFamily="2" charset="0"/>
                        </a:rPr>
                        <a:t>MARTES 08</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smtClean="0">
                          <a:latin typeface="KG Miss Speechy IPA" panose="02000000000000000000" pitchFamily="2" charset="0"/>
                        </a:rPr>
                        <a:t>MIÉRCOLES 09</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10</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smtClean="0">
                          <a:latin typeface="KG Miss Speechy IPA" panose="02000000000000000000" pitchFamily="2" charset="0"/>
                        </a:rPr>
                        <a:t>VIERNES 11</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r>
              <a:tr h="1005841">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ALIMENTOS DE ORIGEN VEGETAL: LAS VERDURAS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ALIMENTOS DE ORIGEN VEGETAL: LOS</a:t>
                      </a:r>
                      <a:r>
                        <a:rPr lang="es-MX" sz="1200" baseline="0" dirty="0" smtClean="0">
                          <a:latin typeface="KG Miss Speechy IPA" panose="02000000000000000000" pitchFamily="2" charset="0"/>
                        </a:rPr>
                        <a:t> CEREALES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ALIMENTOS DE ORIGEN VEGETAL: LAS LEGUMINOSAS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ALIMENTOS</a:t>
                      </a:r>
                      <a:r>
                        <a:rPr lang="es-MX" sz="1200" baseline="0" dirty="0" smtClean="0">
                          <a:latin typeface="KG Miss Speechy IPA" panose="02000000000000000000" pitchFamily="2" charset="0"/>
                        </a:rPr>
                        <a:t> DE ORIGEN ANIMAL</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¿A QUÉ GRUPO PERTENECE?</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HelloLucy" panose="02000603000000000000" pitchFamily="2" charset="0"/>
                          <a:ea typeface="HelloLucy" panose="02000603000000000000" pitchFamily="2" charset="0"/>
                        </a:rPr>
                        <a:t>Recreo</a:t>
                      </a:r>
                      <a:endParaRPr lang="es-MX" sz="2800" dirty="0">
                        <a:latin typeface="HelloLucy" panose="02000603000000000000" pitchFamily="2" charset="0"/>
                        <a:ea typeface="HelloLucy" panose="02000603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9172" y="1699134"/>
            <a:ext cx="798425" cy="645759"/>
          </a:xfrm>
          <a:prstGeom prst="rect">
            <a:avLst/>
          </a:prstGeom>
        </p:spPr>
      </p:pic>
    </p:spTree>
    <p:extLst>
      <p:ext uri="{BB962C8B-B14F-4D97-AF65-F5344CB8AC3E}">
        <p14:creationId xmlns:p14="http://schemas.microsoft.com/office/powerpoint/2010/main" val="353481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1658748058"/>
              </p:ext>
            </p:extLst>
          </p:nvPr>
        </p:nvGraphicFramePr>
        <p:xfrm>
          <a:off x="729641" y="898364"/>
          <a:ext cx="8702582" cy="6600135"/>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ALIMENTOS</a:t>
                      </a:r>
                      <a:r>
                        <a:rPr lang="es-MX" sz="1200" b="0" baseline="0" dirty="0" smtClean="0">
                          <a:solidFill>
                            <a:schemeClr val="tx1"/>
                          </a:solidFill>
                          <a:latin typeface="KG Miss Speechy IPA" panose="02000000000000000000" pitchFamily="2" charset="0"/>
                        </a:rPr>
                        <a:t> DE ORIGEN VEGETAL: LAS VERDURAS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 07 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 </a:t>
                      </a:r>
                      <a:r>
                        <a:rPr lang="es-ES" sz="1200" dirty="0" smtClean="0">
                          <a:latin typeface="KG Miss Speechy IPA" panose="02000000000000000000" pitchFamily="2" charset="0"/>
                        </a:rPr>
                        <a:t>Obtiene información de diversas fuentes, acerca de los factores que favorecen estilos de vida saludable, destacando el consumo de alimentos nutritivos y de agua simple potable, entre otros.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Evoca y narra fragmentos de diferentes textos literarios −leyendas, cuentos, fábulas, historias−, y relatos de la comunidad, que escucha en voz de otras personas que las narran o leen. Comparte las emociones que le provocan.</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baseline="0"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67806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y darles los buenos días. Recordar lo que se ha realizado hasta</a:t>
                      </a:r>
                      <a:r>
                        <a:rPr lang="es-MX" sz="1200" kern="1200" baseline="0" dirty="0" smtClean="0">
                          <a:solidFill>
                            <a:schemeClr val="dk1"/>
                          </a:solidFill>
                          <a:effectLst/>
                          <a:latin typeface="KG Miss Speechy IPA" panose="02000000000000000000" pitchFamily="2" charset="0"/>
                          <a:ea typeface="+mn-ea"/>
                          <a:cs typeface="+mn-cs"/>
                        </a:rPr>
                        <a:t> el día de hoy, y revisar la lista ordenada de actividades para observar que actividad nos toca realizar el día de hoy. Explicarles que el día de hoy conoceremos más sobre las verduras, preguntarles: ¿qué verduras encontraron en casa?. ¿Cómo eran?, ¿para qué sirven?, ¿Qué verduras han comido?, ¿hay verduras que no les gustan?, ¿por qué?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mostrarles la lámina “Las verduras” y leerles la información que ahí aparece. Explicarles que las verduras son muy importantes consumirlas ya que les dan a nuestro cuerpo vitaminas y minerales para mantenernos sanos y no enfermarnos. Un niño que no come verduras es más probable que se enferme.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mostrarles el video: “Que ricas son las verduras 1 Adivina las verduras para niños de preescolar”,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https://www.youtube.com/watch?v=8srLBrB-I8M</a:t>
                      </a:r>
                      <a:r>
                        <a:rPr lang="es-MX" sz="1200" kern="1200" baseline="0" dirty="0" smtClean="0">
                          <a:solidFill>
                            <a:schemeClr val="dk1"/>
                          </a:solidFill>
                          <a:effectLst/>
                          <a:latin typeface="KG Miss Speechy IPA" panose="02000000000000000000" pitchFamily="2" charset="0"/>
                          <a:ea typeface="+mn-ea"/>
                          <a:cs typeface="+mn-cs"/>
                        </a:rPr>
                        <a:t> con este video los niños tratarán de adivinar los vegetales según las características que se vayan mencionando.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564" y="6796013"/>
            <a:ext cx="798425" cy="645759"/>
          </a:xfrm>
          <a:prstGeom prst="rect">
            <a:avLst/>
          </a:prstGeom>
        </p:spPr>
      </p:pic>
    </p:spTree>
    <p:extLst>
      <p:ext uri="{BB962C8B-B14F-4D97-AF65-F5344CB8AC3E}">
        <p14:creationId xmlns:p14="http://schemas.microsoft.com/office/powerpoint/2010/main" val="321067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1906719064"/>
              </p:ext>
            </p:extLst>
          </p:nvPr>
        </p:nvGraphicFramePr>
        <p:xfrm>
          <a:off x="418032" y="476082"/>
          <a:ext cx="8989359" cy="140695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4, los niños deberán dibujar</a:t>
                      </a:r>
                      <a:r>
                        <a:rPr lang="es-MX" sz="1200" kern="1200" baseline="0" dirty="0" smtClean="0">
                          <a:solidFill>
                            <a:schemeClr val="dk1"/>
                          </a:solidFill>
                          <a:effectLst/>
                          <a:latin typeface="KG Miss Speechy IPA" panose="02000000000000000000" pitchFamily="2" charset="0"/>
                          <a:ea typeface="+mn-ea"/>
                          <a:cs typeface="+mn-cs"/>
                        </a:rPr>
                        <a:t> las verduras que encontraron en casa. Una vez que terminen la ficha mostrarán el trabajo a sus compañeros y mencionarán “En mi casa hay estas verduras, yo prometo comer verduras porque…”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“Ya me llene de verduras”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https://www.youtube.com/watch?v=SO7BYERwsCo&amp;t=6s</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15134738"/>
              </p:ext>
            </p:extLst>
          </p:nvPr>
        </p:nvGraphicFramePr>
        <p:xfrm>
          <a:off x="418032" y="2152181"/>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smtClean="0">
                          <a:solidFill>
                            <a:schemeClr val="tx1"/>
                          </a:solidFill>
                          <a:latin typeface="KG Miss Speechy IPA" panose="02000000000000000000" pitchFamily="2" charset="0"/>
                        </a:rPr>
                        <a:t>Lámina “Las verduras”</a:t>
                      </a:r>
                    </a:p>
                    <a:p>
                      <a:pPr marL="342900" indent="-342900">
                        <a:buFont typeface="Arial" panose="020B0604020202020204" pitchFamily="34" charset="0"/>
                        <a:buChar char="•"/>
                      </a:pPr>
                      <a:r>
                        <a:rPr lang="es-MX" sz="1200" kern="1200" baseline="0" smtClean="0">
                          <a:solidFill>
                            <a:schemeClr val="dk1"/>
                          </a:solidFill>
                          <a:effectLst/>
                          <a:latin typeface="KG Miss Speechy IPA" panose="02000000000000000000" pitchFamily="2" charset="0"/>
                          <a:ea typeface="+mn-ea"/>
                          <a:cs typeface="+mn-cs"/>
                        </a:rPr>
                        <a:t>Video: “Que ricas son las verduras 1 Adivina las verduras para niños de preescolar”</a:t>
                      </a:r>
                    </a:p>
                    <a:p>
                      <a:pPr marL="342900" indent="-342900">
                        <a:buFont typeface="Arial" panose="020B0604020202020204" pitchFamily="34" charset="0"/>
                        <a:buChar char="•"/>
                      </a:pPr>
                      <a:r>
                        <a:rPr lang="es-MX" sz="1200" kern="1200" baseline="0" smtClean="0">
                          <a:solidFill>
                            <a:schemeClr val="dk1"/>
                          </a:solidFill>
                          <a:effectLst/>
                          <a:latin typeface="KG Miss Speechy IPA" panose="02000000000000000000" pitchFamily="2" charset="0"/>
                          <a:ea typeface="+mn-ea"/>
                          <a:cs typeface="+mn-cs"/>
                        </a:rPr>
                        <a:t>Ficha de trabajo 4</a:t>
                      </a:r>
                    </a:p>
                    <a:p>
                      <a:pPr marL="342900" indent="-342900">
                        <a:buFont typeface="Arial" panose="020B0604020202020204" pitchFamily="34" charset="0"/>
                        <a:buChar char="•"/>
                      </a:pPr>
                      <a:r>
                        <a:rPr lang="es-MX" sz="1200" kern="1200" baseline="0" smtClean="0">
                          <a:solidFill>
                            <a:schemeClr val="dk1"/>
                          </a:solidFill>
                          <a:effectLst/>
                          <a:latin typeface="KG Miss Speechy IPA" panose="02000000000000000000" pitchFamily="2" charset="0"/>
                          <a:ea typeface="+mn-ea"/>
                          <a:cs typeface="+mn-cs"/>
                        </a:rPr>
                        <a:t>Crayones </a:t>
                      </a:r>
                    </a:p>
                    <a:p>
                      <a:pPr marL="342900" indent="-342900">
                        <a:buFont typeface="Arial" panose="020B0604020202020204" pitchFamily="34" charset="0"/>
                        <a:buChar char="•"/>
                      </a:pPr>
                      <a:r>
                        <a:rPr lang="es-MX" sz="1200" kern="1200" baseline="0" smtClean="0">
                          <a:solidFill>
                            <a:schemeClr val="dk1"/>
                          </a:solidFill>
                          <a:effectLst/>
                          <a:latin typeface="KG Miss Speechy IPA" panose="02000000000000000000" pitchFamily="2" charset="0"/>
                          <a:ea typeface="+mn-ea"/>
                          <a:cs typeface="+mn-cs"/>
                        </a:rPr>
                        <a:t>Lápiz</a:t>
                      </a:r>
                    </a:p>
                    <a:p>
                      <a:pPr marL="342900" indent="-342900">
                        <a:buFont typeface="Arial" panose="020B0604020202020204" pitchFamily="34" charset="0"/>
                        <a:buChar char="•"/>
                      </a:pPr>
                      <a:r>
                        <a:rPr lang="es-MX" sz="1200" kern="1200" baseline="0" smtClean="0">
                          <a:solidFill>
                            <a:schemeClr val="dk1"/>
                          </a:solidFill>
                          <a:effectLst/>
                          <a:latin typeface="KG Miss Speechy IPA" panose="02000000000000000000" pitchFamily="2" charset="0"/>
                          <a:ea typeface="+mn-ea"/>
                          <a:cs typeface="+mn-cs"/>
                        </a:rPr>
                        <a:t>Cuento “Ya me llené de verduras”</a:t>
                      </a:r>
                    </a:p>
                    <a:p>
                      <a:pPr marL="342900" indent="-342900">
                        <a:buFont typeface="Arial" panose="020B0604020202020204" pitchFamily="34" charset="0"/>
                        <a:buChar char="•"/>
                      </a:pP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754" y="3187406"/>
            <a:ext cx="798425" cy="645759"/>
          </a:xfrm>
          <a:prstGeom prst="rect">
            <a:avLst/>
          </a:prstGeom>
        </p:spPr>
      </p:pic>
    </p:spTree>
    <p:extLst>
      <p:ext uri="{BB962C8B-B14F-4D97-AF65-F5344CB8AC3E}">
        <p14:creationId xmlns:p14="http://schemas.microsoft.com/office/powerpoint/2010/main" val="322913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3133265583"/>
              </p:ext>
            </p:extLst>
          </p:nvPr>
        </p:nvGraphicFramePr>
        <p:xfrm>
          <a:off x="729641" y="898364"/>
          <a:ext cx="8702582" cy="6382565"/>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ALIMENTOS</a:t>
                      </a:r>
                      <a:r>
                        <a:rPr lang="es-MX" sz="1200" b="0" baseline="0" dirty="0" smtClean="0">
                          <a:solidFill>
                            <a:schemeClr val="tx1"/>
                          </a:solidFill>
                          <a:latin typeface="KG Miss Speechy IPA" panose="02000000000000000000" pitchFamily="2" charset="0"/>
                        </a:rPr>
                        <a:t> DE ORIGEN VEGETAL: LOS CEREALES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Martes 08 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 </a:t>
                      </a:r>
                      <a:r>
                        <a:rPr lang="es-ES" sz="1200" dirty="0" smtClean="0">
                          <a:latin typeface="KG Miss Speechy IPA" panose="02000000000000000000" pitchFamily="2" charset="0"/>
                        </a:rPr>
                        <a:t>Obtiene información de diversas fuentes, acerca de los factores que favorecen estilos de vida saludable, destacando el consumo de alimentos nutritivos y de agua simple potable, entre otros.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a sus pares y espera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baseline="0"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67806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a:t>
                      </a:r>
                      <a:r>
                        <a:rPr lang="es-MX" sz="1200" kern="1200" baseline="0" dirty="0" smtClean="0">
                          <a:solidFill>
                            <a:schemeClr val="dk1"/>
                          </a:solidFill>
                          <a:effectLst/>
                          <a:latin typeface="KG Miss Speechy IPA" panose="02000000000000000000" pitchFamily="2" charset="0"/>
                          <a:ea typeface="+mn-ea"/>
                          <a:cs typeface="+mn-cs"/>
                        </a:rPr>
                        <a:t> y darles los buenos días con la canción: “¿Qué le pasa al cerdito enojón?” </a:t>
                      </a:r>
                      <a:r>
                        <a:rPr lang="es-MX" sz="1200" kern="1200" dirty="0" smtClean="0">
                          <a:solidFill>
                            <a:schemeClr val="dk1"/>
                          </a:solidFill>
                          <a:effectLst/>
                          <a:latin typeface="KG Miss Speechy IPA" panose="02000000000000000000" pitchFamily="2" charset="0"/>
                          <a:ea typeface="+mn-ea"/>
                          <a:cs typeface="+mn-cs"/>
                          <a:hlinkClick r:id="rId3"/>
                        </a:rPr>
                        <a:t>https://www.youtube.com/watch?v=vakVhLBOgCk</a:t>
                      </a:r>
                      <a:r>
                        <a:rPr lang="es-MX" sz="1200" kern="1200" dirty="0" smtClean="0">
                          <a:solidFill>
                            <a:schemeClr val="dk1"/>
                          </a:solidFill>
                          <a:effectLst/>
                          <a:latin typeface="KG Miss Speechy IPA" panose="02000000000000000000" pitchFamily="2" charset="0"/>
                          <a:ea typeface="+mn-ea"/>
                          <a:cs typeface="+mn-cs"/>
                        </a:rPr>
                        <a:t> . Enseguida revisar</a:t>
                      </a:r>
                      <a:r>
                        <a:rPr lang="es-MX" sz="1200" kern="1200" baseline="0" dirty="0" smtClean="0">
                          <a:solidFill>
                            <a:schemeClr val="dk1"/>
                          </a:solidFill>
                          <a:effectLst/>
                          <a:latin typeface="KG Miss Speechy IPA" panose="02000000000000000000" pitchFamily="2" charset="0"/>
                          <a:ea typeface="+mn-ea"/>
                          <a:cs typeface="+mn-cs"/>
                        </a:rPr>
                        <a:t> la actividad que nos toca realizar el día de hoy y preguntarles: ¿Qué son los cereales?, ¿Cómo son?, ¿qué cereales conocen o han probado?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Mostrarles la lámina “Los cereales” leerles la información que ahí viene y mostrarles el video: ¿Qué son los cereales?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https://www.youtube.com/watch?v=FV5vatA4ess&amp;t=29s</a:t>
                      </a:r>
                      <a:r>
                        <a:rPr lang="es-MX" sz="1200" kern="1200" baseline="0" dirty="0" smtClean="0">
                          <a:solidFill>
                            <a:schemeClr val="dk1"/>
                          </a:solidFill>
                          <a:effectLst/>
                          <a:latin typeface="KG Miss Speechy IPA" panose="02000000000000000000" pitchFamily="2" charset="0"/>
                          <a:ea typeface="+mn-ea"/>
                          <a:cs typeface="+mn-cs"/>
                        </a:rPr>
                        <a:t> . Y comentar sobre esta información, preguntarles: ¿ahora saben realmente que son los cereales?, ¿ustedes sabían que el arroz es un cereal?, ¿Qué otros ejemplos de cereales conocen? Escuchar sus respuestas.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mostrarles la lámina “¿Son cereales?” en donde de manera grupal indicarán los alimentos que son derivados de los cereales.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244" y="6607706"/>
            <a:ext cx="798425" cy="645759"/>
          </a:xfrm>
          <a:prstGeom prst="rect">
            <a:avLst/>
          </a:prstGeom>
        </p:spPr>
      </p:pic>
    </p:spTree>
    <p:extLst>
      <p:ext uri="{BB962C8B-B14F-4D97-AF65-F5344CB8AC3E}">
        <p14:creationId xmlns:p14="http://schemas.microsoft.com/office/powerpoint/2010/main" val="84014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350276595"/>
              </p:ext>
            </p:extLst>
          </p:nvPr>
        </p:nvGraphicFramePr>
        <p:xfrm>
          <a:off x="418034" y="443572"/>
          <a:ext cx="8989359" cy="1137665"/>
        </p:xfrm>
        <a:graphic>
          <a:graphicData uri="http://schemas.openxmlformats.org/drawingml/2006/table">
            <a:tbl>
              <a:tblPr firstRow="1" bandRow="1">
                <a:tableStyleId>{5C22544A-7EE6-4342-B048-85BDC9FD1C3A}</a:tableStyleId>
              </a:tblPr>
              <a:tblGrid>
                <a:gridCol w="1503756"/>
                <a:gridCol w="7485603"/>
              </a:tblGrid>
              <a:tr h="31584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5 los niños deberán recortar y pegar en el lugar indicado</a:t>
                      </a:r>
                      <a:r>
                        <a:rPr lang="es-MX" sz="1200" kern="1200" baseline="0" dirty="0" smtClean="0">
                          <a:solidFill>
                            <a:schemeClr val="dk1"/>
                          </a:solidFill>
                          <a:effectLst/>
                          <a:latin typeface="KG Miss Speechy IPA" panose="02000000000000000000" pitchFamily="2" charset="0"/>
                          <a:ea typeface="+mn-ea"/>
                          <a:cs typeface="+mn-cs"/>
                        </a:rPr>
                        <a:t> el alimento derivado del cereal del cual se está hablando.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la canción: “Ronda de los cereales”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https://www.youtube.com/watch?v=zOg_bWhWE2w</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75605514"/>
              </p:ext>
            </p:extLst>
          </p:nvPr>
        </p:nvGraphicFramePr>
        <p:xfrm>
          <a:off x="418032" y="1889039"/>
          <a:ext cx="8989359" cy="24539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“¿Qué le pasa al cerdito enojón?”</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“Los cereales”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 “¿Qué son los cereales?”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“¿Son cereales?”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5</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“Ronda de los cereales”</a:t>
                      </a:r>
                    </a:p>
                    <a:p>
                      <a:pPr marL="342900" indent="-342900">
                        <a:buFont typeface="Arial" panose="020B0604020202020204" pitchFamily="34" charset="0"/>
                        <a:buChar char="•"/>
                      </a:pP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9297" y="3696556"/>
            <a:ext cx="798425" cy="645759"/>
          </a:xfrm>
          <a:prstGeom prst="rect">
            <a:avLst/>
          </a:prstGeom>
        </p:spPr>
      </p:pic>
    </p:spTree>
    <p:extLst>
      <p:ext uri="{BB962C8B-B14F-4D97-AF65-F5344CB8AC3E}">
        <p14:creationId xmlns:p14="http://schemas.microsoft.com/office/powerpoint/2010/main" val="397170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Vamos a comer</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SALUDABLE</a:t>
            </a:r>
            <a:endParaRPr lang="es-MX" sz="7200" b="1" dirty="0">
              <a:latin typeface="HelloBigDeal" panose="02000603000000000000" pitchFamily="2" charset="0"/>
              <a:ea typeface="HelloBigDeal" panose="02000603000000000000" pitchFamily="2" charset="0"/>
            </a:endParaRPr>
          </a:p>
        </p:txBody>
      </p:sp>
      <p:sp>
        <p:nvSpPr>
          <p:cNvPr id="22" name="CuadroTexto 21"/>
          <p:cNvSpPr txBox="1"/>
          <p:nvPr/>
        </p:nvSpPr>
        <p:spPr>
          <a:xfrm>
            <a:off x="3764183" y="2447048"/>
            <a:ext cx="2240882" cy="461665"/>
          </a:xfrm>
          <a:prstGeom prst="rect">
            <a:avLst/>
          </a:prstGeom>
          <a:noFill/>
        </p:spPr>
        <p:txBody>
          <a:bodyPr wrap="square" rtlCol="0">
            <a:spAutoFit/>
          </a:bodyPr>
          <a:lstStyle/>
          <a:p>
            <a:pPr algn="ctr"/>
            <a:r>
              <a:rPr lang="es-MX" sz="2400" dirty="0" smtClean="0">
                <a:latin typeface="HelloLucy" panose="02000603000000000000" pitchFamily="2" charset="0"/>
                <a:ea typeface="HelloLucy" panose="02000603000000000000" pitchFamily="2" charset="0"/>
              </a:rPr>
              <a:t>Proyecto AS</a:t>
            </a:r>
            <a:endParaRPr lang="es-MX" sz="2400" dirty="0">
              <a:latin typeface="HelloLucy" panose="02000603000000000000" pitchFamily="2" charset="0"/>
              <a:ea typeface="HelloLucy" panose="02000603000000000000" pitchFamily="2" charset="0"/>
            </a:endParaRPr>
          </a:p>
        </p:txBody>
      </p:sp>
      <p:sp>
        <p:nvSpPr>
          <p:cNvPr id="23" name="CuadroTexto 22"/>
          <p:cNvSpPr txBox="1"/>
          <p:nvPr/>
        </p:nvSpPr>
        <p:spPr>
          <a:xfrm>
            <a:off x="826648" y="3647377"/>
            <a:ext cx="8353586" cy="3693319"/>
          </a:xfrm>
          <a:prstGeom prst="rect">
            <a:avLst/>
          </a:prstGeom>
          <a:noFill/>
        </p:spPr>
        <p:txBody>
          <a:bodyPr wrap="square" rtlCol="0">
            <a:spAutoFit/>
          </a:bodyPr>
          <a:lstStyle/>
          <a:p>
            <a:endParaRPr lang="es-ES" dirty="0"/>
          </a:p>
          <a:p>
            <a:r>
              <a:rPr lang="es-ES" sz="2400" dirty="0" smtClean="0">
                <a:latin typeface="KG Miss Speechy IPA" panose="02000000000000000000" pitchFamily="2" charset="0"/>
              </a:rPr>
              <a:t>Jardín de Niños:                               C.C.T:                      Sector: </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Educadora:                                  Zona Escolar:</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Grado y grupo:                    Ciclo Escolar: 2024-2025</a:t>
            </a:r>
          </a:p>
          <a:p>
            <a:endParaRPr lang="es-ES" sz="2400" dirty="0">
              <a:latin typeface="KG Miss Speechy IPA" panose="02000000000000000000" pitchFamily="2" charset="0"/>
            </a:endParaRPr>
          </a:p>
          <a:p>
            <a:pPr algn="ctr"/>
            <a:r>
              <a:rPr lang="es-ES" sz="2400" dirty="0" smtClean="0">
                <a:latin typeface="KG Miss Speechy IPA" panose="02000000000000000000" pitchFamily="2" charset="0"/>
              </a:rPr>
              <a:t>Fecha de aplicación: 30 de Septiembre al 18 de Octubre de 2024</a:t>
            </a:r>
            <a:endParaRPr lang="es-MX" sz="2400" dirty="0">
              <a:latin typeface="KG Miss Speechy IPA" panose="02000000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spTree>
    <p:extLst>
      <p:ext uri="{BB962C8B-B14F-4D97-AF65-F5344CB8AC3E}">
        <p14:creationId xmlns:p14="http://schemas.microsoft.com/office/powerpoint/2010/main" val="210893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663517215"/>
              </p:ext>
            </p:extLst>
          </p:nvPr>
        </p:nvGraphicFramePr>
        <p:xfrm>
          <a:off x="729641" y="898364"/>
          <a:ext cx="8702582" cy="5653531"/>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ALIMENTOS</a:t>
                      </a:r>
                      <a:r>
                        <a:rPr lang="es-MX" sz="1200" b="0" baseline="0" dirty="0" smtClean="0">
                          <a:solidFill>
                            <a:schemeClr val="tx1"/>
                          </a:solidFill>
                          <a:latin typeface="KG Miss Speechy IPA" panose="02000000000000000000" pitchFamily="2" charset="0"/>
                        </a:rPr>
                        <a:t> DE ORIGEN ANIMAL: LAS LEGUMINOSAS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Miércoles 09 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 </a:t>
                      </a:r>
                      <a:r>
                        <a:rPr lang="es-ES" sz="1200" dirty="0" smtClean="0">
                          <a:latin typeface="KG Miss Speechy IPA" panose="02000000000000000000" pitchFamily="2" charset="0"/>
                        </a:rPr>
                        <a:t>Obtiene información de diversas fuentes, acerca de los factores que favorecen estilos de vida saludable, destacando el consumo de alimentos nutritivos y de agua simple potable, entre otros.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a sus pares y espera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949026">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y darles los buenos días.</a:t>
                      </a:r>
                      <a:r>
                        <a:rPr lang="es-MX" sz="1200" kern="1200" baseline="0" dirty="0" smtClean="0">
                          <a:solidFill>
                            <a:schemeClr val="dk1"/>
                          </a:solidFill>
                          <a:effectLst/>
                          <a:latin typeface="KG Miss Speechy IPA" panose="02000000000000000000" pitchFamily="2" charset="0"/>
                          <a:ea typeface="+mn-ea"/>
                          <a:cs typeface="+mn-cs"/>
                        </a:rPr>
                        <a:t> Enseguida revisar la lista de actividades y observar que actividad nos toca realizar el día de hoy y preguntarles: ¿saben que son las leguminosas?, ¿alguna vez las han comido?, ¿Cómo son?, ¿Cómo es su sabor?, ¿En que nos beneficia comer leguminosas?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mostrarles la lámina “Las leguminosas”, leerles la información y explicarles que las leguminosas son semillas que provienen de las plantas que se pueden comer como los frijoles, las lentejas, los garbanzos, los chícharos entre otros. Estas semillas benefician a nuestro cuerpo a combatir el estreñimiento, el sobrepeso y la obesidad. Enseguida mostrarles el video: “Las leguminosas” </a:t>
                      </a:r>
                      <a:r>
                        <a:rPr lang="es-MX" sz="1200" dirty="0" smtClean="0">
                          <a:latin typeface="KG Miss Speechy IPA" panose="02000000000000000000" pitchFamily="2" charset="0"/>
                          <a:hlinkClick r:id="rId3"/>
                        </a:rPr>
                        <a:t>https://www.youtube.com/watch?v=Y__knAM95tg</a:t>
                      </a:r>
                      <a:r>
                        <a:rPr lang="es-MX" sz="1200" dirty="0" smtClean="0">
                          <a:latin typeface="KG Miss Speechy IPA" panose="02000000000000000000" pitchFamily="2" charset="0"/>
                        </a:rPr>
                        <a:t> </a:t>
                      </a:r>
                      <a:r>
                        <a:rPr lang="es-MX" sz="1200" kern="1200" baseline="0" dirty="0" smtClean="0">
                          <a:solidFill>
                            <a:schemeClr val="dk1"/>
                          </a:solidFill>
                          <a:effectLst/>
                          <a:latin typeface="KG Miss Speechy IPA" panose="02000000000000000000" pitchFamily="2" charset="0"/>
                          <a:ea typeface="+mn-ea"/>
                          <a:cs typeface="+mn-cs"/>
                        </a:rPr>
                        <a:t>y comentar sobre este. </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056" y="5906136"/>
            <a:ext cx="798425" cy="645759"/>
          </a:xfrm>
          <a:prstGeom prst="rect">
            <a:avLst/>
          </a:prstGeom>
        </p:spPr>
      </p:pic>
    </p:spTree>
    <p:extLst>
      <p:ext uri="{BB962C8B-B14F-4D97-AF65-F5344CB8AC3E}">
        <p14:creationId xmlns:p14="http://schemas.microsoft.com/office/powerpoint/2010/main" val="131316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309002901"/>
              </p:ext>
            </p:extLst>
          </p:nvPr>
        </p:nvGraphicFramePr>
        <p:xfrm>
          <a:off x="418034" y="443572"/>
          <a:ext cx="8989359" cy="1187580"/>
        </p:xfrm>
        <a:graphic>
          <a:graphicData uri="http://schemas.openxmlformats.org/drawingml/2006/table">
            <a:tbl>
              <a:tblPr firstRow="1" bandRow="1">
                <a:tableStyleId>{5C22544A-7EE6-4342-B048-85BDC9FD1C3A}</a:tableStyleId>
              </a:tblPr>
              <a:tblGrid>
                <a:gridCol w="1503756"/>
                <a:gridCol w="7485603"/>
              </a:tblGrid>
              <a:tr h="300347">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entregarles la ficha de trabajo</a:t>
                      </a:r>
                      <a:r>
                        <a:rPr lang="es-MX" sz="1200" kern="1200" baseline="0" dirty="0" smtClean="0">
                          <a:solidFill>
                            <a:schemeClr val="dk1"/>
                          </a:solidFill>
                          <a:effectLst/>
                          <a:latin typeface="KG Miss Speechy IPA" panose="02000000000000000000" pitchFamily="2" charset="0"/>
                          <a:ea typeface="+mn-ea"/>
                          <a:cs typeface="+mn-cs"/>
                        </a:rPr>
                        <a:t> 6 a los niños en la cual deberán ilustrar únicamente las leguminosas.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la canción: La guaracha de las legumbres”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https://www.youtube.com/watch?v=kicMrz6zN04</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56016311"/>
              </p:ext>
            </p:extLst>
          </p:nvPr>
        </p:nvGraphicFramePr>
        <p:xfrm>
          <a:off x="418032" y="1971814"/>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“Las leguminosas”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 “Las leguminosas”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6</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“La guaracha de las legumbres”</a:t>
                      </a:r>
                    </a:p>
                    <a:p>
                      <a:pPr marL="342900" indent="-342900">
                        <a:buFont typeface="Arial" panose="020B0604020202020204" pitchFamily="34" charset="0"/>
                        <a:buChar char="•"/>
                      </a:pPr>
                      <a:endParaRPr lang="es-MX" sz="1200" dirty="0" smtClean="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812" y="2957207"/>
            <a:ext cx="798425" cy="645759"/>
          </a:xfrm>
          <a:prstGeom prst="rect">
            <a:avLst/>
          </a:prstGeom>
        </p:spPr>
      </p:pic>
    </p:spTree>
    <p:extLst>
      <p:ext uri="{BB962C8B-B14F-4D97-AF65-F5344CB8AC3E}">
        <p14:creationId xmlns:p14="http://schemas.microsoft.com/office/powerpoint/2010/main" val="365871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2568339650"/>
              </p:ext>
            </p:extLst>
          </p:nvPr>
        </p:nvGraphicFramePr>
        <p:xfrm>
          <a:off x="729641" y="730467"/>
          <a:ext cx="8702582" cy="6791701"/>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ALIMENTOS</a:t>
                      </a:r>
                      <a:r>
                        <a:rPr lang="es-MX" sz="1200" b="0" baseline="0" dirty="0" smtClean="0">
                          <a:solidFill>
                            <a:schemeClr val="tx1"/>
                          </a:solidFill>
                          <a:latin typeface="KG Miss Speechy IPA" panose="02000000000000000000" pitchFamily="2" charset="0"/>
                        </a:rPr>
                        <a:t> DE ORIGEN ANIMAL</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 10 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 Naturaleza y Sociedades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KG Miss Speechy IPA" panose="02000000000000000000" pitchFamily="2" charset="0"/>
                        </a:rPr>
                        <a:t>Transformación responsable del entorno al satisfacer necesidades básicas de alimentación, vestido y vivienda.</a:t>
                      </a:r>
                      <a:endParaRPr lang="es-MX" sz="1200" b="0"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a:t>
                      </a:r>
                      <a:r>
                        <a:rPr lang="es-ES" sz="1200" baseline="0" dirty="0" smtClean="0">
                          <a:latin typeface="KG Miss Speechy IPA" panose="02000000000000000000" pitchFamily="2" charset="0"/>
                        </a:rPr>
                        <a:t> </a:t>
                      </a:r>
                      <a:r>
                        <a:rPr lang="es-ES" sz="1200" dirty="0" smtClean="0">
                          <a:latin typeface="KG Miss Speechy IPA" panose="02000000000000000000" pitchFamily="2" charset="0"/>
                        </a:rPr>
                        <a:t>Asocia los alimentos que consume con los animales o plantas de los que provienen, y se da cuenta de que el agua dulce que bebe también proviene de la naturaleza.</a:t>
                      </a:r>
                      <a:endParaRPr lang="es-MX" sz="1200" b="1" dirty="0" smtClean="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latin typeface="KG Miss Speechy IPA" panose="02000000000000000000" pitchFamily="2" charset="0"/>
                        </a:rPr>
                        <a:t>II.- 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baseline="0"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166003">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y recordar lo realizado el día anterior, revisar la lista y observar la actividad que realizaremos</a:t>
                      </a:r>
                      <a:r>
                        <a:rPr lang="es-MX" sz="1200" kern="1200" baseline="0" dirty="0" smtClean="0">
                          <a:solidFill>
                            <a:schemeClr val="dk1"/>
                          </a:solidFill>
                          <a:effectLst/>
                          <a:latin typeface="KG Miss Speechy IPA" panose="02000000000000000000" pitchFamily="2" charset="0"/>
                          <a:ea typeface="+mn-ea"/>
                          <a:cs typeface="+mn-cs"/>
                        </a:rPr>
                        <a:t> el día de hoy. Preguntarles: ¿Cuáles son los alimentos que provienen de los animales?, ¿los han probado?, ¿Qué alimentos provienen de la vaca?, ¿Qué alimentos provienen del cerdo?, ¿Qué alimentos provienen del borrego?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Mostrarles la lámina “Alimentos de origen animal” y explicarles que existen infinidad de alimentos que se preparan con carne de animales que se crían principalmente en las granjas como las gallinas, las vacas, los borregos, cabras; además estos producen también otros alimentos como los huevos, la leche, o productos como el cuero, la lana con la que se fabrican prendas de vestir, entre otros.  Enseguida mostrarles el video: “Los productos derivados de los animales”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https://www.youtube.com/watch?v=8Zq3ZndbxS0&amp;t=7s</a:t>
                      </a:r>
                      <a:r>
                        <a:rPr lang="es-MX" sz="1200" kern="1200" baseline="0" dirty="0" smtClean="0">
                          <a:solidFill>
                            <a:schemeClr val="dk1"/>
                          </a:solidFill>
                          <a:effectLst/>
                          <a:latin typeface="KG Miss Speechy IPA" panose="02000000000000000000" pitchFamily="2" charset="0"/>
                          <a:ea typeface="+mn-ea"/>
                          <a:cs typeface="+mn-cs"/>
                        </a:rPr>
                        <a:t>  y comentar sobre él.</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de manera grupal, la maestra les mostrará unas láminas “Derivados de origen animal”, la educadora deberá leerles la información de cada uno de los animalitos que se observan y los niños deberán de colocar en la canasta que corresponde los derivados de cada uno.</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067" y="6796013"/>
            <a:ext cx="798425" cy="645759"/>
          </a:xfrm>
          <a:prstGeom prst="rect">
            <a:avLst/>
          </a:prstGeom>
        </p:spPr>
      </p:pic>
    </p:spTree>
    <p:extLst>
      <p:ext uri="{BB962C8B-B14F-4D97-AF65-F5344CB8AC3E}">
        <p14:creationId xmlns:p14="http://schemas.microsoft.com/office/powerpoint/2010/main" val="316900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21756398"/>
              </p:ext>
            </p:extLst>
          </p:nvPr>
        </p:nvGraphicFramePr>
        <p:xfrm>
          <a:off x="418034" y="443572"/>
          <a:ext cx="8989359" cy="122407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7, los alumnos deberán de</a:t>
                      </a:r>
                      <a:r>
                        <a:rPr lang="es-MX" sz="1200" kern="1200" baseline="0" dirty="0" smtClean="0">
                          <a:solidFill>
                            <a:schemeClr val="dk1"/>
                          </a:solidFill>
                          <a:effectLst/>
                          <a:latin typeface="KG Miss Speechy IPA" panose="02000000000000000000" pitchFamily="2" charset="0"/>
                          <a:ea typeface="+mn-ea"/>
                          <a:cs typeface="+mn-cs"/>
                        </a:rPr>
                        <a:t> unir con una línea a los animalitos con los alimentos que nos brindan.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“Los animales de la granja”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https://www.youtube.com/watch?v=5j3GlEb8NK8&amp;t=149s</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029866518"/>
              </p:ext>
            </p:extLst>
          </p:nvPr>
        </p:nvGraphicFramePr>
        <p:xfrm>
          <a:off x="418033" y="2702573"/>
          <a:ext cx="8989359" cy="19052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“Alimentos de origen animal”</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 “Los productos derivados de los animales”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Láminas “Derivados de origen</a:t>
                      </a:r>
                      <a:r>
                        <a:rPr lang="es-MX" sz="1200" baseline="0" dirty="0" smtClean="0">
                          <a:solidFill>
                            <a:schemeClr val="tx1"/>
                          </a:solidFill>
                          <a:latin typeface="KG Miss Speechy IPA" panose="02000000000000000000" pitchFamily="2" charset="0"/>
                        </a:rPr>
                        <a:t> animal”</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7</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“Los animales de la granja”</a:t>
                      </a:r>
                      <a:endParaRPr lang="es-MX" sz="120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3742" y="3889767"/>
            <a:ext cx="798425" cy="645759"/>
          </a:xfrm>
          <a:prstGeom prst="rect">
            <a:avLst/>
          </a:prstGeom>
        </p:spPr>
      </p:pic>
    </p:spTree>
    <p:extLst>
      <p:ext uri="{BB962C8B-B14F-4D97-AF65-F5344CB8AC3E}">
        <p14:creationId xmlns:p14="http://schemas.microsoft.com/office/powerpoint/2010/main" val="165223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3558816208"/>
              </p:ext>
            </p:extLst>
          </p:nvPr>
        </p:nvGraphicFramePr>
        <p:xfrm>
          <a:off x="729641" y="898364"/>
          <a:ext cx="8702582" cy="5927915"/>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¿A</a:t>
                      </a:r>
                      <a:r>
                        <a:rPr lang="es-MX" sz="1200" b="0" baseline="0" dirty="0" smtClean="0">
                          <a:solidFill>
                            <a:schemeClr val="tx1"/>
                          </a:solidFill>
                          <a:latin typeface="KG Miss Speechy IPA" panose="02000000000000000000" pitchFamily="2" charset="0"/>
                        </a:rPr>
                        <a:t> QUÉ GRUPO PERTENECE?</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smtClean="0">
                          <a:solidFill>
                            <a:schemeClr val="tx1"/>
                          </a:solidFill>
                          <a:latin typeface="KG Miss Speechy IPA" panose="02000000000000000000" pitchFamily="2" charset="0"/>
                        </a:rPr>
                        <a:t>Viernes 11 </a:t>
                      </a:r>
                      <a:r>
                        <a:rPr lang="es-MX" sz="1200" b="0" dirty="0" smtClean="0">
                          <a:solidFill>
                            <a:schemeClr val="tx1"/>
                          </a:solidFill>
                          <a:latin typeface="KG Miss Speechy IPA" panose="02000000000000000000" pitchFamily="2" charset="0"/>
                        </a:rPr>
                        <a:t>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a:t>
                      </a:r>
                      <a:r>
                        <a:rPr lang="es-MX" sz="1200" b="0" baseline="0" dirty="0" smtClean="0">
                          <a:solidFill>
                            <a:schemeClr val="tx1"/>
                          </a:solidFill>
                          <a:latin typeface="KG Miss Speechy IPA" panose="02000000000000000000" pitchFamily="2" charset="0"/>
                        </a:rPr>
                        <a:t> lo Humano y lo Comunitario</a:t>
                      </a:r>
                      <a:endParaRPr lang="es-MX" sz="1200" b="0"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Reconoce, en las costumbres familiares, la preparación y consumo de alimentos y bebidas, e identifica los que son saludables y los que ponen en riesgo la salud.</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baseline="0"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7449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recordar lo que han hecho hasta el día de hoy Preguntarles: ¿Qué tipos de alimentos hay?, ¿Cuáles son los alimentos de origen vegetal?, ¿Cuáles son los alimentos de origen animal?, ¿Cuáles son los alimentos de origen mineral?, ¿Cuáles son las frutas?, ¿Cuáles son las verduras?, ¿Cuáles son las leguminosas?, ¿Cuáles son los cereales?, ¿Qué alimentos provienen de los animales?, si mamá nos da a la hora de comer un rico plato de mole con arroz, ¿a que grupo de alimentos pertenece?, ¿y la hamburguesa a que grupo de alimentos pertenece?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Comentarles que el plato de mole con arroz y una hamburguesa son comidas que contienen alimentos de diversos tipos. Mencionarles que como todos ya aprendimos sobre ellos vamos a poner a prueba nuestros conocimientos. La educadora les mostrará la lámina “hamburguesa” y la lámina “pizza” (se les puede proyectar si cuentan con un proyector), los niños observarán atentamente cada uno de los ingredientes y mediante el dictado a la maestra escribirán en los recuadros a que grupo pertenece cada alimento.</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66" y="6250449"/>
            <a:ext cx="798425" cy="645759"/>
          </a:xfrm>
          <a:prstGeom prst="rect">
            <a:avLst/>
          </a:prstGeom>
        </p:spPr>
      </p:pic>
    </p:spTree>
    <p:extLst>
      <p:ext uri="{BB962C8B-B14F-4D97-AF65-F5344CB8AC3E}">
        <p14:creationId xmlns:p14="http://schemas.microsoft.com/office/powerpoint/2010/main" val="27784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2723348241"/>
              </p:ext>
            </p:extLst>
          </p:nvPr>
        </p:nvGraphicFramePr>
        <p:xfrm>
          <a:off x="418034" y="443572"/>
          <a:ext cx="8989359" cy="1306452"/>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8, los alumnos deberán colorear los diversos tipos de alimentos según el color que se indica.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Despedir a los niños con el</a:t>
                      </a:r>
                      <a:r>
                        <a:rPr lang="es-MX" sz="1200" kern="1200" baseline="0" dirty="0" smtClean="0">
                          <a:solidFill>
                            <a:schemeClr val="dk1"/>
                          </a:solidFill>
                          <a:effectLst/>
                          <a:latin typeface="KG Miss Speechy IPA" panose="02000000000000000000" pitchFamily="2" charset="0"/>
                          <a:ea typeface="+mn-ea"/>
                          <a:cs typeface="+mn-cs"/>
                        </a:rPr>
                        <a:t> cuento: “Rosalía y las verduras que no se comía”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https://www.youtube.com/watch?v=cSmMau2G8IA&amp;t=126s</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042215293"/>
              </p:ext>
            </p:extLst>
          </p:nvPr>
        </p:nvGraphicFramePr>
        <p:xfrm>
          <a:off x="418033" y="2702573"/>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“Hamburguesa”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“Pizza”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Plumones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8</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Cuento: “Rosalía y las verduras que no se comía”</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60" y="3779209"/>
            <a:ext cx="798425" cy="645759"/>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630267802"/>
              </p:ext>
            </p:extLst>
          </p:nvPr>
        </p:nvGraphicFramePr>
        <p:xfrm>
          <a:off x="418032" y="5132909"/>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Traer cinco empaques</a:t>
                      </a:r>
                      <a:r>
                        <a:rPr lang="es-MX" sz="1200" baseline="0" dirty="0" smtClean="0">
                          <a:solidFill>
                            <a:schemeClr val="tx1"/>
                          </a:solidFill>
                          <a:latin typeface="KG Miss Speechy IPA" panose="02000000000000000000" pitchFamily="2" charset="0"/>
                        </a:rPr>
                        <a:t> o envases (vacíos)</a:t>
                      </a:r>
                      <a:r>
                        <a:rPr lang="es-MX" sz="1200" dirty="0" smtClean="0">
                          <a:solidFill>
                            <a:schemeClr val="tx1"/>
                          </a:solidFill>
                          <a:latin typeface="KG Miss Speechy IPA" panose="02000000000000000000" pitchFamily="2" charset="0"/>
                        </a:rPr>
                        <a:t> de alimentos.</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16669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90994" y="1347209"/>
            <a:ext cx="9024894" cy="5354870"/>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Cronograma de actividades</a:t>
            </a:r>
            <a:endParaRPr lang="es-MX" sz="8000" dirty="0">
              <a:latin typeface="KG Down Bad Crying At the Gym" pitchFamily="50" charset="0"/>
            </a:endParaRPr>
          </a:p>
        </p:txBody>
      </p:sp>
      <p:sp>
        <p:nvSpPr>
          <p:cNvPr id="21" name="CuadroTexto 20"/>
          <p:cNvSpPr txBox="1"/>
          <p:nvPr/>
        </p:nvSpPr>
        <p:spPr>
          <a:xfrm>
            <a:off x="1489707" y="6829772"/>
            <a:ext cx="7440396" cy="400110"/>
          </a:xfrm>
          <a:prstGeom prst="rect">
            <a:avLst/>
          </a:prstGeom>
          <a:noFill/>
        </p:spPr>
        <p:txBody>
          <a:bodyPr wrap="square" rtlCol="0">
            <a:spAutoFit/>
          </a:bodyPr>
          <a:lstStyle/>
          <a:p>
            <a:pPr algn="ctr"/>
            <a:r>
              <a:rPr lang="es-MX" sz="2000" b="1" dirty="0" smtClean="0">
                <a:latin typeface="HelloBigDeal" panose="02000603000000000000" pitchFamily="2" charset="0"/>
                <a:ea typeface="HelloBigDeal" panose="02000603000000000000" pitchFamily="2" charset="0"/>
              </a:rPr>
              <a:t>14 al 18 de Octubre de 2024</a:t>
            </a:r>
            <a:endParaRPr lang="es-MX" sz="2000" b="1" dirty="0">
              <a:latin typeface="HelloBigDeal" panose="02000603000000000000" pitchFamily="2" charset="0"/>
              <a:ea typeface="HelloBigDeal" panose="02000603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417298474"/>
              </p:ext>
            </p:extLst>
          </p:nvPr>
        </p:nvGraphicFramePr>
        <p:xfrm>
          <a:off x="470572" y="2667773"/>
          <a:ext cx="9190493" cy="3596454"/>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14</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c>
                  <a:txBody>
                    <a:bodyPr/>
                    <a:lstStyle/>
                    <a:p>
                      <a:pPr algn="ctr"/>
                      <a:r>
                        <a:rPr lang="es-MX" sz="1400" dirty="0" smtClean="0">
                          <a:latin typeface="KG Miss Speechy IPA" panose="02000000000000000000" pitchFamily="2" charset="0"/>
                        </a:rPr>
                        <a:t>MARTES 15</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smtClean="0">
                          <a:latin typeface="KG Miss Speechy IPA" panose="02000000000000000000" pitchFamily="2" charset="0"/>
                        </a:rPr>
                        <a:t>MIÉRCOLES 16</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17</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smtClean="0">
                          <a:latin typeface="KG Miss Speechy IPA" panose="02000000000000000000" pitchFamily="2" charset="0"/>
                        </a:rPr>
                        <a:t>VIERNES 18</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r>
              <a:tr h="1005841">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ALIMENTOS SALUDABLES Y NO SALUDABLES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EL</a:t>
                      </a:r>
                      <a:r>
                        <a:rPr lang="es-MX" sz="1200" baseline="0" dirty="0" smtClean="0">
                          <a:latin typeface="KG Miss Speechy IPA" panose="02000000000000000000" pitchFamily="2" charset="0"/>
                        </a:rPr>
                        <a:t> PLATO DEL BUEN COMER</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JARRA DEL BUEN BEBER</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HÁBITOS</a:t>
                      </a:r>
                      <a:r>
                        <a:rPr lang="es-MX" sz="1200" baseline="0" dirty="0" smtClean="0">
                          <a:latin typeface="KG Miss Speechy IPA" panose="02000000000000000000" pitchFamily="2" charset="0"/>
                        </a:rPr>
                        <a:t> ALIMENTICIOS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r>
                        <a:rPr lang="es-MX" sz="1200" dirty="0" smtClean="0">
                          <a:latin typeface="KG Miss Speechy IPA" panose="02000000000000000000" pitchFamily="2" charset="0"/>
                        </a:rPr>
                        <a:t>:</a:t>
                      </a:r>
                    </a:p>
                    <a:p>
                      <a:pPr algn="ctr"/>
                      <a:r>
                        <a:rPr lang="es-MX" sz="1200" dirty="0" smtClean="0">
                          <a:latin typeface="KG Miss Speechy IPA" panose="02000000000000000000" pitchFamily="2" charset="0"/>
                        </a:rPr>
                        <a:t>GRAN RECETARIO SALUDABLE</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HelloLucy" panose="02000603000000000000" pitchFamily="2" charset="0"/>
                          <a:ea typeface="HelloLucy" panose="02000603000000000000" pitchFamily="2" charset="0"/>
                        </a:rPr>
                        <a:t>Recreo</a:t>
                      </a:r>
                      <a:endParaRPr lang="es-MX" sz="2800" dirty="0">
                        <a:latin typeface="HelloLucy" panose="02000603000000000000" pitchFamily="2" charset="0"/>
                        <a:ea typeface="HelloLucy" panose="02000603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9172" y="1699134"/>
            <a:ext cx="798425" cy="645759"/>
          </a:xfrm>
          <a:prstGeom prst="rect">
            <a:avLst/>
          </a:prstGeom>
        </p:spPr>
      </p:pic>
    </p:spTree>
    <p:extLst>
      <p:ext uri="{BB962C8B-B14F-4D97-AF65-F5344CB8AC3E}">
        <p14:creationId xmlns:p14="http://schemas.microsoft.com/office/powerpoint/2010/main" val="171794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2457830614"/>
              </p:ext>
            </p:extLst>
          </p:nvPr>
        </p:nvGraphicFramePr>
        <p:xfrm>
          <a:off x="769840" y="284487"/>
          <a:ext cx="8702582" cy="7363058"/>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ALIMENTOS</a:t>
                      </a:r>
                      <a:r>
                        <a:rPr lang="es-MX" sz="1200" b="0" baseline="0" dirty="0" smtClean="0">
                          <a:solidFill>
                            <a:schemeClr val="tx1"/>
                          </a:solidFill>
                          <a:latin typeface="KG Miss Speechy IPA" panose="02000000000000000000" pitchFamily="2" charset="0"/>
                        </a:rPr>
                        <a:t> SALUDABLES Y NO SALUDABLES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 14 </a:t>
                      </a:r>
                      <a:r>
                        <a:rPr lang="es-MX" sz="1200" b="0" dirty="0" smtClean="0">
                          <a:solidFill>
                            <a:schemeClr val="tx1"/>
                          </a:solidFill>
                          <a:latin typeface="KG Miss Speechy IPA" panose="02000000000000000000" pitchFamily="2" charset="0"/>
                        </a:rPr>
                        <a:t>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 </a:t>
                      </a:r>
                      <a:r>
                        <a:rPr lang="es-ES" sz="1200" dirty="0" smtClean="0">
                          <a:latin typeface="KG Miss Speechy IPA" panose="02000000000000000000" pitchFamily="2" charset="0"/>
                        </a:rPr>
                        <a:t>Distingue alimentos y bebidas que son saludables, así como los que ponen en riesgo la salud, y reconoce que existen opciones alimentarias sanas que contribuyen a una mejor calidad de vida para todas las personas.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p>
                      <a:pPr algn="ctr"/>
                      <a:endParaRPr lang="es-MX" sz="1200" b="1" baseline="0"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7449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recordar las actividades que  se han realizado hasta el momento y mencionarles que esta semana concluimos con el proyecto “Vamos a comer saludable”. Explicarles que como ya conocimos los diferentes grupos de alimentos, ahora los vamos a clasificar por su valor nutricional, es decir, vamos a conocer qué alimentos son saludables y qué alimentos son no saludables o chatarra. Preguntarles: ¿Qué alimentos consideran que son saludables o nutritivos?, ¿Por qué?, ¿Qué alimentos consideran que son no saludables o chatarra?, ¿Por qué?, ¿Qué pasa si comemos demasiada comida chatarra?, ¿saben lo que es un semáforo?, ¿Qué significa el color rojo?, ¿Qué significa el color ámbar?, ¿qué significa el color verde?, ¿conocen el semáforo de los alimentos?, ¿en que color pondrían una manzana?, ¿por qué?, ¿en que color pondrían un pedazo de pizza?, ¿por qué?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explicarles que el semáforo de los alimentos nos indica, como en los automóviles los alimentos que hay que PARAR (rojo) de comer, qué alimentos podemos SEGUIR (verde) consumiendo, y con cuáles alimentos debemos tener PRECAUCIÓN (ámbar). Enseguida mostrarles un semáforo (ver ejemplo de la actividad) y preguntarles una vez más: ¿qué significa el color rojo?, ¿qué significa el color verde?, ¿qué significa el color ámbar?, enseguida los niños pasarán uno a uno a pegar en el color que corresponda los empaques o envases de alimentos que traen desde casa, compartiendo con sus compañeros qué alimentos son, en qué lugar los pegarán y por qué, para que entre todos se apoyen en colocar los alimentos en el lugar correcto. (Sugerencia: pueden utilizar los del lunch o salir al patio a buscar).</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791" y="6646020"/>
            <a:ext cx="798425" cy="645759"/>
          </a:xfrm>
          <a:prstGeom prst="rect">
            <a:avLst/>
          </a:prstGeom>
        </p:spPr>
      </p:pic>
    </p:spTree>
    <p:extLst>
      <p:ext uri="{BB962C8B-B14F-4D97-AF65-F5344CB8AC3E}">
        <p14:creationId xmlns:p14="http://schemas.microsoft.com/office/powerpoint/2010/main" val="246749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607633297"/>
              </p:ext>
            </p:extLst>
          </p:nvPr>
        </p:nvGraphicFramePr>
        <p:xfrm>
          <a:off x="418034" y="443572"/>
          <a:ext cx="8989359" cy="118758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9 identificarán alimentos saludables y no saludables.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Despedir a los niños con la canción: “A comer” </a:t>
                      </a:r>
                      <a:r>
                        <a:rPr lang="es-MX" sz="1200" kern="1200" dirty="0" smtClean="0">
                          <a:solidFill>
                            <a:schemeClr val="dk1"/>
                          </a:solidFill>
                          <a:effectLst/>
                          <a:latin typeface="KG Miss Speechy IPA" panose="02000000000000000000" pitchFamily="2" charset="0"/>
                          <a:ea typeface="+mn-ea"/>
                          <a:cs typeface="+mn-cs"/>
                          <a:hlinkClick r:id="rId3"/>
                        </a:rPr>
                        <a:t>https://www.youtube.com/watch?v=iGOIxQbpYB0</a:t>
                      </a:r>
                      <a:r>
                        <a:rPr lang="es-MX" sz="1200" kern="120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330871427"/>
              </p:ext>
            </p:extLst>
          </p:nvPr>
        </p:nvGraphicFramePr>
        <p:xfrm>
          <a:off x="418033" y="1912159"/>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Semáforo</a:t>
                      </a:r>
                      <a:r>
                        <a:rPr lang="es-MX" sz="1200" baseline="0" dirty="0" smtClean="0">
                          <a:solidFill>
                            <a:schemeClr val="tx1"/>
                          </a:solidFill>
                          <a:latin typeface="KG Miss Speechy IPA" panose="02000000000000000000" pitchFamily="2" charset="0"/>
                        </a:rPr>
                        <a:t> de los alimentos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Recortes de alimentos que traen desde casa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Cinta adhesiva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9</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Canción: “A comer”</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5735" y="2874506"/>
            <a:ext cx="798425" cy="645759"/>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012769888"/>
              </p:ext>
            </p:extLst>
          </p:nvPr>
        </p:nvGraphicFramePr>
        <p:xfrm>
          <a:off x="418032" y="3915561"/>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Traer un</a:t>
                      </a:r>
                      <a:r>
                        <a:rPr lang="es-MX" sz="1200" baseline="0" dirty="0" smtClean="0">
                          <a:solidFill>
                            <a:schemeClr val="tx1"/>
                          </a:solidFill>
                          <a:latin typeface="KG Miss Speechy IPA" panose="02000000000000000000" pitchFamily="2" charset="0"/>
                        </a:rPr>
                        <a:t> plato desechable pastelero.</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43600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Ejemplo de la</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ACTIVIDAD</a:t>
            </a:r>
            <a:endParaRPr lang="es-MX" sz="7200" b="1" dirty="0">
              <a:latin typeface="HelloBigDeal" panose="02000603000000000000" pitchFamily="2" charset="0"/>
              <a:ea typeface="HelloBigDeal"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pic>
        <p:nvPicPr>
          <p:cNvPr id="1026" name="Picture 2" descr="#activities #activitiesforkids #actividades #alimentos #alimentac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254" y="2860232"/>
            <a:ext cx="2247900" cy="2990850"/>
          </a:xfrm>
          <a:prstGeom prst="rect">
            <a:avLst/>
          </a:prstGeom>
          <a:noFill/>
          <a:ln w="28575">
            <a:solidFill>
              <a:schemeClr val="tx1"/>
            </a:solidFill>
            <a:prstDash val="lgDash"/>
          </a:ln>
          <a:extLst>
            <a:ext uri="{909E8E84-426E-40DD-AFC4-6F175D3DCCD1}">
              <a14:hiddenFill xmlns:a14="http://schemas.microsoft.com/office/drawing/2010/main">
                <a:solidFill>
                  <a:srgbClr val="FFFFFF"/>
                </a:solidFill>
              </a14:hiddenFill>
            </a:ext>
          </a:extLst>
        </p:spPr>
      </p:pic>
      <p:pic>
        <p:nvPicPr>
          <p:cNvPr id="2" name="Picture 4" descr="Esto contiene una imagen de: Semáforo de la alimentació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063" y="2850539"/>
            <a:ext cx="4057604" cy="3576195"/>
          </a:xfrm>
          <a:prstGeom prst="rect">
            <a:avLst/>
          </a:prstGeom>
          <a:noFill/>
          <a:ln w="28575">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9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Vamos a comer</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SALUDABLE</a:t>
            </a:r>
            <a:endParaRPr lang="es-MX" sz="7200" b="1" dirty="0">
              <a:latin typeface="HelloBigDeal" panose="02000603000000000000" pitchFamily="2" charset="0"/>
              <a:ea typeface="HelloBigDeal" panose="02000603000000000000" pitchFamily="2" charset="0"/>
            </a:endParaRPr>
          </a:p>
        </p:txBody>
      </p:sp>
      <p:sp>
        <p:nvSpPr>
          <p:cNvPr id="22" name="CuadroTexto 21"/>
          <p:cNvSpPr txBox="1"/>
          <p:nvPr/>
        </p:nvSpPr>
        <p:spPr>
          <a:xfrm>
            <a:off x="3764183" y="2447048"/>
            <a:ext cx="2240882" cy="461665"/>
          </a:xfrm>
          <a:prstGeom prst="rect">
            <a:avLst/>
          </a:prstGeom>
          <a:noFill/>
        </p:spPr>
        <p:txBody>
          <a:bodyPr wrap="square" rtlCol="0">
            <a:spAutoFit/>
          </a:bodyPr>
          <a:lstStyle/>
          <a:p>
            <a:pPr algn="ctr"/>
            <a:r>
              <a:rPr lang="es-MX" sz="2400" dirty="0" smtClean="0">
                <a:latin typeface="HelloLucy" panose="02000603000000000000" pitchFamily="2" charset="0"/>
                <a:ea typeface="HelloLucy" panose="02000603000000000000" pitchFamily="2" charset="0"/>
              </a:rPr>
              <a:t>Proyecto AS</a:t>
            </a:r>
            <a:endParaRPr lang="es-MX" sz="2400" dirty="0">
              <a:latin typeface="HelloLucy" panose="02000603000000000000" pitchFamily="2" charset="0"/>
              <a:ea typeface="HelloLucy"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1851969841"/>
              </p:ext>
            </p:extLst>
          </p:nvPr>
        </p:nvGraphicFramePr>
        <p:xfrm>
          <a:off x="588936" y="2888781"/>
          <a:ext cx="8927025" cy="4419458"/>
        </p:xfrm>
        <a:graphic>
          <a:graphicData uri="http://schemas.openxmlformats.org/drawingml/2006/table">
            <a:tbl>
              <a:tblPr firstRow="1" bandRow="1">
                <a:tableStyleId>{5C22544A-7EE6-4342-B048-85BDC9FD1C3A}</a:tableStyleId>
              </a:tblPr>
              <a:tblGrid>
                <a:gridCol w="1154955"/>
                <a:gridCol w="352358"/>
                <a:gridCol w="637602"/>
                <a:gridCol w="906064"/>
                <a:gridCol w="352358"/>
                <a:gridCol w="1054933"/>
                <a:gridCol w="1233869"/>
                <a:gridCol w="397658"/>
                <a:gridCol w="660855"/>
                <a:gridCol w="1835563"/>
                <a:gridCol w="340810"/>
              </a:tblGrid>
              <a:tr h="629334">
                <a:tc gridSpan="3">
                  <a:txBody>
                    <a:bodyPr/>
                    <a:lstStyle/>
                    <a:p>
                      <a:r>
                        <a:rPr lang="es-ES" sz="1800" b="1" dirty="0" smtClean="0">
                          <a:solidFill>
                            <a:schemeClr val="bg1"/>
                          </a:solidFill>
                          <a:latin typeface="KG Miss Speechy IPA" panose="02000000000000000000" pitchFamily="2" charset="0"/>
                        </a:rPr>
                        <a:t>Metodología:</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gridSpan="8">
                  <a:txBody>
                    <a:bodyPr/>
                    <a:lstStyle/>
                    <a:p>
                      <a:pPr algn="ctr"/>
                      <a:r>
                        <a:rPr lang="es-MX" sz="1200" b="0" dirty="0" smtClean="0">
                          <a:solidFill>
                            <a:schemeClr val="tx1"/>
                          </a:solidFill>
                          <a:latin typeface="KG Miss Speechy IPA" panose="02000000000000000000" pitchFamily="2" charset="0"/>
                        </a:rPr>
                        <a:t>Aprendizaje basado en Servicio (AS)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3">
                  <a:txBody>
                    <a:bodyPr/>
                    <a:lstStyle/>
                    <a:p>
                      <a:r>
                        <a:rPr lang="es-ES" sz="1800" b="1" dirty="0" smtClean="0">
                          <a:solidFill>
                            <a:schemeClr val="bg1"/>
                          </a:solidFill>
                          <a:latin typeface="KG Miss Speechy IPA" panose="02000000000000000000" pitchFamily="2" charset="0"/>
                        </a:rPr>
                        <a:t>Fase- Grado: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gridSpan="3">
                  <a:txBody>
                    <a:bodyPr/>
                    <a:lstStyle/>
                    <a:p>
                      <a:r>
                        <a:rPr lang="es-ES" sz="1200" b="0" dirty="0" smtClean="0">
                          <a:solidFill>
                            <a:schemeClr val="tx1"/>
                          </a:solidFill>
                          <a:latin typeface="KG Miss Speechy IPA" panose="02000000000000000000" pitchFamily="2" charset="0"/>
                        </a:rPr>
                        <a:t>2</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800" b="1" dirty="0" smtClean="0">
                          <a:solidFill>
                            <a:schemeClr val="bg1"/>
                          </a:solidFill>
                          <a:latin typeface="KG Miss Speechy IPA" panose="02000000000000000000" pitchFamily="2" charset="0"/>
                        </a:rPr>
                        <a:t>Tiempo: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gridSpan="2">
                  <a:txBody>
                    <a:bodyPr/>
                    <a:lstStyle/>
                    <a:p>
                      <a:r>
                        <a:rPr lang="es-ES" sz="1200" b="0" dirty="0" smtClean="0">
                          <a:solidFill>
                            <a:schemeClr val="tx1"/>
                          </a:solidFill>
                          <a:latin typeface="KG Miss Speechy IPA" panose="02000000000000000000" pitchFamily="2" charset="0"/>
                        </a:rPr>
                        <a:t>3 semanas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800" b="1" dirty="0" smtClean="0">
                          <a:solidFill>
                            <a:schemeClr val="bg1"/>
                          </a:solidFill>
                          <a:latin typeface="KG Miss Speechy IPA" panose="02000000000000000000" pitchFamily="2" charset="0"/>
                        </a:rPr>
                        <a:t>Propósito: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gridSpan="8">
                  <a:txBody>
                    <a:bodyPr/>
                    <a:lstStyle/>
                    <a:p>
                      <a:pPr algn="just"/>
                      <a:r>
                        <a:rPr lang="es-ES" sz="1200" dirty="0" smtClean="0">
                          <a:latin typeface="KG Miss Speechy IPA" panose="02000000000000000000" pitchFamily="2" charset="0"/>
                        </a:rPr>
                        <a:t>Promover</a:t>
                      </a:r>
                      <a:r>
                        <a:rPr lang="es-ES" sz="1200" baseline="0" dirty="0" smtClean="0">
                          <a:latin typeface="KG Miss Speechy IPA" panose="02000000000000000000" pitchFamily="2" charset="0"/>
                        </a:rPr>
                        <a:t> en los niños</a:t>
                      </a:r>
                      <a:r>
                        <a:rPr lang="es-ES" sz="1200" dirty="0" smtClean="0">
                          <a:latin typeface="KG Miss Speechy IPA" panose="02000000000000000000" pitchFamily="2" charset="0"/>
                        </a:rPr>
                        <a:t> el cuidado de la salud</a:t>
                      </a:r>
                      <a:r>
                        <a:rPr lang="es-ES" sz="1200" baseline="0" dirty="0" smtClean="0">
                          <a:latin typeface="KG Miss Speechy IPA" panose="02000000000000000000" pitchFamily="2" charset="0"/>
                        </a:rPr>
                        <a:t> mediante el análisis de la información sobre los tipos de alimentos y la concientización al crear hábitos alimenticios saludables.</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65639">
                <a:tc gridSpan="3">
                  <a:txBody>
                    <a:bodyPr/>
                    <a:lstStyle/>
                    <a:p>
                      <a:r>
                        <a:rPr lang="es-ES" sz="1800" b="1" dirty="0" smtClean="0">
                          <a:solidFill>
                            <a:schemeClr val="bg1"/>
                          </a:solidFill>
                          <a:latin typeface="KG Miss Speechy IPA" panose="02000000000000000000" pitchFamily="2" charset="0"/>
                        </a:rPr>
                        <a:t>Problema del contexto: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Speechy IPA" panose="02000000000000000000" pitchFamily="2" charset="0"/>
                        </a:rPr>
                        <a:t>Una mayoría de alumnos tienen malos hábitos alimenticios y consumen comida chatarra en la escuela</a:t>
                      </a:r>
                      <a:r>
                        <a:rPr lang="es-MX" sz="1200" b="0" baseline="0" dirty="0" smtClean="0">
                          <a:solidFill>
                            <a:schemeClr val="tx1"/>
                          </a:solidFill>
                          <a:latin typeface="KG Miss Speechy IPA" panose="02000000000000000000" pitchFamily="2" charset="0"/>
                        </a:rPr>
                        <a:t> y en casa; lo cual provoca en un largo plazo, problemas de salud, como la desnutrición, sobrepeso y obesidad, baja concentración en la escuela, bajo rendimiento académico, entre otros.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26943">
                <a:tc gridSpan="11">
                  <a:txBody>
                    <a:bodyPr/>
                    <a:lstStyle/>
                    <a:p>
                      <a:pPr algn="ctr"/>
                      <a:r>
                        <a:rPr lang="es-ES" sz="1800" b="1" dirty="0" smtClean="0">
                          <a:solidFill>
                            <a:schemeClr val="bg1"/>
                          </a:solidFill>
                          <a:latin typeface="KG Miss Speechy IPA" panose="02000000000000000000" pitchFamily="2" charset="0"/>
                        </a:rPr>
                        <a:t>EJES ARTICULADORES QUE SE TRABAJAN</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04433">
                <a:tc>
                  <a:txBody>
                    <a:bodyPr/>
                    <a:lstStyle/>
                    <a:p>
                      <a:pPr algn="ctr"/>
                      <a:r>
                        <a:rPr lang="es-ES" sz="1200" b="1" dirty="0" smtClean="0">
                          <a:solidFill>
                            <a:schemeClr val="tx1"/>
                          </a:solidFill>
                          <a:latin typeface="KG Miss Speechy IPA" panose="02000000000000000000" pitchFamily="2" charset="0"/>
                        </a:rPr>
                        <a:t>Inclusión</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Pensamiento Crítico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Interculturalidad crítica</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Igualdad de género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635431">
                <a:tc>
                  <a:txBody>
                    <a:bodyPr/>
                    <a:lstStyle/>
                    <a:p>
                      <a:pPr algn="ctr"/>
                      <a:r>
                        <a:rPr lang="es-ES" sz="1200" b="1" dirty="0" smtClean="0">
                          <a:solidFill>
                            <a:schemeClr val="tx1"/>
                          </a:solidFill>
                          <a:latin typeface="KG Miss Speechy IPA" panose="02000000000000000000" pitchFamily="2" charset="0"/>
                        </a:rPr>
                        <a:t>Vida saludable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200" b="1" dirty="0" smtClean="0">
                          <a:latin typeface="KG Miss Speechy IPA" panose="02000000000000000000" pitchFamily="2" charset="0"/>
                        </a:rPr>
                        <a:t>Apropiación de las culturas a través</a:t>
                      </a:r>
                      <a:r>
                        <a:rPr lang="es-ES" sz="1200" b="1" baseline="0" dirty="0" smtClean="0">
                          <a:latin typeface="KG Miss Speechy IPA" panose="02000000000000000000" pitchFamily="2" charset="0"/>
                        </a:rPr>
                        <a:t> de la lectura y escritura</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Artes y experiencias estéticas</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spTree>
    <p:extLst>
      <p:ext uri="{BB962C8B-B14F-4D97-AF65-F5344CB8AC3E}">
        <p14:creationId xmlns:p14="http://schemas.microsoft.com/office/powerpoint/2010/main" val="198330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1954230582"/>
              </p:ext>
            </p:extLst>
          </p:nvPr>
        </p:nvGraphicFramePr>
        <p:xfrm>
          <a:off x="729641" y="898364"/>
          <a:ext cx="8702582" cy="6717309"/>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PLATO</a:t>
                      </a:r>
                      <a:r>
                        <a:rPr lang="es-MX" sz="1200" b="0" baseline="0" dirty="0" smtClean="0">
                          <a:solidFill>
                            <a:schemeClr val="tx1"/>
                          </a:solidFill>
                          <a:latin typeface="KG Miss Speechy IPA" panose="02000000000000000000" pitchFamily="2" charset="0"/>
                        </a:rPr>
                        <a:t> DEL BUEN COMER</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Martes 15 </a:t>
                      </a:r>
                      <a:r>
                        <a:rPr lang="es-MX" sz="1200" b="0" dirty="0" smtClean="0">
                          <a:solidFill>
                            <a:schemeClr val="tx1"/>
                          </a:solidFill>
                          <a:latin typeface="KG Miss Speechy IPA" panose="02000000000000000000" pitchFamily="2" charset="0"/>
                        </a:rPr>
                        <a:t>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 </a:t>
                      </a:r>
                      <a:r>
                        <a:rPr lang="es-ES" sz="1200" dirty="0" smtClean="0">
                          <a:latin typeface="KG Miss Speechy IPA" panose="02000000000000000000" pitchFamily="2" charset="0"/>
                        </a:rPr>
                        <a:t>Distingue alimentos y bebidas que son saludables, así como los que ponen en riesgo la salud, y reconoce que existen opciones alimentarias sanas que contribuyen a una mejor calidad de vida para todas las personas.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7449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con la canción: “A comer”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https://www.youtube.com/watch?v=iGOIxQbpYB0</a:t>
                      </a:r>
                      <a:r>
                        <a:rPr lang="es-MX" sz="1200" kern="1200" baseline="0" dirty="0" smtClean="0">
                          <a:solidFill>
                            <a:schemeClr val="dk1"/>
                          </a:solidFill>
                          <a:effectLst/>
                          <a:latin typeface="KG Miss Speechy IPA" panose="02000000000000000000" pitchFamily="2" charset="0"/>
                          <a:ea typeface="+mn-ea"/>
                          <a:cs typeface="+mn-cs"/>
                        </a:rPr>
                        <a:t> . Posteriormente, preguntarles: ¿Qué alimentos se mencionan en la canción?, ¿consideran que es comida nutritiva?, ¿en que nos beneficia?, ¿conocen el plato del buen comer?, ¿para que creen que sirve?, ¿Qué alimentos aparecen en el?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explicarles que el plato del buen comer fue creado para darnos una idea sobre los diferentes tipos de alimentos y las cantidades que debe haber de cada tipo en nuestro plato. El plato del buen comer nos dice que debemos tener una dieta equilibrada y variada. Posteriormente, mostrarles la lámina “El plato del buen comer” y pedirles que describan lo que observan, preguntarles: ¿Qué alimentos pueden observar?, ¿Qué tipos de alimentos ocupan más espacio en el plato?, ¿Qué tipos de alimentos ocupan menos espacio en el plato?, ¿Por qué creen que sea así? Escuchar sus respuestas. Explicarles que el mensaje principal del plato del buen comer es que as frutas y verduras deben ocupar la mayor parte de espacio de nuestro plato y los cereales y las proteínas deben representar menos espacio, esto es parte de la dieta equilibrada y esas cantidades son suficientes para nuestro cuerpo..</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59" y="6796013"/>
            <a:ext cx="798425" cy="645759"/>
          </a:xfrm>
          <a:prstGeom prst="rect">
            <a:avLst/>
          </a:prstGeom>
        </p:spPr>
      </p:pic>
    </p:spTree>
    <p:extLst>
      <p:ext uri="{BB962C8B-B14F-4D97-AF65-F5344CB8AC3E}">
        <p14:creationId xmlns:p14="http://schemas.microsoft.com/office/powerpoint/2010/main" val="790752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1189931065"/>
              </p:ext>
            </p:extLst>
          </p:nvPr>
        </p:nvGraphicFramePr>
        <p:xfrm>
          <a:off x="418034" y="443572"/>
          <a:ext cx="8989359" cy="122407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elaborarán</a:t>
                      </a:r>
                      <a:r>
                        <a:rPr lang="es-MX" sz="1200" kern="1200" baseline="0" dirty="0" smtClean="0">
                          <a:solidFill>
                            <a:schemeClr val="dk1"/>
                          </a:solidFill>
                          <a:effectLst/>
                          <a:latin typeface="KG Miss Speechy IPA" panose="02000000000000000000" pitchFamily="2" charset="0"/>
                          <a:ea typeface="+mn-ea"/>
                          <a:cs typeface="+mn-cs"/>
                        </a:rPr>
                        <a:t> su propio plato del buen comer. En la ficha de trabajo 10 los niños ilustrarán el plato del buen comer y recortarán las partes que lo conforman, enseguida lo pegarán en un plato desechable pastelero. Al terminar, comentarán si el plato del buen comer se parece al plato de comida que saborean cuando llegan a casa.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461247879"/>
              </p:ext>
            </p:extLst>
          </p:nvPr>
        </p:nvGraphicFramePr>
        <p:xfrm>
          <a:off x="418033" y="2702573"/>
          <a:ext cx="8989359" cy="19052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a:t>
                      </a:r>
                      <a:r>
                        <a:rPr lang="es-MX" sz="1200" baseline="0" dirty="0" smtClean="0">
                          <a:solidFill>
                            <a:schemeClr val="tx1"/>
                          </a:solidFill>
                          <a:latin typeface="KG Miss Speechy IPA" panose="02000000000000000000" pitchFamily="2" charset="0"/>
                        </a:rPr>
                        <a:t> “A comer”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Lámina “El plato del buen comer”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10</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Pegamento líquido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Un plato desechable pastelero por niño</a:t>
                      </a:r>
                    </a:p>
                    <a:p>
                      <a:pPr marL="342900" indent="-342900">
                        <a:buFont typeface="Arial" panose="020B0604020202020204" pitchFamily="34" charset="0"/>
                        <a:buChar char="•"/>
                      </a:pP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755" y="3882325"/>
            <a:ext cx="798425" cy="645759"/>
          </a:xfrm>
          <a:prstGeom prst="rect">
            <a:avLst/>
          </a:prstGeom>
        </p:spPr>
      </p:pic>
    </p:spTree>
    <p:extLst>
      <p:ext uri="{BB962C8B-B14F-4D97-AF65-F5344CB8AC3E}">
        <p14:creationId xmlns:p14="http://schemas.microsoft.com/office/powerpoint/2010/main" val="17992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Ejemplo de la</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ACTIVIDAD</a:t>
            </a:r>
            <a:endParaRPr lang="es-MX" sz="7200" b="1" dirty="0">
              <a:latin typeface="HelloBigDeal" panose="02000603000000000000" pitchFamily="2" charset="0"/>
              <a:ea typeface="HelloBigDeal"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pic>
        <p:nvPicPr>
          <p:cNvPr id="2050" name="Picture 2" descr="Esto contiene una imagen de: Healthy plate "/>
          <p:cNvPicPr>
            <a:picLocks noChangeAspect="1" noChangeArrowheads="1"/>
          </p:cNvPicPr>
          <p:nvPr/>
        </p:nvPicPr>
        <p:blipFill rotWithShape="1">
          <a:blip r:embed="rId8">
            <a:extLst>
              <a:ext uri="{28A0092B-C50C-407E-A947-70E740481C1C}">
                <a14:useLocalDpi xmlns:a14="http://schemas.microsoft.com/office/drawing/2010/main" val="0"/>
              </a:ext>
            </a:extLst>
          </a:blip>
          <a:srcRect t="36450" b="8621"/>
          <a:stretch/>
        </p:blipFill>
        <p:spPr bwMode="auto">
          <a:xfrm>
            <a:off x="2579305" y="2848318"/>
            <a:ext cx="4986580" cy="3644316"/>
          </a:xfrm>
          <a:prstGeom prst="rect">
            <a:avLst/>
          </a:prstGeom>
          <a:noFill/>
          <a:ln w="28575">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00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1551335537"/>
              </p:ext>
            </p:extLst>
          </p:nvPr>
        </p:nvGraphicFramePr>
        <p:xfrm>
          <a:off x="729641" y="898364"/>
          <a:ext cx="8702582" cy="6013686"/>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baseline="0" dirty="0" smtClean="0">
                          <a:solidFill>
                            <a:schemeClr val="tx1"/>
                          </a:solidFill>
                          <a:latin typeface="KG Miss Speechy IPA" panose="02000000000000000000" pitchFamily="2" charset="0"/>
                        </a:rPr>
                        <a:t>JARRA DEL BUEN BEBER</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Miércoles 16 </a:t>
                      </a:r>
                      <a:r>
                        <a:rPr lang="es-MX" sz="1200" b="0" dirty="0" smtClean="0">
                          <a:solidFill>
                            <a:schemeClr val="tx1"/>
                          </a:solidFill>
                          <a:latin typeface="KG Miss Speechy IPA" panose="02000000000000000000" pitchFamily="2" charset="0"/>
                        </a:rPr>
                        <a:t>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 </a:t>
                      </a:r>
                      <a:r>
                        <a:rPr lang="es-ES" sz="1200" dirty="0" smtClean="0">
                          <a:latin typeface="KG Miss Speechy IPA" panose="02000000000000000000" pitchFamily="2" charset="0"/>
                        </a:rPr>
                        <a:t>Distingue alimentos y bebidas que son saludables, así como los que ponen en riesgo la salud, y reconoce que existen opciones alimentarias sanas que contribuyen a una mejor calidad de vida para todas las personas.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7449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preguntarles ¿recuerdan lo que realizaron el día de ayer?, ¿de que trataba la actividad?, ¿sabían que también existe una jarra del buen beber?, ¿para que servirá?, ¿Qué mensaje importante nos dará?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Explicarles que la jarra del buen beber, al igual del plato del buen comer, nos muestra las cantidades ideales de los líquidos que debemos consumir. Preguntarles: ¿Cuánta agua creen que debemos consumir?, ¿Cuánto refresco creen que debemos consumir?, ¿por qué?</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Mostrarles la lámina “Jarra del buen beber” y pedirles que observen y describan. Mencionarles que la jarra nos dice que lo ideal es tomar agua, pero ocasionalmente podemos tomar algunos refrescos, jugos, lácteos, pero en pequeñas cantidades.</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561" y="6266291"/>
            <a:ext cx="798425" cy="645759"/>
          </a:xfrm>
          <a:prstGeom prst="rect">
            <a:avLst/>
          </a:prstGeom>
        </p:spPr>
      </p:pic>
    </p:spTree>
    <p:extLst>
      <p:ext uri="{BB962C8B-B14F-4D97-AF65-F5344CB8AC3E}">
        <p14:creationId xmlns:p14="http://schemas.microsoft.com/office/powerpoint/2010/main" val="2661880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121447015"/>
              </p:ext>
            </p:extLst>
          </p:nvPr>
        </p:nvGraphicFramePr>
        <p:xfrm>
          <a:off x="418034" y="443572"/>
          <a:ext cx="8989359" cy="118758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a:t>
                      </a:r>
                      <a:r>
                        <a:rPr lang="es-MX" sz="1200" kern="1200" baseline="0" dirty="0" smtClean="0">
                          <a:solidFill>
                            <a:schemeClr val="dk1"/>
                          </a:solidFill>
                          <a:effectLst/>
                          <a:latin typeface="KG Miss Speechy IPA" panose="02000000000000000000" pitchFamily="2" charset="0"/>
                          <a:ea typeface="+mn-ea"/>
                          <a:cs typeface="+mn-cs"/>
                        </a:rPr>
                        <a:t> 11, deberán colorear las bebidas que son saludables.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video: “Día de la Alimentación para niños”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https://www.youtube.com/watch?v=LfHbYAHCSSQ</a:t>
                      </a:r>
                      <a:r>
                        <a:rPr lang="es-MX" sz="1200" kern="1200" baseline="0" dirty="0" smtClean="0">
                          <a:solidFill>
                            <a:schemeClr val="dk1"/>
                          </a:solidFill>
                          <a:effectLst/>
                          <a:latin typeface="KG Miss Speechy IPA" panose="02000000000000000000" pitchFamily="2" charset="0"/>
                          <a:ea typeface="+mn-ea"/>
                          <a:cs typeface="+mn-cs"/>
                        </a:rPr>
                        <a:t> . Realizar comentarios al respecto.</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24478226"/>
              </p:ext>
            </p:extLst>
          </p:nvPr>
        </p:nvGraphicFramePr>
        <p:xfrm>
          <a:off x="418033" y="2702573"/>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“Jarra</a:t>
                      </a:r>
                      <a:r>
                        <a:rPr lang="es-MX" sz="1200" baseline="0" dirty="0" smtClean="0">
                          <a:solidFill>
                            <a:schemeClr val="tx1"/>
                          </a:solidFill>
                          <a:latin typeface="KG Miss Speechy IPA" panose="02000000000000000000" pitchFamily="2" charset="0"/>
                        </a:rPr>
                        <a:t> del buen beber”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11</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Video: “Día de la Alimentación para niños”</a:t>
                      </a: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8266" y="3413449"/>
            <a:ext cx="798425" cy="645759"/>
          </a:xfrm>
          <a:prstGeom prst="rect">
            <a:avLst/>
          </a:prstGeom>
        </p:spPr>
      </p:pic>
    </p:spTree>
    <p:extLst>
      <p:ext uri="{BB962C8B-B14F-4D97-AF65-F5344CB8AC3E}">
        <p14:creationId xmlns:p14="http://schemas.microsoft.com/office/powerpoint/2010/main" val="3230951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3369531986"/>
              </p:ext>
            </p:extLst>
          </p:nvPr>
        </p:nvGraphicFramePr>
        <p:xfrm>
          <a:off x="729641" y="898364"/>
          <a:ext cx="8702582" cy="6351549"/>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HÁBITOS</a:t>
                      </a:r>
                      <a:r>
                        <a:rPr lang="es-MX" sz="1200" b="0" baseline="0" dirty="0" smtClean="0">
                          <a:solidFill>
                            <a:schemeClr val="tx1"/>
                          </a:solidFill>
                          <a:latin typeface="KG Miss Speechy IPA" panose="02000000000000000000" pitchFamily="2" charset="0"/>
                        </a:rPr>
                        <a:t> ALIMENTICIOS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 17 </a:t>
                      </a:r>
                      <a:r>
                        <a:rPr lang="es-MX" sz="1200" b="0" dirty="0" smtClean="0">
                          <a:solidFill>
                            <a:schemeClr val="tx1"/>
                          </a:solidFill>
                          <a:latin typeface="KG Miss Speechy IPA" panose="02000000000000000000" pitchFamily="2" charset="0"/>
                        </a:rPr>
                        <a:t>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 </a:t>
                      </a:r>
                      <a:r>
                        <a:rPr lang="es-ES" sz="1200" dirty="0" smtClean="0">
                          <a:latin typeface="KG Miss Speechy IPA" panose="02000000000000000000" pitchFamily="2" charset="0"/>
                        </a:rPr>
                        <a:t>Distingue alimentos y bebidas que son saludables, así como los que ponen en riesgo la salud, y reconoce que existen opciones alimentarias sanas que contribuyen a una mejor calidad de vida para todas las personas.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7449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con la canción: “El cerdito enojón”, enseguida, revisar la lista y observar la actividad que nos toca realizar el día de hoy. Enseguida preguntarles: ¿saben lo que es un hábito?, ¿saben lo que es un hábito alimenticio?, ¿a que creen que se refiera?,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que un hábito alimenticio es una acción que hacemos repetitivamente a la hora de comer, como si fuera una costumbre. Por ejemplo, hay familias que se sientan a comer juntos en la mesa, otros solo a la hora de la cena; hay familias que acostumbran a tomar refrescos en la comida, otros a tomar solo agua. Mencionarles que existen buenos hábitos alimenticios y malos hábitos alimenticios, preguntarles: ¿cuáles creen que sean buenos hábitos alimenticios?, ¿Cuáles creen que sean malos hábitos alimenticios? Escuchar sus respuestas.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Observar el video “Hábitos saludables de alimentación”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https://www.youtube.com/watch?v=yuHsbk74uJM</a:t>
                      </a:r>
                      <a:r>
                        <a:rPr lang="es-MX" sz="1200" kern="1200" baseline="0" dirty="0" smtClean="0">
                          <a:solidFill>
                            <a:schemeClr val="dk1"/>
                          </a:solidFill>
                          <a:effectLst/>
                          <a:latin typeface="KG Miss Speechy IPA" panose="02000000000000000000" pitchFamily="2" charset="0"/>
                          <a:ea typeface="+mn-ea"/>
                          <a:cs typeface="+mn-cs"/>
                        </a:rPr>
                        <a:t> y realizar comentarios sobre este.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59" y="6530894"/>
            <a:ext cx="798425" cy="645759"/>
          </a:xfrm>
          <a:prstGeom prst="rect">
            <a:avLst/>
          </a:prstGeom>
        </p:spPr>
      </p:pic>
    </p:spTree>
    <p:extLst>
      <p:ext uri="{BB962C8B-B14F-4D97-AF65-F5344CB8AC3E}">
        <p14:creationId xmlns:p14="http://schemas.microsoft.com/office/powerpoint/2010/main" val="1510896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1952056353"/>
              </p:ext>
            </p:extLst>
          </p:nvPr>
        </p:nvGraphicFramePr>
        <p:xfrm>
          <a:off x="418034" y="443572"/>
          <a:ext cx="8989359" cy="140695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a:t>
                      </a:r>
                      <a:r>
                        <a:rPr lang="es-MX" sz="1200" kern="1200" baseline="0" dirty="0" smtClean="0">
                          <a:solidFill>
                            <a:schemeClr val="dk1"/>
                          </a:solidFill>
                          <a:effectLst/>
                          <a:latin typeface="KG Miss Speechy IPA" panose="02000000000000000000" pitchFamily="2" charset="0"/>
                          <a:ea typeface="+mn-ea"/>
                          <a:cs typeface="+mn-cs"/>
                        </a:rPr>
                        <a:t> 12 los niños deberán de dibujar un hábito saludable  de alimentación que realizan y un hábito no saludable de alimentación. Al terminar de realizar el trabajo, se sentarán en círculo y compartirán su trabajo con sus compañeros, comprometiéndose a tratar de dejar los hábitos de alimentación no saludables y explicar de qué manera lo harán.</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497660727"/>
              </p:ext>
            </p:extLst>
          </p:nvPr>
        </p:nvGraphicFramePr>
        <p:xfrm>
          <a:off x="418033" y="2702573"/>
          <a:ext cx="8989359" cy="11737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a:t>
                      </a:r>
                      <a:r>
                        <a:rPr lang="es-MX" sz="1200" baseline="0" dirty="0" smtClean="0">
                          <a:solidFill>
                            <a:schemeClr val="tx1"/>
                          </a:solidFill>
                          <a:latin typeface="KG Miss Speechy IPA" panose="02000000000000000000" pitchFamily="2" charset="0"/>
                        </a:rPr>
                        <a:t> “Hábitos saludables de alimentación”</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12</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755" y="3228817"/>
            <a:ext cx="798425" cy="645759"/>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554354268"/>
              </p:ext>
            </p:extLst>
          </p:nvPr>
        </p:nvGraphicFramePr>
        <p:xfrm>
          <a:off x="418032" y="4331517"/>
          <a:ext cx="8989359" cy="9908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Traer escrita</a:t>
                      </a:r>
                      <a:r>
                        <a:rPr lang="es-MX" sz="1200" baseline="0" dirty="0" smtClean="0">
                          <a:solidFill>
                            <a:schemeClr val="tx1"/>
                          </a:solidFill>
                          <a:latin typeface="KG Miss Speechy IPA" panose="02000000000000000000" pitchFamily="2" charset="0"/>
                        </a:rPr>
                        <a:t> en una cartulina una receta saludable (con ayuda de mamá o papá), puedes utilizar recortes, dibujos y los colores que desees Compartirás esta receta con tus compañeros.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Traer un poco de fruta para elaborar una ensalada de frutas.</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8858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3935682893"/>
              </p:ext>
            </p:extLst>
          </p:nvPr>
        </p:nvGraphicFramePr>
        <p:xfrm>
          <a:off x="729641" y="898364"/>
          <a:ext cx="8702582" cy="5830806"/>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GRAN</a:t>
                      </a:r>
                      <a:r>
                        <a:rPr lang="es-MX" sz="1200" b="0" baseline="0" dirty="0" smtClean="0">
                          <a:solidFill>
                            <a:schemeClr val="tx1"/>
                          </a:solidFill>
                          <a:latin typeface="KG Miss Speechy IPA" panose="02000000000000000000" pitchFamily="2" charset="0"/>
                        </a:rPr>
                        <a:t> RECETARIO SALUDABLE</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Viernes 18 </a:t>
                      </a:r>
                      <a:r>
                        <a:rPr lang="es-MX" sz="1200" b="0" dirty="0" smtClean="0">
                          <a:solidFill>
                            <a:schemeClr val="tx1"/>
                          </a:solidFill>
                          <a:latin typeface="KG Miss Speechy IPA" panose="02000000000000000000" pitchFamily="2" charset="0"/>
                        </a:rPr>
                        <a:t>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 lo Humano y lo Comunitario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MX" sz="12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III.-</a:t>
                      </a:r>
                      <a:r>
                        <a:rPr lang="es-ES" sz="1200" baseline="0" dirty="0" smtClean="0">
                          <a:latin typeface="KG Miss Speechy IPA" panose="02000000000000000000" pitchFamily="2" charset="0"/>
                        </a:rPr>
                        <a:t> </a:t>
                      </a:r>
                      <a:r>
                        <a:rPr lang="es-ES" sz="1200" dirty="0" smtClean="0">
                          <a:latin typeface="KG Miss Speechy IPA" panose="02000000000000000000" pitchFamily="2" charset="0"/>
                        </a:rPr>
                        <a:t>Promueve el consumo de alimentos sanos propios de su comunidad y la creación de huertos para la siembra y cosecha de frutas y verduras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 Practica hábitos de higiene y limpieza en el consumo y preparación de alimentos y bebidas.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5-Compartimos</a:t>
                      </a:r>
                      <a:r>
                        <a:rPr lang="es-MX" sz="1200" b="1" baseline="0" dirty="0" smtClean="0">
                          <a:solidFill>
                            <a:schemeClr val="tx1"/>
                          </a:solidFill>
                          <a:latin typeface="KG Miss Speechy IPA" panose="02000000000000000000" pitchFamily="2" charset="0"/>
                        </a:rPr>
                        <a:t> y evaluamos lo aprendido</a:t>
                      </a: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74491">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darles los buenos días. Mencionarles que el día de hoy terminamos con el proyecto “Vamos a comer saludable”. Mencionarles que durante estas tres semanas estuvimos aprendiendo sobre los tipos de alimentos, para saber cuales son saludables y cuales no saludables; también aprendimos sobre el plato del buen comer y la jarra del buen beber, todo con la finalidad de aprender a comer más sano.</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pedirles que expongan frente a sus compañeros la receta saludables que traen el día de hoy. Ponerlos en media luna, e ir pasando uno a uno a los niños para que platiquen la receta que traen para compartir.</a:t>
                      </a: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003" y="5928428"/>
            <a:ext cx="798425" cy="645759"/>
          </a:xfrm>
          <a:prstGeom prst="rect">
            <a:avLst/>
          </a:prstGeom>
        </p:spPr>
      </p:pic>
    </p:spTree>
    <p:extLst>
      <p:ext uri="{BB962C8B-B14F-4D97-AF65-F5344CB8AC3E}">
        <p14:creationId xmlns:p14="http://schemas.microsoft.com/office/powerpoint/2010/main" val="141676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121422911"/>
              </p:ext>
            </p:extLst>
          </p:nvPr>
        </p:nvGraphicFramePr>
        <p:xfrm>
          <a:off x="418034" y="443572"/>
          <a:ext cx="8989359" cy="140695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planeadas</a:t>
                      </a:r>
                      <a:endParaRPr lang="es-MX" sz="1200" b="1" baseline="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recopilar todas las recetas y realizar una portada y una contraportada para el recetario y unir las recetas con un listón o estambre.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Realizarles las siguientes preguntas: ¿Qué aprendieron durante estas tres semanas?, ¿de qué maneras podemos comer más saludable?, ¿de que nos sirve comer saludables?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Realizar una ensalada de frutas entre todos siguiendo hábitos saludables de alimentación.</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427735725"/>
              </p:ext>
            </p:extLst>
          </p:nvPr>
        </p:nvGraphicFramePr>
        <p:xfrm>
          <a:off x="418033" y="2702573"/>
          <a:ext cx="8989359" cy="11737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Recetas</a:t>
                      </a:r>
                      <a:r>
                        <a:rPr lang="es-MX" sz="1200" baseline="0" dirty="0" smtClean="0">
                          <a:solidFill>
                            <a:schemeClr val="tx1"/>
                          </a:solidFill>
                          <a:latin typeface="KG Miss Speechy IPA" panose="02000000000000000000" pitchFamily="2" charset="0"/>
                        </a:rPr>
                        <a:t> de los alumnos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Cartulinas para la portada y contraportada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Plumones, 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Listón o estambre</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755" y="3148924"/>
            <a:ext cx="798425" cy="645759"/>
          </a:xfrm>
          <a:prstGeom prst="rect">
            <a:avLst/>
          </a:prstGeom>
        </p:spPr>
      </p:pic>
    </p:spTree>
    <p:extLst>
      <p:ext uri="{BB962C8B-B14F-4D97-AF65-F5344CB8AC3E}">
        <p14:creationId xmlns:p14="http://schemas.microsoft.com/office/powerpoint/2010/main" val="3964903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Ejemplo de la</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ACTIVIDAD</a:t>
            </a:r>
            <a:endParaRPr lang="es-MX" sz="7200" b="1" dirty="0">
              <a:latin typeface="HelloBigDeal" panose="02000603000000000000" pitchFamily="2" charset="0"/>
              <a:ea typeface="HelloBigDeal"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pic>
        <p:nvPicPr>
          <p:cNvPr id="3074" name="Picture 2" descr="https://i.pinimg.com/564x/1a/c4/06/1ac4062d540724318121d3ff99f5b0e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7391" y="2946000"/>
            <a:ext cx="5372100" cy="3848101"/>
          </a:xfrm>
          <a:prstGeom prst="rect">
            <a:avLst/>
          </a:prstGeom>
          <a:noFill/>
          <a:ln w="28575">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2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90994" y="1347209"/>
            <a:ext cx="9024894" cy="5354870"/>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Cronograma de actividades</a:t>
            </a:r>
            <a:endParaRPr lang="es-MX" sz="8000" dirty="0">
              <a:latin typeface="KG Down Bad Crying At the Gym" pitchFamily="50" charset="0"/>
            </a:endParaRPr>
          </a:p>
        </p:txBody>
      </p:sp>
      <p:sp>
        <p:nvSpPr>
          <p:cNvPr id="21" name="CuadroTexto 20"/>
          <p:cNvSpPr txBox="1"/>
          <p:nvPr/>
        </p:nvSpPr>
        <p:spPr>
          <a:xfrm>
            <a:off x="1489707" y="6829772"/>
            <a:ext cx="7440396" cy="400110"/>
          </a:xfrm>
          <a:prstGeom prst="rect">
            <a:avLst/>
          </a:prstGeom>
          <a:noFill/>
        </p:spPr>
        <p:txBody>
          <a:bodyPr wrap="square" rtlCol="0">
            <a:spAutoFit/>
          </a:bodyPr>
          <a:lstStyle/>
          <a:p>
            <a:pPr algn="ctr"/>
            <a:r>
              <a:rPr lang="es-MX" sz="2000" b="1" dirty="0" smtClean="0">
                <a:latin typeface="HelloBigDeal" panose="02000603000000000000" pitchFamily="2" charset="0"/>
                <a:ea typeface="HelloBigDeal" panose="02000603000000000000" pitchFamily="2" charset="0"/>
              </a:rPr>
              <a:t>30 de Septiembre al 04 de Octubre de 2024</a:t>
            </a:r>
            <a:endParaRPr lang="es-MX" sz="2000" b="1" dirty="0">
              <a:latin typeface="HelloBigDeal" panose="02000603000000000000" pitchFamily="2" charset="0"/>
              <a:ea typeface="HelloBigDeal" panose="02000603000000000000" pitchFamily="2"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712629808"/>
              </p:ext>
            </p:extLst>
          </p:nvPr>
        </p:nvGraphicFramePr>
        <p:xfrm>
          <a:off x="470572" y="2667773"/>
          <a:ext cx="9190493" cy="3847913"/>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30</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c>
                  <a:txBody>
                    <a:bodyPr/>
                    <a:lstStyle/>
                    <a:p>
                      <a:pPr algn="ctr"/>
                      <a:r>
                        <a:rPr lang="es-MX" sz="1400" dirty="0" smtClean="0">
                          <a:latin typeface="KG Miss Speechy IPA" panose="02000000000000000000" pitchFamily="2" charset="0"/>
                        </a:rPr>
                        <a:t>MARTES 01</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smtClean="0">
                          <a:latin typeface="KG Miss Speechy IPA" panose="02000000000000000000" pitchFamily="2" charset="0"/>
                        </a:rPr>
                        <a:t>MIÉRCOLES 02</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03</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s-MX" sz="1400" dirty="0" smtClean="0">
                          <a:latin typeface="KG Miss Speechy IPA" panose="02000000000000000000" pitchFamily="2" charset="0"/>
                        </a:rPr>
                        <a:t>VIERNES 04</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A0F02"/>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MIS COMIDAS PREFERIDAS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050" dirty="0" smtClean="0">
                          <a:latin typeface="KG Miss Speechy IPA" panose="02000000000000000000" pitchFamily="2" charset="0"/>
                        </a:rPr>
                        <a:t>¿CÓMO APRENDEREMOS SOBRE LA ALIMENTACIÓN SALUDABLE?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TIPOS DE ALIMENTOS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ALIMENTOS DE ORIGEN VEGETAL: LAS FRUTAS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HelloLucy" panose="02000603000000000000" pitchFamily="2" charset="0"/>
                          <a:ea typeface="HelloLucy" panose="02000603000000000000" pitchFamily="2" charset="0"/>
                        </a:rPr>
                        <a:t>Recreo</a:t>
                      </a:r>
                      <a:endParaRPr lang="es-MX" sz="2800" dirty="0">
                        <a:latin typeface="HelloLucy" panose="02000603000000000000" pitchFamily="2" charset="0"/>
                        <a:ea typeface="HelloLucy" panose="02000603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9172" y="1699134"/>
            <a:ext cx="798425" cy="645759"/>
          </a:xfrm>
          <a:prstGeom prst="rect">
            <a:avLst/>
          </a:prstGeom>
        </p:spPr>
      </p:pic>
    </p:spTree>
    <p:extLst>
      <p:ext uri="{BB962C8B-B14F-4D97-AF65-F5344CB8AC3E}">
        <p14:creationId xmlns:p14="http://schemas.microsoft.com/office/powerpoint/2010/main" val="2978113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Ejemplo de la</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ACTIVIDAD</a:t>
            </a:r>
            <a:endParaRPr lang="es-MX" sz="7200" b="1" dirty="0">
              <a:latin typeface="HelloBigDeal" panose="02000603000000000000" pitchFamily="2" charset="0"/>
              <a:ea typeface="HelloBigDeal"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pic>
        <p:nvPicPr>
          <p:cNvPr id="4098" name="Picture 2" descr="https://i.pinimg.com/564x/aa/bb/4f/aabb4f1cdc82b5b1bbb589dea1d5e05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7391" y="2713284"/>
            <a:ext cx="5372100" cy="4029075"/>
          </a:xfrm>
          <a:prstGeom prst="rect">
            <a:avLst/>
          </a:prstGeom>
          <a:noFill/>
          <a:ln w="28575">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40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Fuentes para la</a:t>
            </a:r>
            <a:endParaRPr lang="es-MX" sz="8000" dirty="0">
              <a:latin typeface="KG Down Bad Crying At the Gym" pitchFamily="50" charset="0"/>
            </a:endParaRPr>
          </a:p>
        </p:txBody>
      </p:sp>
      <p:sp>
        <p:nvSpPr>
          <p:cNvPr id="21" name="CuadroTexto 20"/>
          <p:cNvSpPr txBox="1"/>
          <p:nvPr/>
        </p:nvSpPr>
        <p:spPr>
          <a:xfrm>
            <a:off x="1879139" y="1408550"/>
            <a:ext cx="6196717" cy="1200329"/>
          </a:xfrm>
          <a:prstGeom prst="rect">
            <a:avLst/>
          </a:prstGeom>
          <a:noFill/>
        </p:spPr>
        <p:txBody>
          <a:bodyPr wrap="square" rtlCol="0">
            <a:spAutoFit/>
          </a:bodyPr>
          <a:lstStyle/>
          <a:p>
            <a:pPr algn="ctr"/>
            <a:r>
              <a:rPr lang="es-MX" sz="7200" b="1" dirty="0" smtClean="0">
                <a:latin typeface="HelloBigDeal" panose="02000603000000000000" pitchFamily="2" charset="0"/>
                <a:ea typeface="HelloBigDeal" panose="02000603000000000000" pitchFamily="2" charset="0"/>
              </a:rPr>
              <a:t>EDICION</a:t>
            </a:r>
            <a:endParaRPr lang="es-MX" sz="7200" b="1" dirty="0">
              <a:latin typeface="HelloBigDeal" panose="02000603000000000000" pitchFamily="2" charset="0"/>
              <a:ea typeface="HelloBigDeal" panose="02000603000000000000" pitchFamily="2" charset="0"/>
            </a:endParaRPr>
          </a:p>
        </p:txBody>
      </p:sp>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064" y="5801927"/>
            <a:ext cx="1634533" cy="2133204"/>
          </a:xfrm>
          <a:prstGeom prst="rect">
            <a:avLst/>
          </a:prstGeom>
        </p:spPr>
      </p:pic>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12" name="Imagen 11">
            <a:extLst>
              <a:ext uri="{FF2B5EF4-FFF2-40B4-BE49-F238E27FC236}">
                <a16:creationId xmlns:a16="http://schemas.microsoft.com/office/drawing/2014/main" xmlns="" id="{4C2EDD09-41BB-D9CF-FBB3-4AA856CD1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7416" y="4144767"/>
            <a:ext cx="1829395" cy="1492061"/>
          </a:xfrm>
          <a:prstGeom prst="rect">
            <a:avLst/>
          </a:prstGeom>
        </p:spPr>
      </p:pic>
      <p:sp>
        <p:nvSpPr>
          <p:cNvPr id="15" name="CuadroTexto 14">
            <a:extLst>
              <a:ext uri="{FF2B5EF4-FFF2-40B4-BE49-F238E27FC236}">
                <a16:creationId xmlns:a16="http://schemas.microsoft.com/office/drawing/2014/main" xmlns="" id="{C2E84C06-08E3-74A9-A299-62C7BF202909}"/>
              </a:ext>
            </a:extLst>
          </p:cNvPr>
          <p:cNvSpPr txBox="1"/>
          <p:nvPr/>
        </p:nvSpPr>
        <p:spPr>
          <a:xfrm>
            <a:off x="-257473" y="2863801"/>
            <a:ext cx="6559184" cy="584775"/>
          </a:xfrm>
          <a:prstGeom prst="rect">
            <a:avLst/>
          </a:prstGeom>
          <a:noFill/>
        </p:spPr>
        <p:txBody>
          <a:bodyPr wrap="square" rtlCol="0">
            <a:spAutoFit/>
          </a:bodyPr>
          <a:lstStyle/>
          <a:p>
            <a:pPr algn="ctr"/>
            <a:r>
              <a:rPr lang="es-MX" sz="3200" dirty="0" smtClean="0">
                <a:latin typeface="KG Down Bad Crying At the Gym" pitchFamily="50" charset="0"/>
              </a:rPr>
              <a:t>KG Down </a:t>
            </a:r>
            <a:r>
              <a:rPr lang="es-MX" sz="3200" dirty="0" err="1" smtClean="0">
                <a:latin typeface="KG Down Bad Crying At the Gym" pitchFamily="50" charset="0"/>
              </a:rPr>
              <a:t>Bad</a:t>
            </a:r>
            <a:r>
              <a:rPr lang="es-MX" sz="3200" dirty="0" smtClean="0">
                <a:latin typeface="KG Down Bad Crying At the Gym" pitchFamily="50" charset="0"/>
              </a:rPr>
              <a:t> </a:t>
            </a:r>
            <a:r>
              <a:rPr lang="es-MX" sz="3200" dirty="0" err="1" smtClean="0">
                <a:latin typeface="KG Down Bad Crying At the Gym" pitchFamily="50" charset="0"/>
              </a:rPr>
              <a:t>Crying</a:t>
            </a:r>
            <a:r>
              <a:rPr lang="es-MX" sz="3200" dirty="0" smtClean="0">
                <a:latin typeface="KG Down Bad Crying At the Gym" pitchFamily="50" charset="0"/>
              </a:rPr>
              <a:t> at </a:t>
            </a:r>
            <a:r>
              <a:rPr lang="es-MX" sz="3200" dirty="0" err="1" smtClean="0">
                <a:latin typeface="KG Down Bad Crying At the Gym" pitchFamily="50" charset="0"/>
              </a:rPr>
              <a:t>the</a:t>
            </a:r>
            <a:r>
              <a:rPr lang="es-MX" sz="3200" dirty="0" smtClean="0">
                <a:latin typeface="KG Down Bad Crying At the Gym" pitchFamily="50" charset="0"/>
              </a:rPr>
              <a:t> </a:t>
            </a:r>
            <a:r>
              <a:rPr lang="es-MX" sz="3200" dirty="0" err="1" smtClean="0">
                <a:latin typeface="KG Down Bad Crying At the Gym" pitchFamily="50" charset="0"/>
              </a:rPr>
              <a:t>Gym</a:t>
            </a:r>
            <a:endParaRPr lang="es-MX" sz="3200" dirty="0">
              <a:latin typeface="HelloProsecco" panose="02000603000000000000" pitchFamily="2" charset="0"/>
              <a:ea typeface="HelloProsecco" panose="02000603000000000000" pitchFamily="2" charset="0"/>
            </a:endParaRPr>
          </a:p>
        </p:txBody>
      </p:sp>
      <p:sp>
        <p:nvSpPr>
          <p:cNvPr id="16" name="CuadroTexto 15">
            <a:extLst>
              <a:ext uri="{FF2B5EF4-FFF2-40B4-BE49-F238E27FC236}">
                <a16:creationId xmlns:a16="http://schemas.microsoft.com/office/drawing/2014/main" xmlns="" id="{D0A0C086-F2F0-88BA-0D26-392BE42EC085}"/>
              </a:ext>
            </a:extLst>
          </p:cNvPr>
          <p:cNvSpPr txBox="1"/>
          <p:nvPr/>
        </p:nvSpPr>
        <p:spPr>
          <a:xfrm>
            <a:off x="1042466" y="3450355"/>
            <a:ext cx="4017443" cy="523220"/>
          </a:xfrm>
          <a:prstGeom prst="rect">
            <a:avLst/>
          </a:prstGeom>
          <a:noFill/>
        </p:spPr>
        <p:txBody>
          <a:bodyPr wrap="square" rtlCol="0">
            <a:spAutoFit/>
          </a:bodyPr>
          <a:lstStyle/>
          <a:p>
            <a:pPr algn="ctr"/>
            <a:r>
              <a:rPr lang="es-ES" sz="2800" dirty="0" smtClean="0">
                <a:latin typeface="KG Miss Speechy IPA" panose="02000000000000000000" pitchFamily="2" charset="0"/>
              </a:rPr>
              <a:t>KG Miss </a:t>
            </a:r>
            <a:r>
              <a:rPr lang="es-ES" sz="2800" dirty="0" err="1" smtClean="0">
                <a:latin typeface="KG Miss Speechy IPA" panose="02000000000000000000" pitchFamily="2" charset="0"/>
              </a:rPr>
              <a:t>Speechy</a:t>
            </a:r>
            <a:r>
              <a:rPr lang="es-ES" sz="2800" dirty="0" smtClean="0">
                <a:latin typeface="KG Miss Speechy IPA" panose="02000000000000000000" pitchFamily="2" charset="0"/>
              </a:rPr>
              <a:t> IPA</a:t>
            </a:r>
            <a:endParaRPr lang="es-MX" sz="2800" dirty="0">
              <a:latin typeface="KG Miss Speechy IPA" panose="02000000000000000000" pitchFamily="2" charset="0"/>
            </a:endParaRPr>
          </a:p>
        </p:txBody>
      </p:sp>
      <p:sp>
        <p:nvSpPr>
          <p:cNvPr id="17" name="CuadroTexto 16"/>
          <p:cNvSpPr txBox="1"/>
          <p:nvPr/>
        </p:nvSpPr>
        <p:spPr>
          <a:xfrm>
            <a:off x="5351578" y="2668307"/>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sp>
        <p:nvSpPr>
          <p:cNvPr id="18" name="CuadroTexto 17"/>
          <p:cNvSpPr txBox="1"/>
          <p:nvPr/>
        </p:nvSpPr>
        <p:spPr>
          <a:xfrm>
            <a:off x="1938940" y="5877382"/>
            <a:ext cx="6400230" cy="1631216"/>
          </a:xfrm>
          <a:prstGeom prst="rect">
            <a:avLst/>
          </a:prstGeom>
          <a:noFill/>
        </p:spPr>
        <p:txBody>
          <a:bodyPr wrap="square" rtlCol="0">
            <a:spAutoFit/>
          </a:bodyPr>
          <a:lstStyle/>
          <a:p>
            <a:pPr algn="just"/>
            <a:r>
              <a:rPr lang="es-MX" sz="2000" dirty="0">
                <a:latin typeface="KG Miss Speechy IPA" panose="02000000000000000000" pitchFamily="2" charset="0"/>
              </a:rPr>
              <a:t>Este material es gratuito. Puedes conseguirlo en la página de Facebook “Aula </a:t>
            </a:r>
            <a:r>
              <a:rPr lang="es-MX" sz="2000" dirty="0" smtClean="0">
                <a:latin typeface="KG Miss Speechy IPA" panose="02000000000000000000" pitchFamily="2" charset="0"/>
              </a:rPr>
              <a:t>Creativa”, </a:t>
            </a:r>
            <a:r>
              <a:rPr lang="es-MX" sz="2000" dirty="0">
                <a:latin typeface="KG Miss Speechy IPA" panose="02000000000000000000" pitchFamily="2" charset="0"/>
              </a:rPr>
              <a:t>en el canal de </a:t>
            </a:r>
            <a:r>
              <a:rPr lang="es-MX" sz="2000" dirty="0" smtClean="0">
                <a:latin typeface="KG Miss Speechy IPA" panose="02000000000000000000" pitchFamily="2" charset="0"/>
              </a:rPr>
              <a:t>YouTube </a:t>
            </a:r>
            <a:r>
              <a:rPr lang="es-MX" sz="2000" dirty="0">
                <a:latin typeface="KG Miss Speechy IPA" panose="02000000000000000000" pitchFamily="2" charset="0"/>
              </a:rPr>
              <a:t>“Mtra. Karen Lucía” </a:t>
            </a:r>
            <a:r>
              <a:rPr lang="es-MX" sz="2000" dirty="0" smtClean="0">
                <a:latin typeface="KG Miss Speechy IPA" panose="02000000000000000000" pitchFamily="2" charset="0"/>
              </a:rPr>
              <a:t>o en mi página web </a:t>
            </a:r>
            <a:r>
              <a:rPr lang="es-MX" sz="2000" dirty="0" smtClean="0">
                <a:latin typeface="KG Miss Speechy IPA" panose="02000000000000000000" pitchFamily="2" charset="0"/>
                <a:hlinkClick r:id="rId8"/>
              </a:rPr>
              <a:t>www.aulacreativa.com.mx</a:t>
            </a:r>
            <a:r>
              <a:rPr lang="es-MX" sz="2000" dirty="0" smtClean="0">
                <a:latin typeface="KG Miss Speechy IPA" panose="02000000000000000000" pitchFamily="2" charset="0"/>
              </a:rPr>
              <a:t> en </a:t>
            </a:r>
            <a:r>
              <a:rPr lang="es-MX" sz="2000" dirty="0">
                <a:latin typeface="KG Miss Speechy IPA" panose="02000000000000000000" pitchFamily="2" charset="0"/>
              </a:rPr>
              <a:t>donde estaré compartiendo los links de descarga.</a:t>
            </a:r>
          </a:p>
        </p:txBody>
      </p:sp>
      <p:sp>
        <p:nvSpPr>
          <p:cNvPr id="19" name="CuadroTexto 18"/>
          <p:cNvSpPr txBox="1"/>
          <p:nvPr/>
        </p:nvSpPr>
        <p:spPr>
          <a:xfrm>
            <a:off x="103762" y="3915714"/>
            <a:ext cx="6196717" cy="769441"/>
          </a:xfrm>
          <a:prstGeom prst="rect">
            <a:avLst/>
          </a:prstGeom>
          <a:noFill/>
        </p:spPr>
        <p:txBody>
          <a:bodyPr wrap="square" rtlCol="0">
            <a:spAutoFit/>
          </a:bodyPr>
          <a:lstStyle/>
          <a:p>
            <a:pPr algn="ctr"/>
            <a:r>
              <a:rPr lang="es-MX" sz="4400" b="1" dirty="0" err="1" smtClean="0">
                <a:latin typeface="HelloBigDeal" panose="02000603000000000000" pitchFamily="2" charset="0"/>
                <a:ea typeface="HelloBigDeal" panose="02000603000000000000" pitchFamily="2" charset="0"/>
              </a:rPr>
              <a:t>HelloBig</a:t>
            </a:r>
            <a:r>
              <a:rPr lang="es-MX" sz="4400" b="1" dirty="0" err="1" smtClean="0">
                <a:latin typeface="HelloBigDeal" panose="02000603000000000000" pitchFamily="2" charset="0"/>
                <a:ea typeface="HelloBigDeal" panose="02000603000000000000" pitchFamily="2" charset="0"/>
              </a:rPr>
              <a:t>Deal</a:t>
            </a:r>
            <a:endParaRPr lang="es-MX" sz="4400" b="1" dirty="0">
              <a:latin typeface="HelloBigDeal" panose="02000603000000000000" pitchFamily="2" charset="0"/>
              <a:ea typeface="HelloBigDeal" panose="02000603000000000000" pitchFamily="2" charset="0"/>
            </a:endParaRPr>
          </a:p>
        </p:txBody>
      </p:sp>
      <p:sp>
        <p:nvSpPr>
          <p:cNvPr id="22" name="CuadroTexto 21"/>
          <p:cNvSpPr txBox="1"/>
          <p:nvPr/>
        </p:nvSpPr>
        <p:spPr>
          <a:xfrm>
            <a:off x="1958895" y="4624802"/>
            <a:ext cx="2240882" cy="461665"/>
          </a:xfrm>
          <a:prstGeom prst="rect">
            <a:avLst/>
          </a:prstGeom>
          <a:noFill/>
        </p:spPr>
        <p:txBody>
          <a:bodyPr wrap="square" rtlCol="0">
            <a:spAutoFit/>
          </a:bodyPr>
          <a:lstStyle/>
          <a:p>
            <a:pPr algn="ctr"/>
            <a:r>
              <a:rPr lang="es-MX" sz="2400" dirty="0" err="1" smtClean="0">
                <a:latin typeface="HelloLucy" panose="02000603000000000000" pitchFamily="2" charset="0"/>
                <a:ea typeface="HelloLucy" panose="02000603000000000000" pitchFamily="2" charset="0"/>
              </a:rPr>
              <a:t>HelloLucy</a:t>
            </a:r>
            <a:endParaRPr lang="es-MX" sz="2400" dirty="0">
              <a:latin typeface="HelloLucy" panose="02000603000000000000" pitchFamily="2" charset="0"/>
              <a:ea typeface="HelloLucy" panose="02000603000000000000" pitchFamily="2" charset="0"/>
            </a:endParaRPr>
          </a:p>
        </p:txBody>
      </p:sp>
    </p:spTree>
    <p:extLst>
      <p:ext uri="{BB962C8B-B14F-4D97-AF65-F5344CB8AC3E}">
        <p14:creationId xmlns:p14="http://schemas.microsoft.com/office/powerpoint/2010/main" val="1483185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3729" b="13729"/>
          <a:stretch/>
        </p:blipFill>
        <p:spPr>
          <a:xfrm>
            <a:off x="0" y="170481"/>
            <a:ext cx="10006882" cy="7632915"/>
          </a:xfrm>
          <a:prstGeom prst="rect">
            <a:avLst/>
          </a:prstGeom>
        </p:spPr>
      </p:pic>
      <p:sp>
        <p:nvSpPr>
          <p:cNvPr id="20" name="CuadroTexto 19"/>
          <p:cNvSpPr txBox="1"/>
          <p:nvPr/>
        </p:nvSpPr>
        <p:spPr>
          <a:xfrm>
            <a:off x="465051" y="1163016"/>
            <a:ext cx="9024894" cy="2826371"/>
          </a:xfrm>
          <a:prstGeom prst="rect">
            <a:avLst/>
          </a:prstGeom>
          <a:noFill/>
        </p:spPr>
        <p:txBody>
          <a:bodyPr wrap="square" rtlCol="0">
            <a:prstTxWarp prst="textArchUp">
              <a:avLst/>
            </a:prstTxWarp>
            <a:spAutoFit/>
          </a:bodyPr>
          <a:lstStyle/>
          <a:p>
            <a:pPr algn="ctr"/>
            <a:r>
              <a:rPr lang="es-MX" sz="8000" dirty="0" smtClean="0">
                <a:latin typeface="KG Down Bad Crying At the Gym" pitchFamily="50" charset="0"/>
              </a:rPr>
              <a:t>Sígueme</a:t>
            </a:r>
            <a:endParaRPr lang="es-MX" sz="8000" dirty="0">
              <a:latin typeface="KG Down Bad Crying At the Gym" pitchFamily="50" charset="0"/>
            </a:endParaRPr>
          </a:p>
        </p:txBody>
      </p:sp>
      <p:sp>
        <p:nvSpPr>
          <p:cNvPr id="21" name="CuadroTexto 20"/>
          <p:cNvSpPr txBox="1"/>
          <p:nvPr/>
        </p:nvSpPr>
        <p:spPr>
          <a:xfrm>
            <a:off x="1879139" y="1408550"/>
            <a:ext cx="6196717" cy="1015663"/>
          </a:xfrm>
          <a:prstGeom prst="rect">
            <a:avLst/>
          </a:prstGeom>
          <a:noFill/>
        </p:spPr>
        <p:txBody>
          <a:bodyPr wrap="square" rtlCol="0">
            <a:spAutoFit/>
          </a:bodyPr>
          <a:lstStyle/>
          <a:p>
            <a:pPr algn="ctr"/>
            <a:r>
              <a:rPr lang="es-MX" sz="6000" b="1" dirty="0" smtClean="0">
                <a:latin typeface="HelloBigDeal" panose="02000603000000000000" pitchFamily="2" charset="0"/>
                <a:ea typeface="HelloBigDeal" panose="02000603000000000000" pitchFamily="2" charset="0"/>
              </a:rPr>
              <a:t>CON UN CLIC</a:t>
            </a:r>
            <a:endParaRPr lang="es-MX" sz="6000" b="1" dirty="0">
              <a:latin typeface="HelloBigDeal" panose="02000603000000000000" pitchFamily="2" charset="0"/>
              <a:ea typeface="HelloBigDeal" panose="02000603000000000000" pitchFamily="2" charset="0"/>
            </a:endParaRPr>
          </a:p>
        </p:txBody>
      </p:sp>
      <p:pic>
        <p:nvPicPr>
          <p:cNvPr id="26" name="Imagen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485" y="5534896"/>
            <a:ext cx="1620325" cy="2334367"/>
          </a:xfrm>
          <a:prstGeom prst="rect">
            <a:avLst/>
          </a:prstGeom>
        </p:spPr>
      </p:pic>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9662" flipH="1">
            <a:off x="542392" y="6045812"/>
            <a:ext cx="1423726" cy="1719331"/>
          </a:xfrm>
          <a:prstGeom prst="rect">
            <a:avLst/>
          </a:prstGeom>
        </p:spPr>
      </p:pic>
      <p:pic>
        <p:nvPicPr>
          <p:cNvPr id="28" name="Imagen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5667" y="1930442"/>
            <a:ext cx="798425" cy="645759"/>
          </a:xfrm>
          <a:prstGeom prst="rect">
            <a:avLst/>
          </a:prstGeom>
        </p:spPr>
      </p:pic>
      <p:sp>
        <p:nvSpPr>
          <p:cNvPr id="12" name="CuadroTexto 11"/>
          <p:cNvSpPr txBox="1"/>
          <p:nvPr/>
        </p:nvSpPr>
        <p:spPr>
          <a:xfrm>
            <a:off x="2078477" y="2818550"/>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Aula Creativa</a:t>
            </a:r>
            <a:endParaRPr lang="es-MX" sz="2370" dirty="0">
              <a:latin typeface="KG Miss Speechy IPA" panose="02000000000000000000" pitchFamily="2" charset="0"/>
            </a:endParaRPr>
          </a:p>
        </p:txBody>
      </p:sp>
      <p:pic>
        <p:nvPicPr>
          <p:cNvPr id="13" name="Picture 6" descr="logotipo de tiktok png, icono de tikok png transparente, logotipo de la  aplicación de tikok png 18930463 PN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518" t="15716" r="16763" b="15094"/>
          <a:stretch/>
        </p:blipFill>
        <p:spPr bwMode="auto">
          <a:xfrm>
            <a:off x="967433" y="4022136"/>
            <a:ext cx="1255363" cy="1301857"/>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2288255" y="4434687"/>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Karenf.09</a:t>
            </a:r>
            <a:endParaRPr lang="es-MX" sz="2370" dirty="0">
              <a:latin typeface="KG Miss Speechy IPA" panose="02000000000000000000" pitchFamily="2" charset="0"/>
            </a:endParaRPr>
          </a:p>
        </p:txBody>
      </p:sp>
      <p:pic>
        <p:nvPicPr>
          <p:cNvPr id="15" name="Picture 4" descr="Archivo:Youtube logo.png - Wikipedia, la enciclopedia libr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0600" y="5746409"/>
            <a:ext cx="1219541" cy="84415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2410398" y="5992986"/>
            <a:ext cx="4542779" cy="457048"/>
          </a:xfrm>
          <a:prstGeom prst="rect">
            <a:avLst/>
          </a:prstGeom>
          <a:noFill/>
        </p:spPr>
        <p:txBody>
          <a:bodyPr wrap="square" rtlCol="0">
            <a:spAutoFit/>
          </a:bodyPr>
          <a:lstStyle/>
          <a:p>
            <a:pPr algn="just"/>
            <a:r>
              <a:rPr lang="es-MX" sz="2370" dirty="0" smtClean="0">
                <a:latin typeface="KG Miss Speechy IPA" panose="02000000000000000000" pitchFamily="2" charset="0"/>
              </a:rPr>
              <a:t>Mtra. Karen Lucía</a:t>
            </a:r>
            <a:endParaRPr lang="es-MX" sz="2370" dirty="0">
              <a:latin typeface="KG Miss Speechy IPA" panose="02000000000000000000" pitchFamily="2" charset="0"/>
            </a:endParaRPr>
          </a:p>
        </p:txBody>
      </p:sp>
      <p:pic>
        <p:nvPicPr>
          <p:cNvPr id="17" name="Picture 4" descr="Instagram (@instagram) • Instagram photos and videos">
            <a:hlinkClick r:id="rId11"/>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5193" t="15185" r="13090" b="16730"/>
          <a:stretch/>
        </p:blipFill>
        <p:spPr bwMode="auto">
          <a:xfrm>
            <a:off x="5707409" y="2361116"/>
            <a:ext cx="1284051" cy="1219036"/>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hlinkClick r:id="rId13"/>
          </p:cNvPr>
          <p:cNvPicPr>
            <a:picLocks noChangeAspect="1"/>
          </p:cNvPicPr>
          <p:nvPr/>
        </p:nvPicPr>
        <p:blipFill>
          <a:blip r:embed="rId14"/>
          <a:stretch>
            <a:fillRect/>
          </a:stretch>
        </p:blipFill>
        <p:spPr>
          <a:xfrm>
            <a:off x="5491533" y="5746409"/>
            <a:ext cx="1708991" cy="1217235"/>
          </a:xfrm>
          <a:prstGeom prst="rect">
            <a:avLst/>
          </a:prstGeom>
          <a:ln>
            <a:noFill/>
          </a:ln>
          <a:effectLst>
            <a:outerShdw blurRad="190500" algn="tl" rotWithShape="0">
              <a:srgbClr val="000000">
                <a:alpha val="70000"/>
              </a:srgbClr>
            </a:outerShdw>
          </a:effectLst>
        </p:spPr>
      </p:pic>
      <p:pic>
        <p:nvPicPr>
          <p:cNvPr id="19" name="Picture 8" descr="WhatsApp - Wikipedia, la enciclopedia libre">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88992" y="3726433"/>
            <a:ext cx="1635293" cy="164040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6850822" y="2791855"/>
            <a:ext cx="4203076" cy="457048"/>
          </a:xfrm>
          <a:prstGeom prst="rect">
            <a:avLst/>
          </a:prstGeom>
          <a:noFill/>
        </p:spPr>
        <p:txBody>
          <a:bodyPr wrap="square" rtlCol="0">
            <a:spAutoFit/>
          </a:bodyPr>
          <a:lstStyle/>
          <a:p>
            <a:pPr algn="just"/>
            <a:r>
              <a:rPr lang="es-MX" sz="2370" dirty="0" err="1" smtClean="0">
                <a:latin typeface="KG Miss Speechy IPA" panose="02000000000000000000" pitchFamily="2" charset="0"/>
              </a:rPr>
              <a:t>Creativa.aula</a:t>
            </a:r>
            <a:endParaRPr lang="es-MX" sz="2370" dirty="0">
              <a:latin typeface="KG Miss Speechy IPA" panose="02000000000000000000" pitchFamily="2" charset="0"/>
            </a:endParaRPr>
          </a:p>
        </p:txBody>
      </p:sp>
      <p:sp>
        <p:nvSpPr>
          <p:cNvPr id="23" name="CuadroTexto 22"/>
          <p:cNvSpPr txBox="1"/>
          <p:nvPr/>
        </p:nvSpPr>
        <p:spPr>
          <a:xfrm>
            <a:off x="7059289" y="3967223"/>
            <a:ext cx="2107736" cy="1323439"/>
          </a:xfrm>
          <a:prstGeom prst="rect">
            <a:avLst/>
          </a:prstGeom>
          <a:noFill/>
        </p:spPr>
        <p:txBody>
          <a:bodyPr wrap="square" rtlCol="0">
            <a:spAutoFit/>
          </a:bodyPr>
          <a:lstStyle/>
          <a:p>
            <a:pPr algn="ctr"/>
            <a:r>
              <a:rPr lang="es-MX" sz="1600" dirty="0" smtClean="0">
                <a:latin typeface="KG Miss Speechy IPA" panose="02000000000000000000" pitchFamily="2" charset="0"/>
              </a:rPr>
              <a:t>Grupo de WhatsApp</a:t>
            </a:r>
          </a:p>
          <a:p>
            <a:pPr algn="ctr"/>
            <a:r>
              <a:rPr lang="es-MX" sz="1600" dirty="0" smtClean="0">
                <a:latin typeface="KG Miss Speechy IPA" panose="02000000000000000000" pitchFamily="2" charset="0"/>
              </a:rPr>
              <a:t>INFORMATIVO</a:t>
            </a:r>
          </a:p>
          <a:p>
            <a:pPr algn="ctr"/>
            <a:r>
              <a:rPr lang="es-MX" sz="1600" dirty="0" smtClean="0">
                <a:latin typeface="KG Miss Speechy IPA" panose="02000000000000000000" pitchFamily="2" charset="0"/>
              </a:rPr>
              <a:t>Clic en el ícono para unirse</a:t>
            </a:r>
            <a:endParaRPr lang="es-MX" sz="1600" dirty="0">
              <a:latin typeface="KG Miss Speechy IPA" panose="02000000000000000000" pitchFamily="2" charset="0"/>
            </a:endParaRPr>
          </a:p>
        </p:txBody>
      </p:sp>
      <p:sp>
        <p:nvSpPr>
          <p:cNvPr id="25" name="CuadroTexto 24"/>
          <p:cNvSpPr txBox="1"/>
          <p:nvPr/>
        </p:nvSpPr>
        <p:spPr>
          <a:xfrm>
            <a:off x="7126144" y="5844366"/>
            <a:ext cx="2040881" cy="1015663"/>
          </a:xfrm>
          <a:prstGeom prst="rect">
            <a:avLst/>
          </a:prstGeom>
          <a:noFill/>
        </p:spPr>
        <p:txBody>
          <a:bodyPr wrap="square" rtlCol="0">
            <a:spAutoFit/>
          </a:bodyPr>
          <a:lstStyle/>
          <a:p>
            <a:pPr algn="ctr"/>
            <a:r>
              <a:rPr lang="es-MX" sz="2000" dirty="0" smtClean="0">
                <a:latin typeface="KG Miss Speechy IPA" panose="02000000000000000000" pitchFamily="2" charset="0"/>
              </a:rPr>
              <a:t>Página web</a:t>
            </a:r>
          </a:p>
          <a:p>
            <a:pPr algn="ctr"/>
            <a:r>
              <a:rPr lang="es-MX" sz="2000" dirty="0" smtClean="0">
                <a:latin typeface="KG Miss Speechy IPA" panose="02000000000000000000" pitchFamily="2" charset="0"/>
              </a:rPr>
              <a:t>Clic para dirigirse a ella</a:t>
            </a:r>
            <a:endParaRPr lang="es-MX" sz="2000" dirty="0">
              <a:latin typeface="KG Miss Speechy IPA" panose="02000000000000000000" pitchFamily="2" charset="0"/>
            </a:endParaRPr>
          </a:p>
        </p:txBody>
      </p:sp>
      <p:pic>
        <p:nvPicPr>
          <p:cNvPr id="29" name="Picture 2" descr="Logo Fb - Vectores y PSD gratuitos para descargar">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3566" r="13259"/>
          <a:stretch/>
        </p:blipFill>
        <p:spPr bwMode="auto">
          <a:xfrm>
            <a:off x="994457" y="2439452"/>
            <a:ext cx="1134165" cy="154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8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3558224898"/>
              </p:ext>
            </p:extLst>
          </p:nvPr>
        </p:nvGraphicFramePr>
        <p:xfrm>
          <a:off x="788245" y="492461"/>
          <a:ext cx="8702582" cy="6596848"/>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MIS COMIDAS PREFERIDAS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 30 de Septiembre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a:t>
                      </a:r>
                      <a:r>
                        <a:rPr lang="es-MX" sz="1200" b="0" baseline="0" dirty="0" smtClean="0">
                          <a:solidFill>
                            <a:schemeClr val="tx1"/>
                          </a:solidFill>
                          <a:latin typeface="KG Miss Speechy IPA" panose="02000000000000000000" pitchFamily="2" charset="0"/>
                        </a:rPr>
                        <a:t>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just"/>
                      <a:r>
                        <a:rPr lang="es-ES" sz="1200" dirty="0" smtClean="0">
                          <a:latin typeface="KG Miss Speechy IPA" panose="02000000000000000000" pitchFamily="2" charset="0"/>
                        </a:rPr>
                        <a:t>Consumo de alimentos y bebidas que benefician la salud, de acuerdo con los contextos socioculturales.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Expresa gustos y preferencias de bebidas y alimentos que hay en su comunidad, al explorar aromas, colores, texturas y sabores, guardando medidas de seguridad e higiene.</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 Escucha con atención a sus pares y espera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2">
                  <a:txBody>
                    <a:bodyPr/>
                    <a:lstStyle/>
                    <a:p>
                      <a:pPr algn="ctr"/>
                      <a:endParaRPr lang="es-MX" sz="1200" b="1" dirty="0" smtClean="0">
                        <a:latin typeface="KG Miss Speechy IPA" panose="02000000000000000000" pitchFamily="2" charset="0"/>
                      </a:endParaRPr>
                    </a:p>
                    <a:p>
                      <a:pPr algn="ctr"/>
                      <a:r>
                        <a:rPr lang="es-MX" sz="1200" b="1" dirty="0" smtClean="0">
                          <a:latin typeface="KG Miss Speechy IPA" panose="02000000000000000000" pitchFamily="2" charset="0"/>
                        </a:rPr>
                        <a:t>1.-</a:t>
                      </a:r>
                      <a:r>
                        <a:rPr lang="es-MX" sz="1200" b="1" baseline="0" dirty="0" smtClean="0">
                          <a:latin typeface="KG Miss Speechy IPA" panose="02000000000000000000" pitchFamily="2" charset="0"/>
                        </a:rPr>
                        <a:t> Punto de partida</a:t>
                      </a: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3674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y darles los buenos días con la canción “¿Qué</a:t>
                      </a:r>
                      <a:r>
                        <a:rPr lang="es-MX" sz="1200" kern="1200" baseline="0" dirty="0" smtClean="0">
                          <a:solidFill>
                            <a:schemeClr val="dk1"/>
                          </a:solidFill>
                          <a:effectLst/>
                          <a:latin typeface="KG Miss Speechy IPA" panose="02000000000000000000" pitchFamily="2" charset="0"/>
                          <a:ea typeface="+mn-ea"/>
                          <a:cs typeface="+mn-cs"/>
                        </a:rPr>
                        <a:t> le pasa al</a:t>
                      </a:r>
                      <a:r>
                        <a:rPr lang="es-MX" sz="1200" kern="1200" dirty="0" smtClean="0">
                          <a:solidFill>
                            <a:schemeClr val="dk1"/>
                          </a:solidFill>
                          <a:effectLst/>
                          <a:latin typeface="KG Miss Speechy IPA" panose="02000000000000000000" pitchFamily="2" charset="0"/>
                          <a:ea typeface="+mn-ea"/>
                          <a:cs typeface="+mn-cs"/>
                        </a:rPr>
                        <a:t> cerdito enojón?” </a:t>
                      </a:r>
                      <a:r>
                        <a:rPr lang="es-MX" sz="1200" kern="1200" dirty="0" smtClean="0">
                          <a:solidFill>
                            <a:schemeClr val="dk1"/>
                          </a:solidFill>
                          <a:effectLst/>
                          <a:latin typeface="KG Miss Speechy IPA" panose="02000000000000000000" pitchFamily="2" charset="0"/>
                          <a:ea typeface="+mn-ea"/>
                          <a:cs typeface="+mn-cs"/>
                          <a:hlinkClick r:id="rId3"/>
                        </a:rPr>
                        <a:t>https://www.youtube.com/watch?v=vakVhLBOgCk</a:t>
                      </a:r>
                      <a:r>
                        <a:rPr lang="es-MX" sz="1200" kern="1200" dirty="0" smtClean="0">
                          <a:solidFill>
                            <a:schemeClr val="dk1"/>
                          </a:solidFill>
                          <a:effectLst/>
                          <a:latin typeface="KG Miss Speechy IPA" panose="02000000000000000000" pitchFamily="2" charset="0"/>
                          <a:ea typeface="+mn-ea"/>
                          <a:cs typeface="+mn-cs"/>
                        </a:rPr>
                        <a:t> .</a:t>
                      </a:r>
                      <a:r>
                        <a:rPr lang="es-MX" sz="1200" kern="1200" baseline="0" dirty="0" smtClean="0">
                          <a:solidFill>
                            <a:schemeClr val="dk1"/>
                          </a:solidFill>
                          <a:effectLst/>
                          <a:latin typeface="KG Miss Speechy IPA" panose="02000000000000000000" pitchFamily="2" charset="0"/>
                          <a:ea typeface="+mn-ea"/>
                          <a:cs typeface="+mn-cs"/>
                        </a:rPr>
                        <a:t> Posteriormente, preguntarles: ¿Qué no le gustaba comer al cerdito?, ¿Por qué?, ¿Cómo cambió de opinión?, ¿hay alimentos que a ustedes no les gustan?, ¿Por qué?, ¿Cuáles son sus alimentos favoritos?, ¿Sus alimentos favoritos son saludables?, ¿Qué traen de lunch el día de hoy?, ¿el lunch que traen es saludable o no saludable?, ¿Por qué creen que es importante comer saludable?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latin typeface="KG Miss Speechy IPA" panose="02000000000000000000" pitchFamily="2" charset="0"/>
                        </a:rPr>
                        <a:t>2.- Lo</a:t>
                      </a:r>
                      <a:r>
                        <a:rPr lang="es-MX" sz="1200" b="1" baseline="0" dirty="0" smtClean="0">
                          <a:latin typeface="KG Miss Speechy IPA" panose="02000000000000000000" pitchFamily="2" charset="0"/>
                        </a:rPr>
                        <a:t> que sé y lo que quiero saber</a:t>
                      </a: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mencionarles que el día de hoy comenzaremos el proyecto “Vamos a comer saludable” con el cual aprenderemos sobre los tipos de alimentos, los alimentos saludables y no saludables, el plato del buen comer y la jarra del buen beber, hábitos alimenticios, y una exposición y elaboración de un gran recetario de comida saludable.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Pedirles que mediante una lluvia de ideas y el dictado a la maestra mencionen de qué maneras se puede comer saludablemente. Realizar las anotaciones en un papel bond o en el pizarrón.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Al terminar de anotar lo que mencionen, leer nuevamente el listado de todo lo que conocen y preguntarles: ¿Qué les gustaría saber para comer saludablemente?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553" y="6542032"/>
            <a:ext cx="798425" cy="645759"/>
          </a:xfrm>
          <a:prstGeom prst="rect">
            <a:avLst/>
          </a:prstGeom>
        </p:spPr>
      </p:pic>
    </p:spTree>
    <p:extLst>
      <p:ext uri="{BB962C8B-B14F-4D97-AF65-F5344CB8AC3E}">
        <p14:creationId xmlns:p14="http://schemas.microsoft.com/office/powerpoint/2010/main" val="1016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379371533"/>
              </p:ext>
            </p:extLst>
          </p:nvPr>
        </p:nvGraphicFramePr>
        <p:xfrm>
          <a:off x="418034" y="443572"/>
          <a:ext cx="8989359" cy="1406950"/>
        </p:xfrm>
        <a:graphic>
          <a:graphicData uri="http://schemas.openxmlformats.org/drawingml/2006/table">
            <a:tbl>
              <a:tblPr firstRow="1" bandRow="1">
                <a:tableStyleId>{5C22544A-7EE6-4342-B048-85BDC9FD1C3A}</a:tableStyleId>
              </a:tblPr>
              <a:tblGrid>
                <a:gridCol w="1503756"/>
                <a:gridCol w="7485603"/>
              </a:tblGrid>
              <a:tr h="402250">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2.- Lo</a:t>
                      </a:r>
                      <a:r>
                        <a:rPr lang="es-MX" sz="1200" b="1" baseline="0" dirty="0" smtClean="0">
                          <a:solidFill>
                            <a:schemeClr val="tx1"/>
                          </a:solidFill>
                          <a:latin typeface="KG Miss Speechy IPA" panose="02000000000000000000" pitchFamily="2" charset="0"/>
                        </a:rPr>
                        <a:t> que sé y lo que quiero saber</a:t>
                      </a:r>
                      <a:endParaRPr lang="es-MX" sz="1200" b="1" dirty="0" smtClean="0">
                        <a:solidFill>
                          <a:schemeClr val="tx1"/>
                        </a:solidFill>
                        <a:latin typeface="KG Miss Speechy IPA" panose="02000000000000000000" pitchFamily="2" charset="0"/>
                      </a:endParaRPr>
                    </a:p>
                    <a:p>
                      <a:endParaRPr lang="es-MX"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en la ficha de trabajo 1 dibujarán aquellos alimentos que consideren sus preferidos. Al terminar la actividad, lo compartirán con sus compañeros mencionando el porque esos alimentos son sus favoritos y pegarán sus trabajos en alguna parte del aula.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“Cirilo come de todo”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https://www.youtube.com/watch?v=fU3Qv7u2iew</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577901729"/>
              </p:ext>
            </p:extLst>
          </p:nvPr>
        </p:nvGraphicFramePr>
        <p:xfrm>
          <a:off x="418034" y="2313094"/>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“¿Qué le pasa al cerdito enojón?</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Papel bond blanco</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Plumones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1</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Cinta adhesiva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Cuento: “Cirilo come de todo”</a:t>
                      </a:r>
                    </a:p>
                    <a:p>
                      <a:pPr marL="342900" indent="-342900">
                        <a:buFont typeface="Arial" panose="020B0604020202020204" pitchFamily="34" charset="0"/>
                        <a:buChar char="•"/>
                      </a:pP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5736" y="3755490"/>
            <a:ext cx="798425" cy="645759"/>
          </a:xfrm>
          <a:prstGeom prst="rect">
            <a:avLst/>
          </a:prstGeom>
        </p:spPr>
      </p:pic>
    </p:spTree>
    <p:extLst>
      <p:ext uri="{BB962C8B-B14F-4D97-AF65-F5344CB8AC3E}">
        <p14:creationId xmlns:p14="http://schemas.microsoft.com/office/powerpoint/2010/main" val="4028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2763330528"/>
              </p:ext>
            </p:extLst>
          </p:nvPr>
        </p:nvGraphicFramePr>
        <p:xfrm>
          <a:off x="679667" y="319229"/>
          <a:ext cx="8702582" cy="7206240"/>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263033">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¿CÓMO</a:t>
                      </a:r>
                      <a:r>
                        <a:rPr lang="es-MX" sz="1200" b="0" baseline="0" dirty="0" smtClean="0">
                          <a:solidFill>
                            <a:schemeClr val="tx1"/>
                          </a:solidFill>
                          <a:latin typeface="KG Miss Speechy IPA" panose="02000000000000000000" pitchFamily="2" charset="0"/>
                        </a:rPr>
                        <a:t> APRENDEREMOS SOBRE LA ALIMENTACIÓN SALUDABLE?</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63033">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Miércoles 02 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438388">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Saberes</a:t>
                      </a:r>
                      <a:r>
                        <a:rPr lang="es-MX" sz="1200" b="0" baseline="0" dirty="0" smtClean="0">
                          <a:solidFill>
                            <a:schemeClr val="tx1"/>
                          </a:solidFill>
                          <a:latin typeface="KG Miss Speechy IPA" panose="02000000000000000000" pitchFamily="2" charset="0"/>
                        </a:rPr>
                        <a:t> y Pensamiento Científico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just"/>
                      <a:r>
                        <a:rPr lang="es-ES" sz="1200" dirty="0" smtClean="0">
                          <a:latin typeface="KG Miss Speechy IPA" panose="02000000000000000000" pitchFamily="2" charset="0"/>
                        </a:rPr>
                        <a:t>Las magnitudes de longitud, peso, capacidad y tiempo en situaciones cotidianas del hogar y del entorno sociocultural.</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38388">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Organiza actividades y juegos con sus pares, estableciendo una secuencia en su duración al llevarlas a cabo.</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9048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Escucha con atención a sus pares y espera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3033">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63033">
                <a:tc rowSpan="4">
                  <a:txBody>
                    <a:bodyPr/>
                    <a:lstStyle/>
                    <a:p>
                      <a:pPr algn="ctr"/>
                      <a:r>
                        <a:rPr lang="es-MX" sz="1200" b="1" dirty="0" smtClean="0">
                          <a:latin typeface="KG Miss Speechy IPA" panose="02000000000000000000" pitchFamily="2" charset="0"/>
                        </a:rPr>
                        <a:t>3.-</a:t>
                      </a:r>
                      <a:r>
                        <a:rPr lang="es-MX" sz="1200" b="1" baseline="0" dirty="0" smtClean="0">
                          <a:latin typeface="KG Miss Speechy IPA" panose="02000000000000000000" pitchFamily="2" charset="0"/>
                        </a:rPr>
                        <a:t> Organicemos las actividades:</a:t>
                      </a:r>
                    </a:p>
                    <a:p>
                      <a:pPr algn="ctr"/>
                      <a:r>
                        <a:rPr lang="es-MX" sz="1200" b="0" baseline="0" dirty="0" smtClean="0">
                          <a:latin typeface="KG Miss Speechy IPA" panose="02000000000000000000" pitchFamily="2" charset="0"/>
                        </a:rPr>
                        <a:t>Comentar de manera grupal las actividades que realizaremos hasta la exposición y elaboración del gran recetario.</a:t>
                      </a: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841229">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y recordar lo que se realizó el día anterior</a:t>
                      </a:r>
                      <a:r>
                        <a:rPr lang="es-MX" sz="1200" kern="1200" baseline="0" dirty="0" smtClean="0">
                          <a:solidFill>
                            <a:schemeClr val="dk1"/>
                          </a:solidFill>
                          <a:effectLst/>
                          <a:latin typeface="KG Miss Speechy IPA" panose="02000000000000000000" pitchFamily="2" charset="0"/>
                          <a:ea typeface="+mn-ea"/>
                          <a:cs typeface="+mn-cs"/>
                        </a:rPr>
                        <a:t> y revisar la lista que realizamos sobre lo que sabemos sobre una alimentación saludable. Enseguida  preguntarles: ¿Qué es lo que les gustaría conocer, investigar o saber? Escuchar sus respuestas.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mostrarles las tarjetas “Organización de las actividades” pegarlas en desorden en el pizarrón y pedirles a varios niños al azar que señalen las imágenes para ordenarlas por el número que contiene cada imagen. Cada que señalen la imagen correcta para acomodarlas de manera ascendente mostrárselas para que puedan observarlas bien y explicarles de manera breve en qué consiste esa actividad. Enseguida preguntarles: ¿Qué actividad les llama más la atención o les gusta mas?, ¿Por qué?, ¿Qué es lo que aprenderemos con este proyecto?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3033">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16088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mostrarles las tarjetas “Organización de las actividades” pegarlas en desorden en el pizarrón y pedirles a varios niños al azar que señalen las imágenes para ordenarlas por el número que contiene cada imagen. Cada que señalen la imagen correcta para acomodarlas de manera ascendente mostrárselas para que puedan observarlas bien y explicarles de manera breve en qué consiste esa actividad. Enseguida preguntarles: ¿Qué actividad les llama más la atención o les gusta mas?, ¿Por qué?, ¿Qué es lo que aprenderemos con este proyecto?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7189" y="6887459"/>
            <a:ext cx="798425" cy="645759"/>
          </a:xfrm>
          <a:prstGeom prst="rect">
            <a:avLst/>
          </a:prstGeom>
        </p:spPr>
      </p:pic>
    </p:spTree>
    <p:extLst>
      <p:ext uri="{BB962C8B-B14F-4D97-AF65-F5344CB8AC3E}">
        <p14:creationId xmlns:p14="http://schemas.microsoft.com/office/powerpoint/2010/main" val="384156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1158231047"/>
              </p:ext>
            </p:extLst>
          </p:nvPr>
        </p:nvGraphicFramePr>
        <p:xfrm>
          <a:off x="418034" y="443572"/>
          <a:ext cx="8989359" cy="2342772"/>
        </p:xfrm>
        <a:graphic>
          <a:graphicData uri="http://schemas.openxmlformats.org/drawingml/2006/table">
            <a:tbl>
              <a:tblPr firstRow="1" bandRow="1">
                <a:tableStyleId>{5C22544A-7EE6-4342-B048-85BDC9FD1C3A}</a:tableStyleId>
              </a:tblPr>
              <a:tblGrid>
                <a:gridCol w="1503756"/>
                <a:gridCol w="7485603"/>
              </a:tblGrid>
              <a:tr h="269350">
                <a:tc rowSpan="2">
                  <a:txBody>
                    <a:bodyPr/>
                    <a:lstStyle/>
                    <a:p>
                      <a:pPr algn="ctr"/>
                      <a:r>
                        <a:rPr lang="es-MX" sz="1200" b="1" dirty="0" smtClean="0">
                          <a:solidFill>
                            <a:schemeClr val="tx1"/>
                          </a:solidFill>
                          <a:latin typeface="KG Miss Speechy IPA" panose="02000000000000000000" pitchFamily="2" charset="0"/>
                        </a:rPr>
                        <a:t>3.-</a:t>
                      </a:r>
                      <a:r>
                        <a:rPr lang="es-MX" sz="1200" b="1" baseline="0" dirty="0" smtClean="0">
                          <a:solidFill>
                            <a:schemeClr val="tx1"/>
                          </a:solidFill>
                          <a:latin typeface="KG Miss Speechy IPA" panose="02000000000000000000" pitchFamily="2" charset="0"/>
                        </a:rPr>
                        <a:t> Organicemos las actividades:</a:t>
                      </a:r>
                    </a:p>
                    <a:p>
                      <a:pPr algn="ctr"/>
                      <a:r>
                        <a:rPr lang="es-MX" sz="1200" b="0" baseline="0" dirty="0" smtClean="0">
                          <a:solidFill>
                            <a:schemeClr val="tx1"/>
                          </a:solidFill>
                          <a:latin typeface="KG Miss Speechy IPA" panose="02000000000000000000" pitchFamily="2" charset="0"/>
                        </a:rPr>
                        <a:t>Comentar de manera grupal las actividades que realizaremos hasta la exposición y elaboración del gran recetario</a:t>
                      </a:r>
                      <a:r>
                        <a:rPr lang="es-MX" sz="2000" b="0" baseline="0" dirty="0" smtClean="0">
                          <a:latin typeface="KG Miss Speechy IPA" panose="02000000000000000000" pitchFamily="2" charset="0"/>
                        </a:rPr>
                        <a:t>.</a:t>
                      </a:r>
                    </a:p>
                    <a:p>
                      <a:pPr marL="0" marR="0" lvl="0" indent="0" algn="ctr" defTabSz="1005840" rtl="0" eaLnBrk="1" fontAlgn="auto" latinLnBrk="0" hangingPunct="1">
                        <a:lnSpc>
                          <a:spcPct val="100000"/>
                        </a:lnSpc>
                        <a:spcBef>
                          <a:spcPts val="0"/>
                        </a:spcBef>
                        <a:spcAft>
                          <a:spcPts val="0"/>
                        </a:spcAft>
                        <a:buClrTx/>
                        <a:buSzTx/>
                        <a:buFontTx/>
                        <a:buNone/>
                        <a:tabLst/>
                        <a:defRPr/>
                      </a:pPr>
                      <a:endParaRPr lang="es-MX" dirty="0"/>
                    </a:p>
                  </a:txBody>
                  <a:tcPr marL="90300" marR="90300" marT="45150" marB="45150"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a:t>
                      </a:r>
                      <a:r>
                        <a:rPr lang="es-MX" sz="1200" kern="1200" baseline="0" dirty="0" smtClean="0">
                          <a:solidFill>
                            <a:schemeClr val="dk1"/>
                          </a:solidFill>
                          <a:effectLst/>
                          <a:latin typeface="KG Miss Speechy IPA" panose="02000000000000000000" pitchFamily="2" charset="0"/>
                          <a:ea typeface="+mn-ea"/>
                          <a:cs typeface="+mn-cs"/>
                        </a:rPr>
                        <a:t> de trabajo 2, los niños deberán ordenar por número las actividades a realizar durante el proyecto.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la canción “¿Qué le pasa al cerdito enojón? </a:t>
                      </a:r>
                      <a:r>
                        <a:rPr lang="es-MX" sz="1200" kern="1200" dirty="0" smtClean="0">
                          <a:solidFill>
                            <a:schemeClr val="dk1"/>
                          </a:solidFill>
                          <a:effectLst/>
                          <a:latin typeface="KG Miss Speechy IPA" panose="02000000000000000000" pitchFamily="2" charset="0"/>
                          <a:ea typeface="+mn-ea"/>
                          <a:cs typeface="+mn-cs"/>
                          <a:hlinkClick r:id="rId3"/>
                        </a:rPr>
                        <a:t>https://www.youtube.com/watch?v=vakVhLBOgCk</a:t>
                      </a:r>
                      <a:r>
                        <a:rPr lang="es-MX" sz="1200" kern="1200" dirty="0" smtClean="0">
                          <a:solidFill>
                            <a:schemeClr val="dk1"/>
                          </a:solidFill>
                          <a:effectLst/>
                          <a:latin typeface="KG Miss Speechy IPA" panose="02000000000000000000" pitchFamily="2" charset="0"/>
                          <a:ea typeface="+mn-ea"/>
                          <a:cs typeface="+mn-cs"/>
                        </a:rPr>
                        <a:t>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0636580"/>
              </p:ext>
            </p:extLst>
          </p:nvPr>
        </p:nvGraphicFramePr>
        <p:xfrm>
          <a:off x="418033" y="2983339"/>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Tarjetas “Organización de las actividades”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2</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a:t>
                      </a:r>
                      <a:r>
                        <a:rPr lang="es-MX" sz="1200" baseline="0" dirty="0" smtClean="0">
                          <a:solidFill>
                            <a:schemeClr val="tx1"/>
                          </a:solidFill>
                          <a:latin typeface="KG Miss Speechy IPA" panose="02000000000000000000" pitchFamily="2" charset="0"/>
                        </a:rPr>
                        <a:t> “¿Qué le pasa al cerdito enojón?”</a:t>
                      </a:r>
                      <a:endParaRPr lang="es-MX" sz="1200" dirty="0" smtClean="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1901" y="3559445"/>
            <a:ext cx="798425" cy="645759"/>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501528685"/>
              </p:ext>
            </p:extLst>
          </p:nvPr>
        </p:nvGraphicFramePr>
        <p:xfrm>
          <a:off x="418033" y="4829539"/>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Traer</a:t>
                      </a:r>
                      <a:r>
                        <a:rPr lang="es-MX" sz="1200" baseline="0" dirty="0" smtClean="0">
                          <a:solidFill>
                            <a:schemeClr val="tx1"/>
                          </a:solidFill>
                          <a:latin typeface="KG Miss Speechy IPA" panose="02000000000000000000" pitchFamily="2" charset="0"/>
                        </a:rPr>
                        <a:t> para el día de mañana jueves 03 de octubre recortes de 5 alimentos (no preparados).</a:t>
                      </a:r>
                      <a:endParaRPr lang="es-MX" sz="1200" dirty="0">
                        <a:solidFill>
                          <a:schemeClr val="tx1"/>
                        </a:solidFill>
                        <a:latin typeface="KG Miss Speechy IPA" panose="02000000000000000000" pitchFamily="2" charset="0"/>
                      </a:endParaRPr>
                    </a:p>
                  </a:txBody>
                  <a:tcPr>
                    <a:lnL w="19050" cap="flat" cmpd="sng" algn="ctr">
                      <a:solidFill>
                        <a:schemeClr val="tx1"/>
                      </a:solidFill>
                      <a:prstDash val="lgDash"/>
                      <a:round/>
                      <a:headEnd type="none" w="med" len="med"/>
                      <a:tailEnd type="none" w="med" len="med"/>
                    </a:lnL>
                    <a:lnR w="1905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445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b="19048"/>
          <a:stretch/>
        </p:blipFill>
        <p:spPr bwMode="auto">
          <a:xfrm>
            <a:off x="0" y="0"/>
            <a:ext cx="5372100" cy="7764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i.pinimg.com/564x/0b/f9/51/0bf951bd1baf01a775ce92ff5472f38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 r="13343" b="19209"/>
          <a:stretch/>
        </p:blipFill>
        <p:spPr bwMode="auto">
          <a:xfrm>
            <a:off x="5372099" y="1"/>
            <a:ext cx="4655304" cy="77491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p:extLst>
              <p:ext uri="{D42A27DB-BD31-4B8C-83A1-F6EECF244321}">
                <p14:modId xmlns:p14="http://schemas.microsoft.com/office/powerpoint/2010/main" val="2052866032"/>
              </p:ext>
            </p:extLst>
          </p:nvPr>
        </p:nvGraphicFramePr>
        <p:xfrm>
          <a:off x="833946" y="321886"/>
          <a:ext cx="8702582" cy="7120878"/>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0">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TIPOS</a:t>
                      </a:r>
                      <a:r>
                        <a:rPr lang="es-MX" sz="1200" b="0" baseline="0" dirty="0" smtClean="0">
                          <a:solidFill>
                            <a:schemeClr val="tx1"/>
                          </a:solidFill>
                          <a:latin typeface="KG Miss Speechy IPA" panose="02000000000000000000" pitchFamily="2" charset="0"/>
                        </a:rPr>
                        <a:t> DE ALIMENTOS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 03 de Octubre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just"/>
                      <a:r>
                        <a:rPr lang="es-ES" sz="1200" dirty="0" smtClean="0">
                          <a:latin typeface="KG Miss Speechy IPA" panose="02000000000000000000" pitchFamily="2" charset="0"/>
                        </a:rPr>
                        <a:t>Consumo de alimentos y bebidas que benefician la salud, de acuerdo con los contextos socioculturales.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 </a:t>
                      </a:r>
                      <a:r>
                        <a:rPr lang="es-ES" sz="1200" dirty="0" smtClean="0">
                          <a:latin typeface="KG Miss Speechy IPA" panose="02000000000000000000" pitchFamily="2" charset="0"/>
                        </a:rPr>
                        <a:t>Obtiene información de diversas fuentes, acerca de los factores que favorecen estilos de vida saludable, destacando el consumo de alimentos nutritivos y de agua simple potable, entre otros.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endParaRPr lang="es-MX"/>
                    </a:p>
                  </a:txBody>
                  <a:tcPr/>
                </a:tc>
                <a:tc gridSpan="3">
                  <a:txBody>
                    <a:bodyPr/>
                    <a:lstStyle/>
                    <a:p>
                      <a:pPr algn="just"/>
                      <a:r>
                        <a:rPr lang="es-ES" sz="1200" b="0" dirty="0" smtClean="0">
                          <a:latin typeface="KG Miss Speechy IPA" panose="02000000000000000000" pitchFamily="2" charset="0"/>
                        </a:rPr>
                        <a:t>III.- </a:t>
                      </a:r>
                      <a:r>
                        <a:rPr lang="es-ES" sz="1200" dirty="0" smtClean="0">
                          <a:latin typeface="KG Miss Speechy IPA" panose="02000000000000000000" pitchFamily="2" charset="0"/>
                        </a:rPr>
                        <a:t>Dialoga con sus pares para definir criterios de clasificación de objetos y elementos del entorno natural y sociocultural, que respondan a distintos propósitos.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00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latin typeface="KG Miss Speechy IPA" panose="02000000000000000000" pitchFamily="2" charset="0"/>
                        </a:rPr>
                        <a:t>4.-Creatividad</a:t>
                      </a:r>
                      <a:r>
                        <a:rPr lang="es-MX" sz="1200" b="1" baseline="0" dirty="0" smtClean="0">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latin typeface="KG Miss Speechy IPA" panose="02000000000000000000" pitchFamily="2" charset="0"/>
                        </a:rPr>
                        <a:t>Se realizarán actividades planeadas</a:t>
                      </a:r>
                      <a:endParaRPr lang="es-MX" sz="1200" b="1" baseline="0"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67806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a:t>
                      </a:r>
                      <a:r>
                        <a:rPr lang="es-MX" sz="1200" kern="1200" baseline="0" dirty="0" smtClean="0">
                          <a:solidFill>
                            <a:schemeClr val="dk1"/>
                          </a:solidFill>
                          <a:effectLst/>
                          <a:latin typeface="KG Miss Speechy IPA" panose="02000000000000000000" pitchFamily="2" charset="0"/>
                          <a:ea typeface="+mn-ea"/>
                          <a:cs typeface="+mn-cs"/>
                        </a:rPr>
                        <a:t> y recordar lo que se realizó el día anterior. Posteriormente, revisar la lista de actividades a realizar durante el proyecto y observar la actividad que debemos realizar el día de hoy. Preguntarles: ¿Qué son los alimentos?, ¿saben de donde provienen?, ¿para qué sirven?, ¿Qué pasa si no nos alimentamos?, ¿saben como se clasifican los alimentos?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Enseguida, proyectarles la lámina “Los alimentos” y leerles la información. Rescatar la información más importante con las siguientes preguntas: ¿Por qué los alimentos son importantes?, ¿cuántos tipos de alimentos existen?, ¿Cuáles son?, ¿Cuáles son los alimentos de origen vegetal?, ¿Cuáles son los alimentos de origen animal?, ¿Cuáles son los alimentos de origen mineral? Escuchar sus respuestas.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Explicarles que los alimentos se clasifican en tres tipos, los que provienen de los animales como el pescado, la carne, la leche, los huevos; los que provienen de los vegetales como las frutas, verduras, los cereales y las legumbres; y los de origen mineral como la sal o el agua.</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8891" y="6804754"/>
            <a:ext cx="798425" cy="645759"/>
          </a:xfrm>
          <a:prstGeom prst="rect">
            <a:avLst/>
          </a:prstGeom>
        </p:spPr>
      </p:pic>
    </p:spTree>
    <p:extLst>
      <p:ext uri="{BB962C8B-B14F-4D97-AF65-F5344CB8AC3E}">
        <p14:creationId xmlns:p14="http://schemas.microsoft.com/office/powerpoint/2010/main" val="411355682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3511</TotalTime>
  <Words>6857</Words>
  <Application>Microsoft Office PowerPoint</Application>
  <PresentationFormat>Personalizado</PresentationFormat>
  <Paragraphs>674</Paragraphs>
  <Slides>42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42</vt:i4>
      </vt:variant>
    </vt:vector>
  </HeadingPairs>
  <TitlesOfParts>
    <vt:vector size="52" baseType="lpstr">
      <vt:lpstr>Arial</vt:lpstr>
      <vt:lpstr>Calibri</vt:lpstr>
      <vt:lpstr>Calibri Light</vt:lpstr>
      <vt:lpstr>HelloBigDeal</vt:lpstr>
      <vt:lpstr>HelloLucy</vt:lpstr>
      <vt:lpstr>HelloProsecco</vt:lpstr>
      <vt:lpstr>KG Down Bad Crying At the Gym</vt:lpstr>
      <vt:lpstr>KG Miss Speechy IPA</vt:lpstr>
      <vt:lpstr>KG Second Chances Sketch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88</cp:revision>
  <dcterms:created xsi:type="dcterms:W3CDTF">2024-09-28T21:43:40Z</dcterms:created>
  <dcterms:modified xsi:type="dcterms:W3CDTF">2024-10-02T07:06:26Z</dcterms:modified>
</cp:coreProperties>
</file>