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61" r:id="rId5"/>
    <p:sldId id="263" r:id="rId6"/>
    <p:sldId id="262" r:id="rId7"/>
    <p:sldId id="264" r:id="rId8"/>
    <p:sldId id="266" r:id="rId9"/>
    <p:sldId id="265" r:id="rId10"/>
    <p:sldId id="267" r:id="rId11"/>
    <p:sldId id="268" r:id="rId12"/>
    <p:sldId id="269" r:id="rId13"/>
    <p:sldId id="270" r:id="rId14"/>
  </p:sldIdLst>
  <p:sldSz cx="10058400" cy="77724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7BE2-B09D-4558-9270-E776AB287C44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98D6-6A99-4221-96EF-90DCC649E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260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7BE2-B09D-4558-9270-E776AB287C44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98D6-6A99-4221-96EF-90DCC649E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08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7BE2-B09D-4558-9270-E776AB287C44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98D6-6A99-4221-96EF-90DCC649E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93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7BE2-B09D-4558-9270-E776AB287C44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98D6-6A99-4221-96EF-90DCC649E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98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7BE2-B09D-4558-9270-E776AB287C44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98D6-6A99-4221-96EF-90DCC649E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98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7BE2-B09D-4558-9270-E776AB287C44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98D6-6A99-4221-96EF-90DCC649E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382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7BE2-B09D-4558-9270-E776AB287C44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98D6-6A99-4221-96EF-90DCC649E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62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7BE2-B09D-4558-9270-E776AB287C44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98D6-6A99-4221-96EF-90DCC649E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435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7BE2-B09D-4558-9270-E776AB287C44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98D6-6A99-4221-96EF-90DCC649E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7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7BE2-B09D-4558-9270-E776AB287C44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98D6-6A99-4221-96EF-90DCC649E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8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7BE2-B09D-4558-9270-E776AB287C44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98D6-6A99-4221-96EF-90DCC649E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064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87BE2-B09D-4558-9270-E776AB287C44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398D6-6A99-4221-96EF-90DCC649E2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92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89411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878284"/>
            <a:ext cx="10058400" cy="89411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70" y="2159920"/>
            <a:ext cx="4258461" cy="373913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31" y="231314"/>
            <a:ext cx="2673892" cy="1640946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011" y="232398"/>
            <a:ext cx="2673892" cy="1640946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3083835" y="1587506"/>
            <a:ext cx="3890731" cy="9995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MX" sz="7086" dirty="0">
                <a:latin typeface="Abigail" pitchFamily="50" charset="0"/>
              </a:rPr>
              <a:t>Festejemos</a:t>
            </a:r>
            <a:endParaRPr lang="es-MX" sz="7086" dirty="0">
              <a:latin typeface="Abigail" pitchFamily="50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54" y="6361520"/>
            <a:ext cx="845775" cy="684055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1337391" y="3958030"/>
            <a:ext cx="7383619" cy="260484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s-MX" sz="16336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KG Second Chances Sketch" panose="02000000000000000000" pitchFamily="2" charset="0"/>
              </a:rPr>
              <a:t>San Valentín</a:t>
            </a:r>
            <a:endParaRPr lang="es-MX" sz="16336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49" y="2702187"/>
            <a:ext cx="2356849" cy="238055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246" y="2087273"/>
            <a:ext cx="2214988" cy="295161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393561" y="3275470"/>
            <a:ext cx="3271279" cy="63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43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KG Miss Speechy IPA" panose="02000000000000000000" pitchFamily="2" charset="0"/>
              </a:rPr>
              <a:t>EVALUACIÓN</a:t>
            </a:r>
            <a:endParaRPr lang="es-MX" sz="3543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KG Miss Speechy IP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9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8941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878284"/>
            <a:ext cx="10058399" cy="89411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rot="5400000">
            <a:off x="6143125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514032" y="0"/>
            <a:ext cx="571500" cy="7772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6191405" y="3751431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De lo Humano y lo Comunitario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97621"/>
              </p:ext>
            </p:extLst>
          </p:nvPr>
        </p:nvGraphicFramePr>
        <p:xfrm>
          <a:off x="423566" y="253683"/>
          <a:ext cx="8894931" cy="729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978057"/>
                <a:gridCol w="805015"/>
                <a:gridCol w="941318"/>
                <a:gridCol w="978057"/>
              </a:tblGrid>
              <a:tr h="459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Posibilidades de movimiento en diferentes espacios, para favorecer las habilidades motrices</a:t>
                      </a:r>
                      <a:r>
                        <a:rPr lang="es-ES" sz="900" dirty="0" smtClean="0"/>
                        <a:t>.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05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r>
                        <a:rPr lang="es-MX" sz="900" b="0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MX" sz="900" dirty="0" smtClean="0">
                          <a:latin typeface="KG Miss Speechy IPA" panose="02000000000000000000" pitchFamily="2" charset="0"/>
                        </a:rPr>
                        <a:t>Descubre e imita movimientos y posturas de manera individual o colectiva, utilizando distintos segmentos corporales (lateralidad).</a:t>
                      </a:r>
                      <a:endParaRPr lang="es-MX" sz="900" b="1" dirty="0" smtClean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r>
                        <a:rPr lang="es-MX" sz="900" b="0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ES" sz="900" b="0" dirty="0" smtClean="0">
                          <a:latin typeface="KG Miss Speechy IPA" panose="02000000000000000000" pitchFamily="2" charset="0"/>
                        </a:rPr>
                        <a:t>Explora las posibilidades de movimiento al utilizar las distintas partes del cuerpo, en juegos y actividades (correr, saltar, entre otras) de acuerdo con las características físicas, intelectuales y sensoriales de cada persona.</a:t>
                      </a:r>
                      <a:endParaRPr lang="es-MX" sz="900" b="0" dirty="0" smtClean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32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8941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878284"/>
            <a:ext cx="10058399" cy="89411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rot="5400000">
            <a:off x="6143125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514032" y="0"/>
            <a:ext cx="571500" cy="7772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3" name="CuadroTexto 12"/>
          <p:cNvSpPr txBox="1"/>
          <p:nvPr/>
        </p:nvSpPr>
        <p:spPr>
          <a:xfrm rot="5400000">
            <a:off x="6191405" y="3751431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De lo Humano y lo Comunitario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82727"/>
              </p:ext>
            </p:extLst>
          </p:nvPr>
        </p:nvGraphicFramePr>
        <p:xfrm>
          <a:off x="423566" y="253683"/>
          <a:ext cx="8969590" cy="7314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52716"/>
                <a:gridCol w="805015"/>
                <a:gridCol w="941318"/>
                <a:gridCol w="978057"/>
              </a:tblGrid>
              <a:tr h="459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Posibilidades de movimiento en diferentes espacios, para favorecer las habilidades motrices</a:t>
                      </a:r>
                      <a:r>
                        <a:rPr lang="es-ES" sz="900" dirty="0" smtClean="0"/>
                        <a:t>.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</a:p>
                    <a:p>
                      <a:pPr algn="ctr"/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Precisión y coordinación en los movimientos al usar objetos y materiales, de acuerdo con las condiciones, capacidades y características de niñas y niños.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05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11,.</a:t>
                      </a:r>
                      <a:r>
                        <a:rPr lang="es-MX" sz="900" b="0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Incorpora en sus movimientos la estructura del espacio físico como la distancia, la dirección, la temporalidad, la velocidad y la posición.</a:t>
                      </a:r>
                      <a:endParaRPr lang="es-MX" sz="900" b="1" dirty="0" smtClean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r>
                        <a:rPr lang="es-MX" sz="900" b="0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Participa en juegos y actividades que implican la coordinación de los sentidos y los movimientos, en acciones como lanzar, amasar, patear, entre otras.</a:t>
                      </a:r>
                      <a:endParaRPr lang="es-MX" sz="900" b="0" dirty="0" smtClean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95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8941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878284"/>
            <a:ext cx="10058399" cy="89411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rot="5400000">
            <a:off x="6143125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586372"/>
              </p:ext>
            </p:extLst>
          </p:nvPr>
        </p:nvGraphicFramePr>
        <p:xfrm>
          <a:off x="751113" y="920501"/>
          <a:ext cx="8425543" cy="5931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7488"/>
                <a:gridCol w="2850190"/>
                <a:gridCol w="4777865"/>
              </a:tblGrid>
              <a:tr h="4539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LISTA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1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OBSERVACIONES RELEVANTES EN LOS PROCESOS DE APRENDIZAJE</a:t>
                      </a:r>
                      <a:endParaRPr lang="es-MX" sz="11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06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redondeado 32"/>
          <p:cNvSpPr/>
          <p:nvPr/>
        </p:nvSpPr>
        <p:spPr>
          <a:xfrm>
            <a:off x="3224832" y="6962220"/>
            <a:ext cx="387555" cy="387555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8866" tIns="44433" rIns="88866" bIns="444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sz="1749"/>
          </a:p>
        </p:txBody>
      </p:sp>
      <p:sp>
        <p:nvSpPr>
          <p:cNvPr id="34" name="Cuadro de texto 11"/>
          <p:cNvSpPr txBox="1"/>
          <p:nvPr/>
        </p:nvSpPr>
        <p:spPr>
          <a:xfrm>
            <a:off x="3678652" y="6947171"/>
            <a:ext cx="2940600" cy="5808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8866" tIns="44433" rIns="88866" bIns="444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777"/>
              </a:spcAft>
            </a:pPr>
            <a:r>
              <a:rPr lang="es-ES" sz="1166" dirty="0">
                <a:latin typeface="KG Red Hands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del Proyecto: </a:t>
            </a:r>
            <a:endParaRPr lang="es-MX" sz="106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77"/>
              </a:spcAft>
            </a:pPr>
            <a:r>
              <a:rPr lang="es-ES" sz="1166" dirty="0">
                <a:latin typeface="KG Red Hands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Festejemos San Valentín</a:t>
            </a:r>
            <a:endParaRPr lang="es-MX" sz="1069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71" y="0"/>
            <a:ext cx="9775258" cy="89411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1571" y="6878286"/>
            <a:ext cx="9775258" cy="89411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80" y="30525"/>
            <a:ext cx="2203507" cy="135227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47" y="41568"/>
            <a:ext cx="2185514" cy="134123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004986" y="1243419"/>
            <a:ext cx="6287932" cy="9995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MX" sz="7086" dirty="0">
                <a:latin typeface="Abigail" pitchFamily="50" charset="0"/>
              </a:rPr>
              <a:t>Fuentes utilizadas para la edición</a:t>
            </a:r>
            <a:endParaRPr lang="es-MX" sz="7086" dirty="0">
              <a:latin typeface="Abigail" pitchFamily="50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639488" y="2068491"/>
            <a:ext cx="3509464" cy="3330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32" dirty="0">
                <a:latin typeface="KG Miss Speechy IPA" panose="02000000000000000000" pitchFamily="2" charset="0"/>
              </a:rPr>
              <a:t>KG Miss </a:t>
            </a:r>
            <a:r>
              <a:rPr lang="es-MX" sz="2332" dirty="0" err="1">
                <a:latin typeface="KG Miss Speechy IPA" panose="02000000000000000000" pitchFamily="2" charset="0"/>
              </a:rPr>
              <a:t>Speechy</a:t>
            </a:r>
            <a:r>
              <a:rPr lang="es-MX" sz="2332" dirty="0">
                <a:latin typeface="KG Miss Speechy IPA" panose="02000000000000000000" pitchFamily="2" charset="0"/>
              </a:rPr>
              <a:t> IPA</a:t>
            </a:r>
          </a:p>
          <a:p>
            <a:pPr algn="ctr"/>
            <a:endParaRPr lang="es-MX" sz="2332" dirty="0">
              <a:latin typeface="KG Miss Speechy IPA" panose="02000000000000000000" pitchFamily="2" charset="0"/>
            </a:endParaRPr>
          </a:p>
          <a:p>
            <a:pPr algn="ctr"/>
            <a:r>
              <a:rPr lang="es-MX" sz="2332" dirty="0">
                <a:latin typeface="Abigail" pitchFamily="50" charset="0"/>
              </a:rPr>
              <a:t>Abigail</a:t>
            </a:r>
          </a:p>
          <a:p>
            <a:pPr algn="ctr"/>
            <a:endParaRPr lang="es-MX" sz="2332" dirty="0">
              <a:latin typeface="Abigail" pitchFamily="50" charset="0"/>
            </a:endParaRPr>
          </a:p>
          <a:p>
            <a:pPr algn="ctr"/>
            <a:r>
              <a:rPr lang="es-MX" sz="2362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KG Second Chances Sketch" panose="02000000000000000000" pitchFamily="2" charset="0"/>
              </a:rPr>
              <a:t>KG </a:t>
            </a:r>
            <a:r>
              <a:rPr lang="es-MX" sz="2362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KG Second Chances Sketch" panose="02000000000000000000" pitchFamily="2" charset="0"/>
              </a:rPr>
              <a:t>Second</a:t>
            </a:r>
            <a:r>
              <a:rPr lang="es-MX" sz="2362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KG Second Chances Sketch" panose="02000000000000000000" pitchFamily="2" charset="0"/>
              </a:rPr>
              <a:t> Chances Sketch</a:t>
            </a:r>
          </a:p>
          <a:p>
            <a:pPr algn="ctr"/>
            <a:endParaRPr lang="es-MX" sz="2332" dirty="0">
              <a:latin typeface="A Year Without Rain" panose="02000000000000000000" pitchFamily="2" charset="0"/>
            </a:endParaRPr>
          </a:p>
          <a:p>
            <a:pPr algn="ctr"/>
            <a:r>
              <a:rPr lang="es-MX" sz="2332" dirty="0" err="1">
                <a:latin typeface="Somelove" panose="02000500000000000000" pitchFamily="50" charset="0"/>
              </a:rPr>
              <a:t>Somelove</a:t>
            </a:r>
            <a:endParaRPr lang="es-MX" sz="2332" dirty="0">
              <a:latin typeface="Somelove" panose="02000500000000000000" pitchFamily="50" charset="0"/>
            </a:endParaRPr>
          </a:p>
          <a:p>
            <a:pPr algn="just"/>
            <a:endParaRPr lang="es-MX" sz="2332" dirty="0">
              <a:latin typeface="A Year Without Rain" panose="02000000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379106" y="1986328"/>
            <a:ext cx="3679188" cy="1047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110" b="1" dirty="0">
                <a:latin typeface="KG Second Chances Sketch" panose="02000000000000000000" pitchFamily="2" charset="0"/>
              </a:rPr>
              <a:t>Descárgalas de DAFONT.COM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44" y="3544296"/>
            <a:ext cx="1760794" cy="142411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286276" y="5389200"/>
            <a:ext cx="7772019" cy="1526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32" dirty="0">
                <a:latin typeface="KG Miss Speechy IPA" panose="02000000000000000000" pitchFamily="2" charset="0"/>
              </a:rPr>
              <a:t>Este material es gratuito. </a:t>
            </a:r>
            <a:r>
              <a:rPr lang="es-MX" sz="2332" dirty="0">
                <a:latin typeface="KG Miss Speechy IPA" panose="02000000000000000000" pitchFamily="2" charset="0"/>
              </a:rPr>
              <a:t>Puedes conseguirlo en la página de Facebook “Aula </a:t>
            </a:r>
            <a:r>
              <a:rPr lang="es-MX" sz="2332" dirty="0" smtClean="0">
                <a:latin typeface="KG Miss Speechy IPA" panose="02000000000000000000" pitchFamily="2" charset="0"/>
              </a:rPr>
              <a:t>Creativa” </a:t>
            </a:r>
            <a:r>
              <a:rPr lang="es-MX" sz="2332" dirty="0">
                <a:latin typeface="KG Miss Speechy IPA" panose="02000000000000000000" pitchFamily="2" charset="0"/>
              </a:rPr>
              <a:t>o en el canal de </a:t>
            </a:r>
            <a:r>
              <a:rPr lang="es-MX" sz="2332" dirty="0">
                <a:latin typeface="KG Miss Speechy IPA" panose="02000000000000000000" pitchFamily="2" charset="0"/>
              </a:rPr>
              <a:t>YouTube </a:t>
            </a:r>
            <a:r>
              <a:rPr lang="es-MX" sz="2332" dirty="0">
                <a:latin typeface="KG Miss Speechy IPA" panose="02000000000000000000" pitchFamily="2" charset="0"/>
              </a:rPr>
              <a:t>“Mtra. </a:t>
            </a:r>
            <a:r>
              <a:rPr lang="es-MX" sz="2332" dirty="0">
                <a:latin typeface="KG Miss Speechy IPA" panose="02000000000000000000" pitchFamily="2" charset="0"/>
              </a:rPr>
              <a:t>Karen Lucía” en donde estaré compartiendo los links de descarga.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9" y="2068491"/>
            <a:ext cx="2214988" cy="295161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80" y="2692225"/>
            <a:ext cx="2356849" cy="23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redondeado 32"/>
          <p:cNvSpPr/>
          <p:nvPr/>
        </p:nvSpPr>
        <p:spPr>
          <a:xfrm>
            <a:off x="3224832" y="6962220"/>
            <a:ext cx="387555" cy="387555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8866" tIns="44433" rIns="88866" bIns="444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sz="1749"/>
          </a:p>
        </p:txBody>
      </p:sp>
      <p:sp>
        <p:nvSpPr>
          <p:cNvPr id="34" name="Cuadro de texto 11"/>
          <p:cNvSpPr txBox="1"/>
          <p:nvPr/>
        </p:nvSpPr>
        <p:spPr>
          <a:xfrm>
            <a:off x="3678652" y="6947171"/>
            <a:ext cx="2940600" cy="5808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8866" tIns="44433" rIns="88866" bIns="444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777"/>
              </a:spcAft>
            </a:pPr>
            <a:r>
              <a:rPr lang="es-ES" sz="1166" dirty="0">
                <a:latin typeface="KG Red Hands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del Proyecto: </a:t>
            </a:r>
            <a:endParaRPr lang="es-MX" sz="106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77"/>
              </a:spcAft>
            </a:pPr>
            <a:r>
              <a:rPr lang="es-ES" sz="1166" dirty="0">
                <a:latin typeface="KG Red Hands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Festejemos San Valentín</a:t>
            </a:r>
            <a:endParaRPr lang="es-MX" sz="1069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89411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698630" y="1723600"/>
            <a:ext cx="4588981" cy="1302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33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bigail" pitchFamily="50" charset="0"/>
              </a:rPr>
              <a:t>Festejemos</a:t>
            </a:r>
            <a:r>
              <a:rPr lang="es-ES" sz="433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KG Second Chances Sketch" panose="02000000000000000000" pitchFamily="2" charset="0"/>
              </a:rPr>
              <a:t> </a:t>
            </a:r>
          </a:p>
          <a:p>
            <a:pPr algn="ctr"/>
            <a:r>
              <a:rPr lang="es-ES" sz="433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KG Second Chances Sketch" panose="02000000000000000000" pitchFamily="2" charset="0"/>
              </a:rPr>
              <a:t>SAN VALENTIN</a:t>
            </a:r>
            <a:endParaRPr lang="es-MX" sz="433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KG Second Chances Sketch" panose="02000000000000000000" pitchFamily="2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878284"/>
            <a:ext cx="10058399" cy="89411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011" y="232398"/>
            <a:ext cx="2673892" cy="1640946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31" y="231314"/>
            <a:ext cx="2673892" cy="1640946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606336" y="6095907"/>
            <a:ext cx="1487104" cy="198166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858" y="6460357"/>
            <a:ext cx="845775" cy="68405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5556" y="6281485"/>
            <a:ext cx="1515128" cy="15303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8" b="-1"/>
          <a:stretch/>
        </p:blipFill>
        <p:spPr>
          <a:xfrm rot="5400000">
            <a:off x="5865002" y="6094136"/>
            <a:ext cx="1567002" cy="189077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96459" y="2514554"/>
            <a:ext cx="8865483" cy="363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771" dirty="0"/>
          </a:p>
          <a:p>
            <a:r>
              <a:rPr lang="es-ES" sz="2362" dirty="0">
                <a:latin typeface="KG Miss Speechy IPA" panose="02000000000000000000" pitchFamily="2" charset="0"/>
              </a:rPr>
              <a:t>Jardín de Niños:                               C.C.T:                      </a:t>
            </a:r>
          </a:p>
          <a:p>
            <a:endParaRPr lang="es-ES" sz="2362" dirty="0">
              <a:latin typeface="KG Miss Speechy IPA" panose="02000000000000000000" pitchFamily="2" charset="0"/>
            </a:endParaRPr>
          </a:p>
          <a:p>
            <a:r>
              <a:rPr lang="es-ES" sz="2362" dirty="0">
                <a:latin typeface="KG Miss Speechy IPA" panose="02000000000000000000" pitchFamily="2" charset="0"/>
              </a:rPr>
              <a:t>Sector: </a:t>
            </a:r>
            <a:r>
              <a:rPr lang="es-ES" sz="2362" dirty="0">
                <a:latin typeface="KG Miss Speechy IPA" panose="02000000000000000000" pitchFamily="2" charset="0"/>
              </a:rPr>
              <a:t>                                        Zona Escolar</a:t>
            </a:r>
            <a:r>
              <a:rPr lang="es-ES" sz="2362" dirty="0">
                <a:latin typeface="KG Miss Speechy IPA" panose="02000000000000000000" pitchFamily="2" charset="0"/>
              </a:rPr>
              <a:t>:</a:t>
            </a:r>
          </a:p>
          <a:p>
            <a:endParaRPr lang="es-ES" sz="2362" dirty="0">
              <a:latin typeface="KG Miss Speechy IPA" panose="02000000000000000000" pitchFamily="2" charset="0"/>
            </a:endParaRPr>
          </a:p>
          <a:p>
            <a:r>
              <a:rPr lang="es-ES" sz="2362" dirty="0">
                <a:latin typeface="KG Miss Speechy IPA" panose="02000000000000000000" pitchFamily="2" charset="0"/>
              </a:rPr>
              <a:t>Educadora:</a:t>
            </a:r>
            <a:endParaRPr lang="es-ES" sz="2362" dirty="0">
              <a:latin typeface="KG Miss Speechy IPA" panose="02000000000000000000" pitchFamily="2" charset="0"/>
            </a:endParaRPr>
          </a:p>
          <a:p>
            <a:endParaRPr lang="es-ES" sz="2362" dirty="0">
              <a:latin typeface="KG Miss Speechy IPA" panose="02000000000000000000" pitchFamily="2" charset="0"/>
            </a:endParaRPr>
          </a:p>
          <a:p>
            <a:r>
              <a:rPr lang="es-ES" sz="2362" dirty="0">
                <a:latin typeface="KG Miss Speechy IPA" panose="02000000000000000000" pitchFamily="2" charset="0"/>
              </a:rPr>
              <a:t>Grado y grupo:                    Ciclo Escolar: 2023 -2024</a:t>
            </a:r>
          </a:p>
          <a:p>
            <a:endParaRPr lang="es-ES" sz="2362" dirty="0">
              <a:latin typeface="KG Miss Speechy IPA" panose="02000000000000000000" pitchFamily="2" charset="0"/>
            </a:endParaRPr>
          </a:p>
          <a:p>
            <a:pPr algn="ctr"/>
            <a:r>
              <a:rPr lang="es-ES" sz="2362" dirty="0">
                <a:latin typeface="KG Miss Speechy IPA" panose="02000000000000000000" pitchFamily="2" charset="0"/>
              </a:rPr>
              <a:t>Fecha de aplicación: 29 de Enero al 16 de Febrero de 2024</a:t>
            </a:r>
            <a:endParaRPr lang="es-MX" sz="2362" dirty="0">
              <a:latin typeface="KG Miss Speechy IP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3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8941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878284"/>
            <a:ext cx="10058399" cy="89411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 rot="5400000">
            <a:off x="6143125" y="3597458"/>
            <a:ext cx="7265034" cy="57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6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Lenguajes</a:t>
            </a:r>
            <a:endParaRPr lang="es-MX" sz="316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709003"/>
              </p:ext>
            </p:extLst>
          </p:nvPr>
        </p:nvGraphicFramePr>
        <p:xfrm>
          <a:off x="423566" y="253683"/>
          <a:ext cx="8894931" cy="7398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978057"/>
                <a:gridCol w="805015"/>
                <a:gridCol w="941318"/>
                <a:gridCol w="978057"/>
              </a:tblGrid>
              <a:tr h="459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Comunicación de necesidades, emociones, gustos, ideas y saberes, a través de los diversos lenguajes, desde una perspectiva comunitaria.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13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algn="ctr"/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11.-</a:t>
                      </a:r>
                      <a:r>
                        <a:rPr lang="es-ES" sz="900" baseline="0" dirty="0" smtClean="0"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Emplea palabras, gestos, señas, imágenes, sonidos o movimientos corporales que aprende en su comunidad, para expresar necesidades, ideas, emociones y gustos que reflejan su forma de interpretar y actuar en el mundo.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111.-</a:t>
                      </a:r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Manifiesta de manera clara necesidades, emociones, gustos, preferencias e ideas, que construye en la convivencia diaria, y se da a entender usando distintos lenguajes.</a:t>
                      </a:r>
                      <a:endParaRPr lang="es-MX" sz="9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9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8941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878284"/>
            <a:ext cx="10058399" cy="89411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 rot="5400000">
            <a:off x="6143125" y="3597458"/>
            <a:ext cx="7265034" cy="57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6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Lenguajes</a:t>
            </a:r>
            <a:endParaRPr lang="es-MX" sz="316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712383"/>
              </p:ext>
            </p:extLst>
          </p:nvPr>
        </p:nvGraphicFramePr>
        <p:xfrm>
          <a:off x="423566" y="253683"/>
          <a:ext cx="8969590" cy="7379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1052716"/>
                <a:gridCol w="805015"/>
                <a:gridCol w="941318"/>
                <a:gridCol w="978057"/>
              </a:tblGrid>
              <a:tr h="459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Comunicación de necesidades, emociones, gustos, ideas y saberes, a través de los diversos lenguajes, desde una perspectiva comunitaria.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Producción de expresiones creativas con los distintos elementos de los </a:t>
                      </a:r>
                      <a:r>
                        <a:rPr lang="es-MX" sz="10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lenguajes artísticos.</a:t>
                      </a:r>
                      <a:endParaRPr lang="es-MX" sz="10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11.- Escucha con atención, se interesa por lo que las otras personas expresan, e intercambia ideas esperando su turno para hablar.</a:t>
                      </a:r>
                      <a:endParaRPr lang="es-MX" sz="9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 </a:t>
                      </a:r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Explora y experimenta con los diversos elementos de los lenguajes artísticos, al elaborar producciones.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dirty="0" smtClean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64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8941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878284"/>
            <a:ext cx="10058399" cy="894115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39405"/>
              </p:ext>
            </p:extLst>
          </p:nvPr>
        </p:nvGraphicFramePr>
        <p:xfrm>
          <a:off x="423566" y="253683"/>
          <a:ext cx="8894931" cy="7153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978057"/>
                <a:gridCol w="805015"/>
                <a:gridCol w="941318"/>
                <a:gridCol w="978057"/>
              </a:tblGrid>
              <a:tr h="459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Los saberes numéricos como herramienta para resolver situaciones del entorno, en diversos contextos socioculturales.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05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r>
                        <a:rPr lang="es-MX" sz="900" b="0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ES" sz="900" b="0" dirty="0" smtClean="0">
                          <a:latin typeface="KG Miss Speechy IPA" panose="02000000000000000000" pitchFamily="2" charset="0"/>
                        </a:rPr>
                        <a:t>Construye y compara colecciones de menos de 10 elementos y las representa con dibujos o símbolos personales.</a:t>
                      </a:r>
                      <a:endParaRPr lang="es-MX" sz="900" b="0" dirty="0" smtClean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r>
                        <a:rPr lang="es-MX" sz="900" b="0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ES" sz="900" b="0" dirty="0" smtClean="0">
                          <a:latin typeface="KG Miss Speechy IPA" panose="02000000000000000000" pitchFamily="2" charset="0"/>
                        </a:rPr>
                        <a:t>Resuelve de manera colaborativa situaciones sencillas que involucran números y que implican juntar, agregar, separar o quitar elementos.</a:t>
                      </a:r>
                      <a:endParaRPr lang="es-MX" sz="900" b="0" dirty="0" smtClean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 rot="5400000">
            <a:off x="6143125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9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8941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878284"/>
            <a:ext cx="10058399" cy="894115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49230"/>
              </p:ext>
            </p:extLst>
          </p:nvPr>
        </p:nvGraphicFramePr>
        <p:xfrm>
          <a:off x="423566" y="253683"/>
          <a:ext cx="8894931" cy="7088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978057"/>
                <a:gridCol w="805015"/>
                <a:gridCol w="941318"/>
                <a:gridCol w="978057"/>
              </a:tblGrid>
              <a:tr h="459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Los saberes numéricos como herramienta para resolver situaciones del entorno, en diversos contextos socioculturales.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05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Usa números en juegos y situaciones cotidianas de su entorno. </a:t>
                      </a:r>
                      <a:endParaRPr lang="es-MX" sz="900" b="1" dirty="0" smtClean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r>
                        <a:rPr lang="es-MX" sz="900" b="0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ES" sz="900" b="0" dirty="0" smtClean="0">
                          <a:latin typeface="KG Miss Speechy IPA" panose="02000000000000000000" pitchFamily="2" charset="0"/>
                        </a:rPr>
                        <a:t>Cuenta objetos y elementos de su entorno en su lengua materna y amplía gradualmente su rango de conteo.</a:t>
                      </a:r>
                      <a:endParaRPr lang="es-MX" sz="900" b="0" dirty="0" smtClean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 rot="5400000">
            <a:off x="6143125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0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8941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878284"/>
            <a:ext cx="10058399" cy="894115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65076"/>
              </p:ext>
            </p:extLst>
          </p:nvPr>
        </p:nvGraphicFramePr>
        <p:xfrm>
          <a:off x="423566" y="253683"/>
          <a:ext cx="8894931" cy="7155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978057"/>
                <a:gridCol w="805015"/>
                <a:gridCol w="941318"/>
                <a:gridCol w="978057"/>
              </a:tblGrid>
              <a:tr h="459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Los saberes numéricos como herramienta para resolver situaciones del entorno, en diversos contextos socioculturales.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05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r>
                        <a:rPr lang="es-MX" sz="900" b="0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ES" sz="900" b="0" dirty="0" smtClean="0">
                          <a:latin typeface="KG Miss Speechy IPA" panose="02000000000000000000" pitchFamily="2" charset="0"/>
                        </a:rPr>
                        <a:t>Representa la cantidad de elementos en colecciones menores a 10, con dibujos, símbolos personales y numerales e interpreta los registros de sus pares</a:t>
                      </a:r>
                      <a:r>
                        <a:rPr lang="es-ES" sz="900" dirty="0" smtClean="0"/>
                        <a:t>. </a:t>
                      </a:r>
                      <a:endParaRPr lang="es-MX" sz="900" b="1" dirty="0" smtClean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111.-</a:t>
                      </a:r>
                      <a:r>
                        <a:rPr lang="es-MX" sz="900" b="0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ES" sz="900" b="0" dirty="0" smtClean="0">
                          <a:latin typeface="KG Miss Speechy IPA" panose="02000000000000000000" pitchFamily="2" charset="0"/>
                        </a:rPr>
                        <a:t>Ordena elementos de una serie y usa números ordinales para expresar el lugar que ocupa cada elemento.</a:t>
                      </a:r>
                      <a:endParaRPr lang="es-MX" sz="900" b="0" dirty="0" smtClean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 rot="5400000">
            <a:off x="6143125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2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8941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878284"/>
            <a:ext cx="10058399" cy="89411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 rot="5400000">
            <a:off x="6143125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67114"/>
              </p:ext>
            </p:extLst>
          </p:nvPr>
        </p:nvGraphicFramePr>
        <p:xfrm>
          <a:off x="375559" y="473265"/>
          <a:ext cx="8784770" cy="6844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1704103"/>
                <a:gridCol w="1851867"/>
                <a:gridCol w="1793302"/>
              </a:tblGrid>
              <a:tr h="600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Características de objetos y comportamiento de los materiales del entorno sociocultural.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III.-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ES" sz="1200" dirty="0" smtClean="0">
                          <a:latin typeface="KG Miss Speechy IPA" panose="02000000000000000000" pitchFamily="2" charset="0"/>
                        </a:rPr>
                        <a:t>Explica los resultados de sus experimentos y los contrasta con los hallazgos de sus pares, confirma o modifica sus suposiciones iniciales</a:t>
                      </a:r>
                      <a:r>
                        <a:rPr lang="es-ES" sz="1200" dirty="0" smtClean="0"/>
                        <a:t>.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2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96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8941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6878284"/>
            <a:ext cx="10058399" cy="89411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rot="5400000">
            <a:off x="6143125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Saberes y Pensamiento Científico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486900" y="0"/>
            <a:ext cx="571500" cy="7772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 rot="5400000">
            <a:off x="6153699" y="3624590"/>
            <a:ext cx="72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omelove" panose="02000500000000000000" pitchFamily="50" charset="0"/>
              </a:rPr>
              <a:t>Campo Formativo: Ética, Naturaleza y Sociedades</a:t>
            </a:r>
            <a:endParaRPr lang="es-MX" sz="2800" dirty="0">
              <a:solidFill>
                <a:schemeClr val="bg1"/>
              </a:solidFill>
              <a:latin typeface="Somelove" panose="02000500000000000000" pitchFamily="50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52220"/>
              </p:ext>
            </p:extLst>
          </p:nvPr>
        </p:nvGraphicFramePr>
        <p:xfrm>
          <a:off x="423566" y="253683"/>
          <a:ext cx="8894931" cy="7242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822"/>
                <a:gridCol w="2873676"/>
                <a:gridCol w="858914"/>
                <a:gridCol w="898072"/>
                <a:gridCol w="978057"/>
                <a:gridCol w="805015"/>
                <a:gridCol w="941318"/>
                <a:gridCol w="978057"/>
              </a:tblGrid>
              <a:tr h="459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CONTENIDOS:</a:t>
                      </a:r>
                      <a:b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</a:br>
                      <a:r>
                        <a:rPr lang="es-ES" sz="900" b="0" dirty="0" smtClean="0">
                          <a:solidFill>
                            <a:schemeClr val="tx1"/>
                          </a:solidFill>
                          <a:latin typeface="KG Miss Speechy IPA" panose="02000000000000000000" pitchFamily="2" charset="0"/>
                        </a:rPr>
                        <a:t>Construcción de la identidad y pertenencia a una comunidad y país a partir del conocimiento de su historia, sus celebraciones, conmemoraciones tradicionales y obras del patrimonio artístico y cultural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05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r>
                        <a:rPr lang="es-MX" sz="900" b="0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Comparte con sus pares lo que entiende del significado de algunas celebraciones y conmemoraciones de su comunidad en las que ha participado.</a:t>
                      </a:r>
                      <a:endParaRPr lang="es-ES" sz="900" b="0" dirty="0" smtClean="0"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PROCESOS DE DESARROLLO DEL APRENDIZAJE (PDA):</a:t>
                      </a:r>
                    </a:p>
                    <a:p>
                      <a:pPr marL="0" marR="0" lvl="0" indent="0" algn="ctr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I.-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 </a:t>
                      </a:r>
                      <a:r>
                        <a:rPr lang="es-ES" sz="900" dirty="0" smtClean="0">
                          <a:latin typeface="KG Miss Speechy IPA" panose="02000000000000000000" pitchFamily="2" charset="0"/>
                        </a:rPr>
                        <a:t>Participa, disfruta y aprecia las celebraciones y eventos culturales y artísticos de su comunidad.</a:t>
                      </a:r>
                      <a:endParaRPr lang="es-MX" sz="900" b="1" dirty="0" smtClean="0">
                        <a:solidFill>
                          <a:schemeClr val="tx1"/>
                        </a:solidFill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dirty="0" smtClean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N°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LISTA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NOMBRE DEL ALUMNO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  <a:latin typeface="KG Miss Speechy IPA" panose="02000000000000000000" pitchFamily="2" charset="0"/>
                        </a:rPr>
                        <a:t>L</a:t>
                      </a:r>
                      <a:endParaRPr lang="es-MX" sz="1000" b="1" dirty="0">
                        <a:solidFill>
                          <a:schemeClr val="bg1"/>
                        </a:solidFill>
                        <a:latin typeface="KG Miss Speechy IPA" panose="02000000000000000000" pitchFamily="2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bg1"/>
                          </a:solidFill>
                          <a:effectLst/>
                          <a:latin typeface="KG Miss Speechy IP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s-MX" sz="1000" b="1" dirty="0">
                        <a:solidFill>
                          <a:schemeClr val="bg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3.-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4.-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5.-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6.-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7.-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8.-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9.-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10.-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11.-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12.-</a:t>
                      </a:r>
                      <a:endParaRPr lang="es-MX" sz="1000" b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16.-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17.-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18.-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19.-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20.-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21.-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22.-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23.-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24.-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25.-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KG Miss Speechy IPA" panose="02000000000000000000" pitchFamily="2" charset="0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KG Miss Speechy IPA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54585" marR="5458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647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1427</Words>
  <Application>Microsoft Office PowerPoint</Application>
  <PresentationFormat>Personalizado</PresentationFormat>
  <Paragraphs>1414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 Year Without Rain</vt:lpstr>
      <vt:lpstr>Abigail</vt:lpstr>
      <vt:lpstr>Arial</vt:lpstr>
      <vt:lpstr>Calibri</vt:lpstr>
      <vt:lpstr>Calibri Light</vt:lpstr>
      <vt:lpstr>KG Miss Speechy IPA</vt:lpstr>
      <vt:lpstr>KG Red Hands</vt:lpstr>
      <vt:lpstr>KG Second Chances Sketch</vt:lpstr>
      <vt:lpstr>Somelove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10</cp:revision>
  <dcterms:created xsi:type="dcterms:W3CDTF">2024-01-26T01:51:35Z</dcterms:created>
  <dcterms:modified xsi:type="dcterms:W3CDTF">2024-01-26T03:34:25Z</dcterms:modified>
</cp:coreProperties>
</file>