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76" r:id="rId5"/>
    <p:sldId id="274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FF9933"/>
    <a:srgbClr val="FF66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7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EAAE-BAA6-4813-AFAC-5246B7C2BAB5}" type="datetimeFigureOut">
              <a:rPr lang="es-MX" smtClean="0"/>
              <a:t>05/09/2025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7204-5826-4476-A998-0D800A7BAA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167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EAAE-BAA6-4813-AFAC-5246B7C2BAB5}" type="datetimeFigureOut">
              <a:rPr lang="es-MX" smtClean="0"/>
              <a:t>05/09/2025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7204-5826-4476-A998-0D800A7BAA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1941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EAAE-BAA6-4813-AFAC-5246B7C2BAB5}" type="datetimeFigureOut">
              <a:rPr lang="es-MX" smtClean="0"/>
              <a:t>05/09/2025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7204-5826-4476-A998-0D800A7BAA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900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EAAE-BAA6-4813-AFAC-5246B7C2BAB5}" type="datetimeFigureOut">
              <a:rPr lang="es-MX" smtClean="0"/>
              <a:t>05/09/2025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7204-5826-4476-A998-0D800A7BAA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702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>
                    <a:tint val="82000"/>
                  </a:schemeClr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82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82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EAAE-BAA6-4813-AFAC-5246B7C2BAB5}" type="datetimeFigureOut">
              <a:rPr lang="es-MX" smtClean="0"/>
              <a:t>05/09/2025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7204-5826-4476-A998-0D800A7BAA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159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EAAE-BAA6-4813-AFAC-5246B7C2BAB5}" type="datetimeFigureOut">
              <a:rPr lang="es-MX" smtClean="0"/>
              <a:t>05/09/2025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7204-5826-4476-A998-0D800A7BAA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277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EAAE-BAA6-4813-AFAC-5246B7C2BAB5}" type="datetimeFigureOut">
              <a:rPr lang="es-MX" smtClean="0"/>
              <a:t>05/09/2025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7204-5826-4476-A998-0D800A7BAA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095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EAAE-BAA6-4813-AFAC-5246B7C2BAB5}" type="datetimeFigureOut">
              <a:rPr lang="es-MX" smtClean="0"/>
              <a:t>05/09/2025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7204-5826-4476-A998-0D800A7BAA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576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EAAE-BAA6-4813-AFAC-5246B7C2BAB5}" type="datetimeFigureOut">
              <a:rPr lang="es-MX" smtClean="0"/>
              <a:t>05/09/2025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7204-5826-4476-A998-0D800A7BAA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701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EAAE-BAA6-4813-AFAC-5246B7C2BAB5}" type="datetimeFigureOut">
              <a:rPr lang="es-MX" smtClean="0"/>
              <a:t>05/09/2025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7204-5826-4476-A998-0D800A7BAA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011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EAAE-BAA6-4813-AFAC-5246B7C2BAB5}" type="datetimeFigureOut">
              <a:rPr lang="es-MX" smtClean="0"/>
              <a:t>05/09/2025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7204-5826-4476-A998-0D800A7BAA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976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22EAAE-BAA6-4813-AFAC-5246B7C2BAB5}" type="datetimeFigureOut">
              <a:rPr lang="es-MX" smtClean="0"/>
              <a:t>05/09/2025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F77204-5826-4476-A998-0D800A7BAA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395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64BCC08-3C57-7E8E-5BA5-2223B7DFE9D3}"/>
              </a:ext>
            </a:extLst>
          </p:cNvPr>
          <p:cNvSpPr/>
          <p:nvPr/>
        </p:nvSpPr>
        <p:spPr>
          <a:xfrm rot="5400000">
            <a:off x="1336902" y="-923834"/>
            <a:ext cx="7414591" cy="96409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A185527-2F78-3A83-9E47-DEA4D13DA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24"/>
          <a:stretch>
            <a:fillRect/>
          </a:stretch>
        </p:blipFill>
        <p:spPr>
          <a:xfrm>
            <a:off x="2538242" y="2689430"/>
            <a:ext cx="3462057" cy="489362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9E47FA7-01FC-EC95-255B-6D82C55D6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35"/>
          <a:stretch>
            <a:fillRect/>
          </a:stretch>
        </p:blipFill>
        <p:spPr>
          <a:xfrm>
            <a:off x="4862531" y="3059819"/>
            <a:ext cx="3088226" cy="454412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140BF3E-BB87-E8D1-A32C-59EEE95978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89"/>
          <a:stretch>
            <a:fillRect/>
          </a:stretch>
        </p:blipFill>
        <p:spPr>
          <a:xfrm>
            <a:off x="7138067" y="3035353"/>
            <a:ext cx="3243996" cy="454769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2852679-6A7C-221B-A30C-E4FD8751E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3740" y="231412"/>
            <a:ext cx="7979069" cy="244578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3436798-BC01-6672-56CD-BDE8349138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77"/>
          <a:stretch>
            <a:fillRect/>
          </a:stretch>
        </p:blipFill>
        <p:spPr>
          <a:xfrm>
            <a:off x="-126079" y="2564067"/>
            <a:ext cx="3243996" cy="501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07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0E39C-626A-4B08-6213-8BAD757D5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5A4B9CD-F85F-C086-AF5A-150774A66073}"/>
              </a:ext>
            </a:extLst>
          </p:cNvPr>
          <p:cNvSpPr/>
          <p:nvPr/>
        </p:nvSpPr>
        <p:spPr>
          <a:xfrm rot="5400000">
            <a:off x="1336902" y="-923834"/>
            <a:ext cx="7414591" cy="96409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47D78BA-5A14-F7FE-AB02-616ACB826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510199"/>
              </p:ext>
            </p:extLst>
          </p:nvPr>
        </p:nvGraphicFramePr>
        <p:xfrm>
          <a:off x="379336" y="390513"/>
          <a:ext cx="9329721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9721">
                  <a:extLst>
                    <a:ext uri="{9D8B030D-6E8A-4147-A177-3AD203B41FA5}">
                      <a16:colId xmlns:a16="http://schemas.microsoft.com/office/drawing/2014/main" val="3606784082"/>
                    </a:ext>
                  </a:extLst>
                </a:gridCol>
              </a:tblGrid>
              <a:tr h="269349">
                <a:tc>
                  <a:txBody>
                    <a:bodyPr/>
                    <a:lstStyle/>
                    <a:p>
                      <a:pPr algn="ctr"/>
                      <a:r>
                        <a:rPr lang="es-MX" sz="1200" spc="300" dirty="0">
                          <a:latin typeface="KG Corner of the Sky" panose="02000503000000020004" pitchFamily="2" charset="0"/>
                        </a:rPr>
                        <a:t>ÉTICA, NATURALEZA Y SOCIEDADES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856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Explica la importancia de cuidar la naturaleza y propone acciones concretas.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Reconoce su identidad personal y la relación con su comunidad, escuela y país.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Participa activamente en labores y servicios que benefician al grupo o aula.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Reconoce y valora la diversidad de personas, familias y culturas.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Muestra actitudes de resolución pacífica de conflictos y fomenta la cultura de la paz.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4518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5241B3C-4E93-C87B-446E-1E07DA21A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819757"/>
              </p:ext>
            </p:extLst>
          </p:nvPr>
        </p:nvGraphicFramePr>
        <p:xfrm>
          <a:off x="364338" y="1841869"/>
          <a:ext cx="932972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9721">
                  <a:extLst>
                    <a:ext uri="{9D8B030D-6E8A-4147-A177-3AD203B41FA5}">
                      <a16:colId xmlns:a16="http://schemas.microsoft.com/office/drawing/2014/main" val="3606784082"/>
                    </a:ext>
                  </a:extLst>
                </a:gridCol>
              </a:tblGrid>
              <a:tr h="269349">
                <a:tc>
                  <a:txBody>
                    <a:bodyPr/>
                    <a:lstStyle/>
                    <a:p>
                      <a:pPr algn="ctr"/>
                      <a:r>
                        <a:rPr lang="es-MX" sz="1200" spc="300" dirty="0">
                          <a:latin typeface="KG Corner of the Sky" panose="02000503000000020004" pitchFamily="2" charset="0"/>
                        </a:rPr>
                        <a:t>DE LO HUMANO Y LO COMUNITARIO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856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Explica aspectos de su identidad y cómo se relaciona con su grupo y comunidad.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Realiza movimientos complejos y coordinados con precisión (saltar, trepar, lanzar y atrapar).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Utiliza herramientas y materiales con precisión y destreza.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Regula emociones y muestra empatía en la interacción con diversos niños y adultos.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Promueve relaciones positivas y respeto a la diversidad.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Mantiene hábitos de salud personal de forma autónoma (cepillado de dientes, lavado de manos, cuidado de uñas).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Escoge alimentos y bebidas que benefician su salud y explica por qué.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Aplica medidas de prevención de accidentes de manera consciente (cuidado en escaleras o áreas de juego, cuidado con algunos objetos).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4518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77B24C2-4494-069D-1C1E-D32CA63A45FD}"/>
              </a:ext>
            </a:extLst>
          </p:cNvPr>
          <p:cNvSpPr txBox="1"/>
          <p:nvPr/>
        </p:nvSpPr>
        <p:spPr>
          <a:xfrm>
            <a:off x="288108" y="3954596"/>
            <a:ext cx="735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KG Counting Stars" panose="02000000000000000000" pitchFamily="2" charset="0"/>
              </a:rPr>
              <a:t>3</a:t>
            </a:r>
            <a:r>
              <a:rPr lang="es-MX" dirty="0">
                <a:latin typeface="KG Corner of the Sky" panose="02000503000000020004" pitchFamily="2" charset="0"/>
              </a:rPr>
              <a:t> Estrategias utilizadas para el diagnóstico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ADC3D5E-7C42-316C-6063-5E857300D207}"/>
              </a:ext>
            </a:extLst>
          </p:cNvPr>
          <p:cNvSpPr txBox="1"/>
          <p:nvPr/>
        </p:nvSpPr>
        <p:spPr>
          <a:xfrm>
            <a:off x="318101" y="4477816"/>
            <a:ext cx="9329721" cy="1477328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dirty="0">
                <a:latin typeface="KG First Time In Forever" panose="02000506000000020003" pitchFamily="2" charset="0"/>
              </a:rPr>
              <a:t>Observación directa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dirty="0">
                <a:latin typeface="KG First Time In Forever" panose="02000506000000020003" pitchFamily="2" charset="0"/>
              </a:rPr>
              <a:t>Juegos libres y dirigidos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MX" dirty="0">
              <a:latin typeface="KG First Time In Forever" panose="02000506000000020003" pitchFamily="2" charset="0"/>
            </a:endParaRPr>
          </a:p>
          <a:p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dirty="0">
                <a:latin typeface="KG First Time In Forever" panose="02000506000000020003" pitchFamily="2" charset="0"/>
              </a:rPr>
              <a:t>Producciones gráficas y orales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MX" dirty="0">
              <a:latin typeface="KG First Time In Forever" panose="02000506000000020003" pitchFamily="2" charset="0"/>
            </a:endParaRPr>
          </a:p>
          <a:p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dirty="0">
                <a:latin typeface="KG First Time In Forever" panose="02000506000000020003" pitchFamily="2" charset="0"/>
              </a:rPr>
              <a:t>Entrevistas con el alumno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dirty="0">
                <a:latin typeface="KG First Time In Forever" panose="02000506000000020003" pitchFamily="2" charset="0"/>
              </a:rPr>
              <a:t>Entrevistas con la familia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2D0F9CD-5019-74DE-C3D7-15B31524958F}"/>
              </a:ext>
            </a:extLst>
          </p:cNvPr>
          <p:cNvSpPr txBox="1"/>
          <p:nvPr/>
        </p:nvSpPr>
        <p:spPr>
          <a:xfrm>
            <a:off x="288108" y="4954870"/>
            <a:ext cx="735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KG Counting Stars" panose="02000000000000000000" pitchFamily="2" charset="0"/>
              </a:rPr>
              <a:t>4</a:t>
            </a:r>
            <a:r>
              <a:rPr lang="es-MX" dirty="0">
                <a:latin typeface="KG Corner of the Sky" panose="02000503000000020004" pitchFamily="2" charset="0"/>
              </a:rPr>
              <a:t> Resultados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3F6540C-84D7-B71E-9DFA-F5559E571CE5}"/>
              </a:ext>
            </a:extLst>
          </p:cNvPr>
          <p:cNvSpPr txBox="1"/>
          <p:nvPr/>
        </p:nvSpPr>
        <p:spPr>
          <a:xfrm>
            <a:off x="440570" y="5560634"/>
            <a:ext cx="91772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KG First Time In Forever" panose="02000506000000020003" pitchFamily="2" charset="0"/>
              </a:rPr>
              <a:t>El alumno(a) muestra fortalezas en ____________________ y requiere acompañamiento en ___________________. Se observó que ya reconoce __________________________________.</a:t>
            </a:r>
          </a:p>
          <a:p>
            <a:pPr algn="just"/>
            <a:r>
              <a:rPr lang="es-MX" sz="1600" dirty="0">
                <a:latin typeface="KG First Time In Forever" panose="02000506000000020003" pitchFamily="2" charset="0"/>
              </a:rPr>
              <a:t>Disfruta actividades relacionadas con _______________________________________________.</a:t>
            </a:r>
          </a:p>
          <a:p>
            <a:pPr algn="just"/>
            <a:r>
              <a:rPr lang="es-MX" sz="1600" dirty="0">
                <a:latin typeface="KG First Time In Forever" panose="02000506000000020003" pitchFamily="2" charset="0"/>
              </a:rPr>
              <a:t>Se relaciona de manera ____________________ con sus compañeros y adultos.</a:t>
            </a:r>
          </a:p>
          <a:p>
            <a:pPr algn="just"/>
            <a:r>
              <a:rPr lang="es-MX" sz="1600" dirty="0">
                <a:latin typeface="KG First Time In Forever" panose="02000506000000020003" pitchFamily="2" charset="0"/>
              </a:rPr>
              <a:t>Su expresión oral es __________________. comprende consignas ________________________.</a:t>
            </a:r>
          </a:p>
          <a:p>
            <a:pPr algn="just"/>
            <a:r>
              <a:rPr lang="es-MX" sz="1600" dirty="0">
                <a:latin typeface="KG First Time In Forever" panose="02000506000000020003" pitchFamily="2" charset="0"/>
              </a:rPr>
              <a:t>Requiere fortalecer ____________________________________________________________.</a:t>
            </a:r>
          </a:p>
          <a:p>
            <a:pPr algn="just"/>
            <a:r>
              <a:rPr lang="es-MX" sz="1600" dirty="0">
                <a:latin typeface="KG First Time In Forever" panose="02000506000000020003" pitchFamily="2" charset="0"/>
              </a:rPr>
              <a:t>Se sugiere trabajar con _____________________________________, integrando actividades de ___________________________________________________________________________.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87A6927-43DE-883F-0ADD-D12CD94E8FCD}"/>
              </a:ext>
            </a:extLst>
          </p:cNvPr>
          <p:cNvSpPr txBox="1"/>
          <p:nvPr/>
        </p:nvSpPr>
        <p:spPr>
          <a:xfrm>
            <a:off x="4215161" y="5478090"/>
            <a:ext cx="2118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KG First Time In Forever" panose="02000506000000020003" pitchFamily="2" charset="0"/>
              </a:rPr>
              <a:t>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DB7C3C-1187-2248-1419-A43D80AB5211}"/>
              </a:ext>
            </a:extLst>
          </p:cNvPr>
          <p:cNvSpPr txBox="1"/>
          <p:nvPr/>
        </p:nvSpPr>
        <p:spPr>
          <a:xfrm>
            <a:off x="587298" y="5765173"/>
            <a:ext cx="2118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KG First Time In Forever" panose="02000506000000020003" pitchFamily="2" charset="0"/>
              </a:rPr>
              <a:t>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2B8EE80-CE74-74D8-57CC-A10DB5306525}"/>
              </a:ext>
            </a:extLst>
          </p:cNvPr>
          <p:cNvSpPr txBox="1"/>
          <p:nvPr/>
        </p:nvSpPr>
        <p:spPr>
          <a:xfrm>
            <a:off x="5419493" y="5780782"/>
            <a:ext cx="4051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KG First Time In Forever" panose="02000506000000020003" pitchFamily="2" charset="0"/>
              </a:rPr>
              <a:t>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9615690-4E5C-A2BE-CDF5-719B0B6A095D}"/>
              </a:ext>
            </a:extLst>
          </p:cNvPr>
          <p:cNvSpPr txBox="1"/>
          <p:nvPr/>
        </p:nvSpPr>
        <p:spPr>
          <a:xfrm>
            <a:off x="3791415" y="6017214"/>
            <a:ext cx="5575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KG First Time In Forever" panose="02000506000000020003" pitchFamily="2" charset="0"/>
              </a:rPr>
              <a:t>4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E5DA623-40F8-45C5-5CAD-D15089184A3D}"/>
              </a:ext>
            </a:extLst>
          </p:cNvPr>
          <p:cNvSpPr txBox="1"/>
          <p:nvPr/>
        </p:nvSpPr>
        <p:spPr>
          <a:xfrm>
            <a:off x="2702379" y="6271453"/>
            <a:ext cx="2326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KG First Time In Forever" panose="02000506000000020003" pitchFamily="2" charset="0"/>
              </a:rPr>
              <a:t>5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DADF972-D583-A76C-CA4C-6E000CD0CA18}"/>
              </a:ext>
            </a:extLst>
          </p:cNvPr>
          <p:cNvSpPr txBox="1"/>
          <p:nvPr/>
        </p:nvSpPr>
        <p:spPr>
          <a:xfrm>
            <a:off x="2455530" y="6507886"/>
            <a:ext cx="1967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KG First Time In Forever" panose="02000506000000020003" pitchFamily="2" charset="0"/>
              </a:rPr>
              <a:t>6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2FBF829-E35C-5CF1-7C22-AEE286F22F29}"/>
              </a:ext>
            </a:extLst>
          </p:cNvPr>
          <p:cNvSpPr txBox="1"/>
          <p:nvPr/>
        </p:nvSpPr>
        <p:spPr>
          <a:xfrm>
            <a:off x="6545767" y="6525218"/>
            <a:ext cx="2821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KG First Time In Forever" panose="02000506000000020003" pitchFamily="2" charset="0"/>
              </a:rPr>
              <a:t>7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459861B-2CE7-4093-786C-30CC7C607388}"/>
              </a:ext>
            </a:extLst>
          </p:cNvPr>
          <p:cNvSpPr txBox="1"/>
          <p:nvPr/>
        </p:nvSpPr>
        <p:spPr>
          <a:xfrm>
            <a:off x="2263698" y="6761651"/>
            <a:ext cx="7103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KG First Time In Forever" panose="02000506000000020003" pitchFamily="2" charset="0"/>
              </a:rPr>
              <a:t>8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993E0C5-D91D-0874-8DCA-BCE52A7BFA84}"/>
              </a:ext>
            </a:extLst>
          </p:cNvPr>
          <p:cNvSpPr txBox="1"/>
          <p:nvPr/>
        </p:nvSpPr>
        <p:spPr>
          <a:xfrm>
            <a:off x="2672639" y="6973152"/>
            <a:ext cx="4464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KG First Time In Forever" panose="02000506000000020003" pitchFamily="2" charset="0"/>
              </a:rPr>
              <a:t>9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7E69476-7173-B114-7267-35508C4A0ACD}"/>
              </a:ext>
            </a:extLst>
          </p:cNvPr>
          <p:cNvSpPr txBox="1"/>
          <p:nvPr/>
        </p:nvSpPr>
        <p:spPr>
          <a:xfrm>
            <a:off x="587298" y="7233487"/>
            <a:ext cx="8883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KG First Time In Forever" panose="02000506000000020003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7452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46AB879-194F-6126-AF2D-1306A5AA9585}"/>
              </a:ext>
            </a:extLst>
          </p:cNvPr>
          <p:cNvSpPr txBox="1"/>
          <p:nvPr/>
        </p:nvSpPr>
        <p:spPr>
          <a:xfrm>
            <a:off x="223718" y="189349"/>
            <a:ext cx="730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KG Counting Stars" panose="02000000000000000000" pitchFamily="2" charset="0"/>
              </a:rPr>
              <a:t>1</a:t>
            </a:r>
            <a:r>
              <a:rPr lang="es-MX" dirty="0">
                <a:latin typeface="KG Corner of the Sky" panose="02000503000000020004" pitchFamily="2" charset="0"/>
              </a:rPr>
              <a:t> Datos del contexto – Ejemplos de llenado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834E70C-ED86-4C28-B4AF-1B0D6716512D}"/>
              </a:ext>
            </a:extLst>
          </p:cNvPr>
          <p:cNvSpPr/>
          <p:nvPr/>
        </p:nvSpPr>
        <p:spPr>
          <a:xfrm rot="5400000">
            <a:off x="1336902" y="-923834"/>
            <a:ext cx="7414591" cy="96409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7FFC8A3-CF5D-52B1-D8A0-3D9F761E2454}"/>
              </a:ext>
            </a:extLst>
          </p:cNvPr>
          <p:cNvSpPr txBox="1"/>
          <p:nvPr/>
        </p:nvSpPr>
        <p:spPr>
          <a:xfrm>
            <a:off x="473927" y="755094"/>
            <a:ext cx="911054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MX" dirty="0">
                <a:latin typeface="KG First Time In Forever" panose="02000506000000020003" pitchFamily="2" charset="0"/>
              </a:rPr>
              <a:t>Vive con sus padres y una hermana mayor. Le gusta dibujar y jugar con bloques. la familia comenta que es alegre, aunque un poco tímido al inicio del día.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>
                <a:latin typeface="KG First Time In Forever" panose="02000506000000020003" pitchFamily="2" charset="0"/>
              </a:rPr>
              <a:t>Vive con sus abuelos. Disfruta escuchar cuentos y cantar canciones tradicionales. en casa le leen todas las noches.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>
                <a:latin typeface="KG First Time In Forever" panose="02000506000000020003" pitchFamily="2" charset="0"/>
              </a:rPr>
              <a:t>Vive en una comunidad rural con sus padres y 3 hermanos . Suele acompañar a su papá al campo y conoce animales y plantas de la región.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>
                <a:latin typeface="KG First Time In Forever" panose="02000506000000020003" pitchFamily="2" charset="0"/>
              </a:rPr>
              <a:t>El niño vive con su mamá y su tía. Le gustan mucho los carritos y las pelotas. se adapta fácilmente a nuevos espacios.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>
                <a:latin typeface="KG First Time In Forever" panose="02000506000000020003" pitchFamily="2" charset="0"/>
              </a:rPr>
              <a:t>La niña vive con su papá y su abuela. Le gusta mucho bailar y ayudar en la cocina. su familia comenta que es cariñosa y sensible.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>
                <a:latin typeface="KG First Time In Forever" panose="02000506000000020003" pitchFamily="2" charset="0"/>
              </a:rPr>
              <a:t>Vive con sus padres y un primo que también asiste el preescolar. disfruta los juegos de mesa y ver caricaturas.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>
                <a:latin typeface="KG First Time In Forever" panose="02000506000000020003" pitchFamily="2" charset="0"/>
              </a:rPr>
              <a:t>La niña vive con sus padres y un hermano bebé. Le gusta imitar a su mamá cuidando a muñecas.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>
                <a:latin typeface="KG First Time In Forever" panose="02000506000000020003" pitchFamily="2" charset="0"/>
              </a:rPr>
              <a:t>Vive en un hogar donde se habla español y lengua indígena. Reconoce algunas palabras en ambas lenguas.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>
                <a:latin typeface="KG First Time In Forever" panose="02000506000000020003" pitchFamily="2" charset="0"/>
              </a:rPr>
              <a:t>El niño vive con su madre y 2 hermanos mayores. Le gustan los juegos al aire libre y corre con facilidad.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>
                <a:latin typeface="KG First Time In Forever" panose="02000506000000020003" pitchFamily="2" charset="0"/>
              </a:rPr>
              <a:t>La niña vive con sus padres, quienes trabajan en un comercio. Le gusta ayudar a acomodar cosas en la tienda.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>
                <a:latin typeface="KG First Time In Forever" panose="02000506000000020003" pitchFamily="2" charset="0"/>
              </a:rPr>
              <a:t>Vive con su madre y su abuela. Le gustan los cuentos de animales y reconoce algunos números del 1 al 5.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>
                <a:latin typeface="KG First Time In Forever" panose="02000506000000020003" pitchFamily="2" charset="0"/>
              </a:rPr>
              <a:t>El niño vive en un ambiente bilingüe (español –inglés). sabe algunas palabras y canciones en ambos idiomas.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10146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4B3B6C4-6720-6DB9-A9B8-8BF4AB89E38E}"/>
              </a:ext>
            </a:extLst>
          </p:cNvPr>
          <p:cNvSpPr/>
          <p:nvPr/>
        </p:nvSpPr>
        <p:spPr>
          <a:xfrm rot="5400000">
            <a:off x="1336902" y="-923834"/>
            <a:ext cx="7414591" cy="96409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0B3F267-5A58-2847-361C-E273507C997D}"/>
              </a:ext>
            </a:extLst>
          </p:cNvPr>
          <p:cNvSpPr txBox="1"/>
          <p:nvPr/>
        </p:nvSpPr>
        <p:spPr>
          <a:xfrm>
            <a:off x="473927" y="387992"/>
            <a:ext cx="911054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3"/>
            </a:pPr>
            <a:r>
              <a:rPr lang="es-MX" dirty="0">
                <a:latin typeface="KG First Time In Forever" panose="02000506000000020003" pitchFamily="2" charset="0"/>
              </a:rPr>
              <a:t> Vive con sus padres y un hermanito menor. Le gusta mucho armar rompecabezas y jugar con plastilina .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es-MX" dirty="0">
                <a:latin typeface="KG First Time In Forever" panose="02000506000000020003" pitchFamily="2" charset="0"/>
              </a:rPr>
              <a:t>La niña vive con su familia extendida (abuelos, tíos). Disfruta participar en fiestas familiares y sabe algunas canciones regionales.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es-MX" dirty="0">
                <a:latin typeface="KG First Time In Forever" panose="02000506000000020003" pitchFamily="2" charset="0"/>
              </a:rPr>
              <a:t>Vive con su mamá. La familia comenta que es muy observador y le gusta preguntar “¿por qué?”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es-MX" dirty="0">
                <a:latin typeface="KG First Time In Forever" panose="02000506000000020003" pitchFamily="2" charset="0"/>
              </a:rPr>
              <a:t> El niño vive con sus padres y cuida una mascota (perro). Le gusta contar experiencias relacionadas con él.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es-MX" dirty="0">
                <a:latin typeface="KG First Time In Forever" panose="02000506000000020003" pitchFamily="2" charset="0"/>
              </a:rPr>
              <a:t> La niña vive con sus papás y 2 hermanas. Le gusta mucho pintar y reconoce su nombre escrito.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es-MX" dirty="0">
                <a:latin typeface="KG First Time In Forever" panose="02000506000000020003" pitchFamily="2" charset="0"/>
              </a:rPr>
              <a:t> Vive con su abuela y su primo. Disfruta escuchar música y bailar. la familia comenta que es muy activa.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es-MX" dirty="0">
                <a:latin typeface="KG First Time In Forever" panose="02000506000000020003" pitchFamily="2" charset="0"/>
              </a:rPr>
              <a:t> El niño vive en una comunidad pesquera. Acompaña a su padre a la playa y reconoce peces y embarcaciones.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es-MX" dirty="0">
                <a:latin typeface="KG First Time In Forever" panose="02000506000000020003" pitchFamily="2" charset="0"/>
              </a:rPr>
              <a:t>La niña vive en la ciudad con sus padres. Reconoce edificios y calles cercanas a su casa.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es-MX" dirty="0">
                <a:latin typeface="KG First Time In Forever" panose="02000506000000020003" pitchFamily="2" charset="0"/>
              </a:rPr>
              <a:t> Vive con sus padres y una tía. Le gusta ver caricaturas y repetir frases de ellas.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es-MX" dirty="0">
                <a:latin typeface="KG First Time In Forever" panose="02000506000000020003" pitchFamily="2" charset="0"/>
              </a:rPr>
              <a:t> El niño vive con su mamá y su abuelita. Le gusta mucho jugar a la tiendita y conoce algunos billetes y monedas.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es-MX" dirty="0">
                <a:latin typeface="KG First Time In Forever" panose="02000506000000020003" pitchFamily="2" charset="0"/>
              </a:rPr>
              <a:t> Vive con su familia en una comunidad agrícola. Ayuda a recoger frutas con su abuelo.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es-MX" dirty="0">
                <a:latin typeface="KG First Time In Forever" panose="02000506000000020003" pitchFamily="2" charset="0"/>
              </a:rPr>
              <a:t> El niño vive con sus papás y disfruta los paseos al parque. Le gustan los columpios y el resbaladero.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es-MX" dirty="0">
                <a:latin typeface="KG First Time In Forever" panose="02000506000000020003" pitchFamily="2" charset="0"/>
              </a:rPr>
              <a:t>La niña vive con su madre y 2 hermanos. Le gusta mucho escuchar cuentos de princesas.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es-MX" dirty="0">
                <a:latin typeface="KG First Time In Forever" panose="02000506000000020003" pitchFamily="2" charset="0"/>
              </a:rPr>
              <a:t>Vive con sus padres y un primo adolescente. Reconoce canciones modernas porque las escuche en casa.</a:t>
            </a:r>
          </a:p>
        </p:txBody>
      </p:sp>
    </p:spTree>
    <p:extLst>
      <p:ext uri="{BB962C8B-B14F-4D97-AF65-F5344CB8AC3E}">
        <p14:creationId xmlns:p14="http://schemas.microsoft.com/office/powerpoint/2010/main" val="3345233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BDCB2A8-6ED2-02D8-DEB2-2E3FD1E05FA9}"/>
              </a:ext>
            </a:extLst>
          </p:cNvPr>
          <p:cNvSpPr/>
          <p:nvPr/>
        </p:nvSpPr>
        <p:spPr>
          <a:xfrm rot="5400000">
            <a:off x="1336902" y="-923834"/>
            <a:ext cx="7414591" cy="96409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E94E390-6E4A-7981-B435-B89931AA8B22}"/>
              </a:ext>
            </a:extLst>
          </p:cNvPr>
          <p:cNvSpPr txBox="1"/>
          <p:nvPr/>
        </p:nvSpPr>
        <p:spPr>
          <a:xfrm>
            <a:off x="473927" y="387992"/>
            <a:ext cx="911054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7"/>
            </a:pPr>
            <a:r>
              <a:rPr lang="es-MX" dirty="0">
                <a:latin typeface="KG First Time In Forever" panose="02000506000000020003" pitchFamily="2" charset="0"/>
              </a:rPr>
              <a:t>El niño vive con sus padres y le gusta acompañar a su mamá al mercado. Reconoce frutas y verduras.</a:t>
            </a:r>
          </a:p>
          <a:p>
            <a:pPr marL="342900" indent="-342900">
              <a:buFont typeface="+mj-lt"/>
              <a:buAutoNum type="arabicPeriod" startAt="27"/>
            </a:pPr>
            <a:r>
              <a:rPr lang="es-MX" dirty="0">
                <a:latin typeface="KG First Time In Forever" panose="02000506000000020003" pitchFamily="2" charset="0"/>
              </a:rPr>
              <a:t>La niña vive en un hogar con papás músicos. Le gusta cantar y tocar instrumentos de juguete.</a:t>
            </a:r>
          </a:p>
          <a:p>
            <a:pPr marL="342900" indent="-342900">
              <a:buFont typeface="+mj-lt"/>
              <a:buAutoNum type="arabicPeriod" startAt="27"/>
            </a:pPr>
            <a:r>
              <a:rPr lang="es-MX" dirty="0">
                <a:latin typeface="KG First Time In Forever" panose="02000506000000020003" pitchFamily="2" charset="0"/>
              </a:rPr>
              <a:t>Vive con su familia y cuida a un gato. Le gusta hablar de él y dibujarlo.</a:t>
            </a:r>
          </a:p>
          <a:p>
            <a:pPr marL="342900" indent="-342900">
              <a:buFont typeface="+mj-lt"/>
              <a:buAutoNum type="arabicPeriod" startAt="27"/>
            </a:pPr>
            <a:r>
              <a:rPr lang="es-MX" dirty="0">
                <a:latin typeface="KG First Time In Forever" panose="02000506000000020003" pitchFamily="2" charset="0"/>
              </a:rPr>
              <a:t>El niño vive con su mamá y su abuelita. Le gusta cuidar plantas en casa y regarlas. Reconoce varias flores por su nombre.</a:t>
            </a:r>
          </a:p>
          <a:p>
            <a:r>
              <a:rPr lang="es-MX" b="1" dirty="0">
                <a:latin typeface="KG First Time In Forever" panose="02000506000000020003" pitchFamily="2" charset="0"/>
              </a:rPr>
              <a:t>MAS EJEMPLOS DE DATOS DE SALUD, DISCAPACIDAD O CONDICIONES ESPECÍFICAS.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Se menciona que usa lentes para mejorar su visión.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Presenta alergia leve al polvo, por lo que requiere ventilación adecuada.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La familia señala que tiene diagnóstico de TDAH y que responde bien cuando se le dan consignas claras y breves.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Cuenta con diagnóstico de hipoacusia leve, utiliza auxiliar auditivo.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La madre refiere que requiere seguimiento médico por asma.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La familia comenta que necesita apoyo adicional en el desarrollo del lenguaje.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Se encuentra en valoración por posible dificultad de motricidad fina.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No presenta condiciones de salud relevantes.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La madre refiere que presenta crisis de ansiedad en ocasiones y necesita acompañamiento emocional.</a:t>
            </a:r>
          </a:p>
          <a:p>
            <a:r>
              <a:rPr lang="es-MX" dirty="0">
                <a:solidFill>
                  <a:srgbClr val="FF0000"/>
                </a:solidFill>
                <a:latin typeface="KG First Time In Forever" panose="02000506000000020003" pitchFamily="2" charset="0"/>
              </a:rPr>
              <a:t>Es breve y objetiva. No etiqueta. Incluye la condición sólo como información de apoyo para orientar al docente.</a:t>
            </a:r>
          </a:p>
          <a:p>
            <a:endParaRPr lang="es-MX" dirty="0">
              <a:latin typeface="KG First Time In Forever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749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36C4D-DD32-1FF7-07D1-05B05E047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E8A3ABE-7F66-F3A7-7F1D-BA2AA4B809DE}"/>
              </a:ext>
            </a:extLst>
          </p:cNvPr>
          <p:cNvSpPr txBox="1"/>
          <p:nvPr/>
        </p:nvSpPr>
        <p:spPr>
          <a:xfrm>
            <a:off x="223718" y="189349"/>
            <a:ext cx="730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KG Counting Stars" panose="02000000000000000000" pitchFamily="2" charset="0"/>
              </a:rPr>
              <a:t>4</a:t>
            </a:r>
            <a:r>
              <a:rPr lang="es-MX" dirty="0">
                <a:latin typeface="KG Corner of the Sky" panose="02000503000000020004" pitchFamily="2" charset="0"/>
              </a:rPr>
              <a:t> RESULTADOS – Ejemplos de llenado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4D3D998-56F6-D843-B650-3E62C88070EF}"/>
              </a:ext>
            </a:extLst>
          </p:cNvPr>
          <p:cNvSpPr/>
          <p:nvPr/>
        </p:nvSpPr>
        <p:spPr>
          <a:xfrm rot="5400000">
            <a:off x="1336902" y="-923834"/>
            <a:ext cx="7414591" cy="96409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67CE16-A000-B3E8-11CC-A8E28EE8F3CC}"/>
              </a:ext>
            </a:extLst>
          </p:cNvPr>
          <p:cNvSpPr txBox="1"/>
          <p:nvPr/>
        </p:nvSpPr>
        <p:spPr>
          <a:xfrm>
            <a:off x="473927" y="755094"/>
            <a:ext cx="91105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MX" b="1" dirty="0">
                <a:latin typeface="KG First Time In Forever" panose="02000506000000020003" pitchFamily="2" charset="0"/>
              </a:rPr>
              <a:t>El alumno muestra fortalezas 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Expresión oral, comparte ideas y experiencias con entusiasmo.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Interacción social, establece vínculos positivos con sus compañeros.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Motricidad gruesa, disfruta correr, saltar y participar en juegos al aire libre.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Atención y concentración durante actividades de dibujo y pintura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Narración de historias, utiliza su imaginación para inventar personajes y situaciones.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Curiosidad científica, observa, pregunta y busca explicaciones sobre lo que le rodea.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Identificación de números y conteo en situaciones cotidianas.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Expresión de emociones, comunica lo que siente de manera clara y espontánea.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Participación en actividades grupales, colabora y respeta turnos.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Precisión motriz fina, recorta, ensarta y dibuja con buena coordinación.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Comprensión de instrucciones, sigue consignas de uno y 2 pasos.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Creatividad artística, utiliza colores y formas variadas en sus producciones gráficas.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Autonomía personal, organiza sus materiales y pide ayuda sólo cuando lo necesita.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Cultura de la paz, resuelve conflictos con palabras y busca acuerdos.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Expresión corporal, disfruta bailar, imitar movimientos y participar en rondas.</a:t>
            </a:r>
          </a:p>
          <a:p>
            <a:endParaRPr lang="es-MX" dirty="0">
              <a:latin typeface="KG First Time In Forever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699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1E5AD-C004-6DC5-5740-57431768F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5A789D8-5F1A-B783-0B02-8EA6A3CFC531}"/>
              </a:ext>
            </a:extLst>
          </p:cNvPr>
          <p:cNvSpPr txBox="1"/>
          <p:nvPr/>
        </p:nvSpPr>
        <p:spPr>
          <a:xfrm>
            <a:off x="223718" y="189349"/>
            <a:ext cx="730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KG Counting Stars" panose="02000000000000000000" pitchFamily="2" charset="0"/>
              </a:rPr>
              <a:t>4</a:t>
            </a:r>
            <a:r>
              <a:rPr lang="es-MX" dirty="0">
                <a:latin typeface="KG Corner of the Sky" panose="02000503000000020004" pitchFamily="2" charset="0"/>
              </a:rPr>
              <a:t> RESULTADOS – Ejemplos de llenado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A36F2B1-AA32-321A-3DD4-85E3DD6DF801}"/>
              </a:ext>
            </a:extLst>
          </p:cNvPr>
          <p:cNvSpPr/>
          <p:nvPr/>
        </p:nvSpPr>
        <p:spPr>
          <a:xfrm rot="5400000">
            <a:off x="1336902" y="-923834"/>
            <a:ext cx="7414591" cy="96409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43F011-7D20-BB42-7DFD-0EBD7ADD2A00}"/>
              </a:ext>
            </a:extLst>
          </p:cNvPr>
          <p:cNvSpPr txBox="1"/>
          <p:nvPr/>
        </p:nvSpPr>
        <p:spPr>
          <a:xfrm>
            <a:off x="473927" y="755094"/>
            <a:ext cx="91105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KG First Time In Forever" panose="02000506000000020003" pitchFamily="2" charset="0"/>
              </a:rPr>
              <a:t>2. Requiere acompañamiento 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Expresión oral, ampliando su vocabulario y confianza al compartir ideas.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Regulación de emociones, para identificar lo que siente y expresarlo de manera adecuada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Reconocimientos de números más allá del 5, mediante juegos y situaciones cotidianas.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Comprensión de consignas largas, favoreciendo la escucha atenta y la memoria de trabajo.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Interacción con sus compañeros, para fortalecer la cooperación y el respeto de turnos.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Motricidad fina, mejorando el uso de lápiz y tijeras a través de actividades lúdicas.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Secuencia narrativa, observando y agrupando con diferentes criterios.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Coordinación motriz gruesa, practicando saltos, lanzamientos y equilibrio.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Identificación de figuras geométricas, a través de juegos de construcción y exploración del entorno.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Uso de expresiones artísticas, explorando diferentes materiales y técnicas.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Autonomía en hábitos de higiene, recordando el lavado de manos y el cuidado personal.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Aceptación de la diversidad, fomentando actitudes de respeto hacia las diferencias.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Reconocimiento del paso del tiempo, diferenciando momentos del día y rutinas.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Resolución pacífica de conflictos, aprendiendo a dialogar y llegar a acuerdos.</a:t>
            </a:r>
          </a:p>
        </p:txBody>
      </p:sp>
    </p:spTree>
    <p:extLst>
      <p:ext uri="{BB962C8B-B14F-4D97-AF65-F5344CB8AC3E}">
        <p14:creationId xmlns:p14="http://schemas.microsoft.com/office/powerpoint/2010/main" val="2529979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60899-43C5-7E49-4418-9C7A0E18F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3A181D4-BBC6-6B03-C5C1-8C1304AD9687}"/>
              </a:ext>
            </a:extLst>
          </p:cNvPr>
          <p:cNvSpPr txBox="1"/>
          <p:nvPr/>
        </p:nvSpPr>
        <p:spPr>
          <a:xfrm>
            <a:off x="223718" y="189349"/>
            <a:ext cx="730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KG Counting Stars" panose="02000000000000000000" pitchFamily="2" charset="0"/>
              </a:rPr>
              <a:t>4</a:t>
            </a:r>
            <a:r>
              <a:rPr lang="es-MX" dirty="0">
                <a:latin typeface="KG Corner of the Sky" panose="02000503000000020004" pitchFamily="2" charset="0"/>
              </a:rPr>
              <a:t> RESULTADOS – Ejemplos de llenado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377E5F5-8ECB-1196-1139-712BDE67E4DF}"/>
              </a:ext>
            </a:extLst>
          </p:cNvPr>
          <p:cNvSpPr/>
          <p:nvPr/>
        </p:nvSpPr>
        <p:spPr>
          <a:xfrm rot="5400000">
            <a:off x="1336902" y="-923834"/>
            <a:ext cx="7414591" cy="96409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B425AD9-CD50-7077-7D79-E34669036778}"/>
              </a:ext>
            </a:extLst>
          </p:cNvPr>
          <p:cNvSpPr txBox="1"/>
          <p:nvPr/>
        </p:nvSpPr>
        <p:spPr>
          <a:xfrm>
            <a:off x="473927" y="755094"/>
            <a:ext cx="91105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KG First Time In Forever" panose="02000506000000020003" pitchFamily="2" charset="0"/>
              </a:rPr>
              <a:t>3. Se observó que ya reconoce: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Su nombre escrito y lo diferencia del de sus compañeros.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Algunos números del entorno.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Colores básicos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Figuras geométricas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Emociones básicas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A los miembros de su familia y los nombra con claridad.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Animales comunes y sus sonidos característicos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Plantas y flores en su entorno cercano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Objetos de uso cotidiano, mencionando su utilidad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Algunas letras del alfabeto al verlas en carteles o cuentos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Partes de su cuerpo y explica para qué sirven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Palabras en otra lengua presente en su entorno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La importancia de lavar sus manos antes de comer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Canciones infantiles y participan en su entonación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Reglas básicas del aula.</a:t>
            </a:r>
          </a:p>
          <a:p>
            <a:endParaRPr lang="es-MX" dirty="0">
              <a:latin typeface="KG First Time In Forever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030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B8E46-20A6-386A-887C-9750B1DDB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340B8ED-FB8E-C992-9F30-9A309FB75E28}"/>
              </a:ext>
            </a:extLst>
          </p:cNvPr>
          <p:cNvSpPr txBox="1"/>
          <p:nvPr/>
        </p:nvSpPr>
        <p:spPr>
          <a:xfrm>
            <a:off x="223718" y="189349"/>
            <a:ext cx="730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KG Counting Stars" panose="02000000000000000000" pitchFamily="2" charset="0"/>
              </a:rPr>
              <a:t>4</a:t>
            </a:r>
            <a:r>
              <a:rPr lang="es-MX" dirty="0">
                <a:latin typeface="KG Corner of the Sky" panose="02000503000000020004" pitchFamily="2" charset="0"/>
              </a:rPr>
              <a:t> RESULTADOS – Ejemplos de llenado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DF85EA6-69C4-C968-1D0B-A1080AC1AA42}"/>
              </a:ext>
            </a:extLst>
          </p:cNvPr>
          <p:cNvSpPr/>
          <p:nvPr/>
        </p:nvSpPr>
        <p:spPr>
          <a:xfrm rot="5400000">
            <a:off x="1336902" y="-923834"/>
            <a:ext cx="7414591" cy="96409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EBCE323-2495-D15C-4625-28684EA463E7}"/>
              </a:ext>
            </a:extLst>
          </p:cNvPr>
          <p:cNvSpPr txBox="1"/>
          <p:nvPr/>
        </p:nvSpPr>
        <p:spPr>
          <a:xfrm>
            <a:off x="473927" y="755094"/>
            <a:ext cx="91105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KG First Time In Forever" panose="02000506000000020003" pitchFamily="2" charset="0"/>
              </a:rPr>
              <a:t>4. Disfruta actividades relacionadas con: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Lectura de cuentos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Pintura y dibujo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Música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Juego simbólico, asumiendo roles como doctor, mamá o maestro.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La naturaleza, observando plantas, recolectando hojas o cuidando el huerto escolar.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Juegos de construcción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Exploración matemática, contando objetos y comparando tamaños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Movimiento corporal, corriendo,,, brincando y participando en rondas.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Expresión oral, contando anécdotas y participando en conversaciones grupales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La vida práctica, como preparar alimentos sencillos o servir agua.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Convivencia grupal, compartiendo materiales y respetando turnos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Manualidades, recortando, pegando y Armando diferentes figuras.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Tecnología educativa, observando vídeos o interactuando con recursos digitales.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Exploración de letras, reconociendo las iniciales de su nombre y el de sus compañeros.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Danza y expresión corporal, imitando pasos y creando movimientos propios.</a:t>
            </a:r>
          </a:p>
          <a:p>
            <a:r>
              <a:rPr lang="es-MX" b="1" dirty="0">
                <a:latin typeface="KG First Time In Forever" panose="02000506000000020003" pitchFamily="2" charset="0"/>
              </a:rPr>
              <a:t>5.- Se relaciona de manera:</a:t>
            </a:r>
          </a:p>
          <a:p>
            <a:endParaRPr lang="es-MX" b="1" dirty="0">
              <a:latin typeface="KG First Time In Forever" panose="02000506000000020003" pitchFamily="2" charset="0"/>
            </a:endParaRPr>
          </a:p>
          <a:p>
            <a:endParaRPr lang="es-MX" dirty="0">
              <a:latin typeface="KG First Time In Forever" panose="02000506000000020003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6DB0FB5-D338-0322-096D-32FE4744E612}"/>
              </a:ext>
            </a:extLst>
          </p:cNvPr>
          <p:cNvSpPr txBox="1"/>
          <p:nvPr/>
        </p:nvSpPr>
        <p:spPr>
          <a:xfrm>
            <a:off x="607741" y="5459392"/>
            <a:ext cx="8976732" cy="4247317"/>
          </a:xfrm>
          <a:prstGeom prst="rect">
            <a:avLst/>
          </a:prstGeom>
          <a:noFill/>
        </p:spPr>
        <p:txBody>
          <a:bodyPr wrap="square" numCol="3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Afectuosa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Respetuosa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Colaborativa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Alegre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Empática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Activa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Participativa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KG First Time In Forever" panose="02000506000000020003" pitchFamily="2" charset="0"/>
            </a:endParaRPr>
          </a:p>
          <a:p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Cuidadosa/ actitudes de protección y apoyo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Abierta (estableciendo nuevas amistades fácilmente)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Cordial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Divertida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KG First Time In Forever" panose="02000506000000020003" pitchFamily="2" charset="0"/>
            </a:endParaRPr>
          </a:p>
          <a:p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Cooperativa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Positiva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Entusiasta </a:t>
            </a:r>
          </a:p>
        </p:txBody>
      </p:sp>
    </p:spTree>
    <p:extLst>
      <p:ext uri="{BB962C8B-B14F-4D97-AF65-F5344CB8AC3E}">
        <p14:creationId xmlns:p14="http://schemas.microsoft.com/office/powerpoint/2010/main" val="3563411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CDC3C-8660-C2AB-EFC8-04A9E154A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04303AD-F8E4-6E20-7A25-6A6E036909AC}"/>
              </a:ext>
            </a:extLst>
          </p:cNvPr>
          <p:cNvSpPr txBox="1"/>
          <p:nvPr/>
        </p:nvSpPr>
        <p:spPr>
          <a:xfrm>
            <a:off x="223718" y="189349"/>
            <a:ext cx="730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KG Counting Stars" panose="02000000000000000000" pitchFamily="2" charset="0"/>
              </a:rPr>
              <a:t>4</a:t>
            </a:r>
            <a:r>
              <a:rPr lang="es-MX" dirty="0">
                <a:latin typeface="KG Corner of the Sky" panose="02000503000000020004" pitchFamily="2" charset="0"/>
              </a:rPr>
              <a:t> RESULTADOS – Ejemplos de llenado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E56ECAC-663D-C16C-8496-356B4825D109}"/>
              </a:ext>
            </a:extLst>
          </p:cNvPr>
          <p:cNvSpPr/>
          <p:nvPr/>
        </p:nvSpPr>
        <p:spPr>
          <a:xfrm rot="5400000">
            <a:off x="1336902" y="-923834"/>
            <a:ext cx="7414591" cy="96409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AC74B9-58F7-ABE0-1948-35230EEFAF29}"/>
              </a:ext>
            </a:extLst>
          </p:cNvPr>
          <p:cNvSpPr txBox="1"/>
          <p:nvPr/>
        </p:nvSpPr>
        <p:spPr>
          <a:xfrm>
            <a:off x="473927" y="755094"/>
            <a:ext cx="91105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KG First Time In Forever" panose="02000506000000020003" pitchFamily="2" charset="0"/>
              </a:rPr>
              <a:t>6. Su expresión oral 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Clara y comprensible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Espontánea y fluida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Creativa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Rica en vocabulario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Adecuada a la situación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Expresiva (acompaña sus palabras con gestos y movimientos corporales)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Ordenada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Breve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En proceso de desarrollo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Segura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Descriptiva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Motivada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Moderada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Confusa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Repite palabras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Requiere intervención para que se comprendan sus mensajes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Limitada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KG First Time In Forever" panose="02000506000000020003" pitchFamily="2" charset="0"/>
            </a:endParaRPr>
          </a:p>
          <a:p>
            <a:endParaRPr lang="es-MX" dirty="0">
              <a:latin typeface="KG First Time In Forever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907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16BE5-C697-FDB2-81D3-B842A6750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9D83F18-F859-0119-0F13-5A3D9F3008B5}"/>
              </a:ext>
            </a:extLst>
          </p:cNvPr>
          <p:cNvSpPr txBox="1"/>
          <p:nvPr/>
        </p:nvSpPr>
        <p:spPr>
          <a:xfrm>
            <a:off x="223718" y="189349"/>
            <a:ext cx="730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KG Counting Stars" panose="02000000000000000000" pitchFamily="2" charset="0"/>
              </a:rPr>
              <a:t>4</a:t>
            </a:r>
            <a:r>
              <a:rPr lang="es-MX" dirty="0">
                <a:latin typeface="KG Corner of the Sky" panose="02000503000000020004" pitchFamily="2" charset="0"/>
              </a:rPr>
              <a:t> RESULTADOS – Ejemplos de llenado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9A47D3E-1030-D0F4-34C9-AC7285723180}"/>
              </a:ext>
            </a:extLst>
          </p:cNvPr>
          <p:cNvSpPr/>
          <p:nvPr/>
        </p:nvSpPr>
        <p:spPr>
          <a:xfrm rot="5400000">
            <a:off x="1336902" y="-923834"/>
            <a:ext cx="7414591" cy="96409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17B9F0D-D444-7D31-5406-BCB8DD2EB185}"/>
              </a:ext>
            </a:extLst>
          </p:cNvPr>
          <p:cNvSpPr txBox="1"/>
          <p:nvPr/>
        </p:nvSpPr>
        <p:spPr>
          <a:xfrm>
            <a:off x="473927" y="755094"/>
            <a:ext cx="91105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KG First Time In Forever" panose="02000506000000020003" pitchFamily="2" charset="0"/>
              </a:rPr>
              <a:t>7. Comprende consignas: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Simples y dobles de manera clara, siguiendo instrucciones sin dificultad.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Orales en el aula y realiza las actividades indicadas correctamente.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Relacionadas con juegos y tareas, pidiendo aclaraciones sólo en casos específicos.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Simples, pero requiere repetir o apoyar con gestos e instrucciones más complejas.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Parciales y necesita acompañamiento para completar actividades que requieren varios pasos.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De manera desigual, mostrando atención intermitente y requiriendo recordatorios.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Muy básicas, casi siempre requiere ayuda para iniciar o completar la actividad.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De forma parcial y necesita apoyo constante para seguir instrucciones.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Se distrae fácilmente y requiere modelos visuales o gestuales.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Casi no comprende consignas orales y requiere repetición frecuente, acompañamiento individual y ejemplos prácticos.</a:t>
            </a:r>
          </a:p>
          <a:p>
            <a:r>
              <a:rPr lang="es-MX" b="1" dirty="0">
                <a:latin typeface="KG First Time In Forever" panose="02000506000000020003" pitchFamily="2" charset="0"/>
              </a:rPr>
              <a:t>8. Requiere fortalecer:</a:t>
            </a:r>
          </a:p>
          <a:p>
            <a:endParaRPr lang="es-MX" dirty="0">
              <a:latin typeface="KG First Time In Forever" panose="02000506000000020003" pitchFamily="2" charset="0"/>
            </a:endParaRPr>
          </a:p>
          <a:p>
            <a:endParaRPr lang="es-MX" dirty="0">
              <a:latin typeface="KG First Time In Forever" panose="02000506000000020003" pitchFamily="2" charset="0"/>
            </a:endParaRPr>
          </a:p>
          <a:p>
            <a:endParaRPr lang="es-MX" dirty="0">
              <a:latin typeface="KG First Time In Forever" panose="02000506000000020003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67B93C3-73D3-C9B0-D502-14BB7C5614B8}"/>
              </a:ext>
            </a:extLst>
          </p:cNvPr>
          <p:cNvSpPr txBox="1"/>
          <p:nvPr/>
        </p:nvSpPr>
        <p:spPr>
          <a:xfrm>
            <a:off x="367991" y="4725863"/>
            <a:ext cx="9466692" cy="4247317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La expresión oral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La motricidad fina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La comprensión de consignas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La atención y concentración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Interacción social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La expresión de emociones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La coordinación motriz gruesa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La identificación de números y cantidades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El reconocimiento de formas y figuras geométricas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KG First Time In Forever" panose="02000506000000020003" pitchFamily="2" charset="0"/>
            </a:endParaRPr>
          </a:p>
          <a:p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La autonomía en hábitos de higiene y cuidado personal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La aceptación de la diversidad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La creatividad y producción artística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La resolución pacífica de conflictos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La comprensión de medidas de prevención de accidentes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La participación en actividades grupales </a:t>
            </a:r>
          </a:p>
        </p:txBody>
      </p:sp>
    </p:spTree>
    <p:extLst>
      <p:ext uri="{BB962C8B-B14F-4D97-AF65-F5344CB8AC3E}">
        <p14:creationId xmlns:p14="http://schemas.microsoft.com/office/powerpoint/2010/main" val="451857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E185E-E5D3-9493-9EF0-7171D1744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87871E1-195A-348E-330E-FA6FB6F56F12}"/>
              </a:ext>
            </a:extLst>
          </p:cNvPr>
          <p:cNvSpPr/>
          <p:nvPr/>
        </p:nvSpPr>
        <p:spPr>
          <a:xfrm rot="5400000">
            <a:off x="1336902" y="-923834"/>
            <a:ext cx="7414591" cy="96409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B32EB7-209C-DD48-A02F-C2C403AFA84F}"/>
              </a:ext>
            </a:extLst>
          </p:cNvPr>
          <p:cNvSpPr txBox="1"/>
          <p:nvPr/>
        </p:nvSpPr>
        <p:spPr>
          <a:xfrm>
            <a:off x="6467708" y="289274"/>
            <a:ext cx="3590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HelloMorgan" panose="02000603000000000000" pitchFamily="2" charset="0"/>
                <a:ea typeface="HelloMorgan" panose="02000603000000000000" pitchFamily="2" charset="0"/>
              </a:rPr>
              <a:t>Ciclo escolar 25-26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705A61D-0D9B-8343-6022-BCCF60233F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395" y="289274"/>
            <a:ext cx="444287" cy="321979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9A6920C6-E885-456C-D1CD-30AF51BCDAF8}"/>
              </a:ext>
            </a:extLst>
          </p:cNvPr>
          <p:cNvGraphicFramePr>
            <a:graphicFrameLocks noGrp="1"/>
          </p:cNvGraphicFramePr>
          <p:nvPr/>
        </p:nvGraphicFramePr>
        <p:xfrm>
          <a:off x="394612" y="874049"/>
          <a:ext cx="9373802" cy="1334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3015">
                  <a:extLst>
                    <a:ext uri="{9D8B030D-6E8A-4147-A177-3AD203B41FA5}">
                      <a16:colId xmlns:a16="http://schemas.microsoft.com/office/drawing/2014/main" val="444650285"/>
                    </a:ext>
                  </a:extLst>
                </a:gridCol>
                <a:gridCol w="1043355">
                  <a:extLst>
                    <a:ext uri="{9D8B030D-6E8A-4147-A177-3AD203B41FA5}">
                      <a16:colId xmlns:a16="http://schemas.microsoft.com/office/drawing/2014/main" val="2026574789"/>
                    </a:ext>
                  </a:extLst>
                </a:gridCol>
                <a:gridCol w="447737">
                  <a:extLst>
                    <a:ext uri="{9D8B030D-6E8A-4147-A177-3AD203B41FA5}">
                      <a16:colId xmlns:a16="http://schemas.microsoft.com/office/drawing/2014/main" val="1181342801"/>
                    </a:ext>
                  </a:extLst>
                </a:gridCol>
                <a:gridCol w="595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9568">
                  <a:extLst>
                    <a:ext uri="{9D8B030D-6E8A-4147-A177-3AD203B41FA5}">
                      <a16:colId xmlns:a16="http://schemas.microsoft.com/office/drawing/2014/main" val="3670277046"/>
                    </a:ext>
                  </a:extLst>
                </a:gridCol>
                <a:gridCol w="912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47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5710">
                  <a:extLst>
                    <a:ext uri="{9D8B030D-6E8A-4147-A177-3AD203B41FA5}">
                      <a16:colId xmlns:a16="http://schemas.microsoft.com/office/drawing/2014/main" val="143481762"/>
                    </a:ext>
                  </a:extLst>
                </a:gridCol>
              </a:tblGrid>
              <a:tr h="256884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bg1"/>
                          </a:solidFill>
                          <a:latin typeface="KG Corner of the Sky" panose="02000503000000020004" pitchFamily="2" charset="0"/>
                          <a:ea typeface="HelloMaddox" panose="02000603000000000000" pitchFamily="2" charset="0"/>
                        </a:rPr>
                        <a:t>Jardín de Niños: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es-MX" sz="1400" b="0" dirty="0">
                        <a:solidFill>
                          <a:schemeClr val="tx1"/>
                        </a:solidFill>
                        <a:latin typeface="KG Corner of the Sky" panose="02000503000000020004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bg1"/>
                        </a:solidFill>
                        <a:latin typeface="AGDidIEyeRollOutloud" panose="02000603000000000000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bg1"/>
                        </a:solidFill>
                        <a:latin typeface="AGDidIEyeRollOutloud" panose="02000603000000000000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bg1"/>
                          </a:solidFill>
                          <a:latin typeface="KG Corner of the Sky" panose="02000503000000020004" pitchFamily="2" charset="0"/>
                          <a:ea typeface="AGDidIEyeRollOutloud" panose="02000603000000000000" pitchFamily="2" charset="0"/>
                        </a:rPr>
                        <a:t>Fecha:</a:t>
                      </a:r>
                      <a:endParaRPr lang="es-MX" sz="1400" dirty="0">
                        <a:solidFill>
                          <a:schemeClr val="bg1"/>
                        </a:solidFill>
                        <a:latin typeface="AGDidIEyeRollOutloud" panose="02000603000000000000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bg1"/>
                        </a:solidFill>
                        <a:latin typeface="AGDidIEyeRollOutloud" panose="02000603000000000000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982949"/>
                  </a:ext>
                </a:extLst>
              </a:tr>
              <a:tr h="256884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bg1"/>
                          </a:solidFill>
                          <a:latin typeface="KG Corner of the Sky" panose="02000503000000020004" pitchFamily="2" charset="0"/>
                          <a:ea typeface="AGDidIEyeRollOutloud" panose="02000603000000000000" pitchFamily="2" charset="0"/>
                        </a:rPr>
                        <a:t>Ubicación: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KG Corner of the Sky" panose="02000503000000020004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KG Corner of the Sky" panose="02000503000000020004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bg1"/>
                          </a:solidFill>
                          <a:latin typeface="KG Corner of the Sky" panose="02000503000000020004" pitchFamily="2" charset="0"/>
                          <a:ea typeface="AGDidIEyeRollOutloud" panose="02000603000000000000" pitchFamily="2" charset="0"/>
                        </a:rPr>
                        <a:t>Grado: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KG Corner of the Sky" panose="02000503000000020004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bg1"/>
                          </a:solidFill>
                          <a:latin typeface="KG Corner of the Sky" panose="02000503000000020004" pitchFamily="2" charset="0"/>
                          <a:ea typeface="AGDidIEyeRollOutloud" panose="02000603000000000000" pitchFamily="2" charset="0"/>
                        </a:rPr>
                        <a:t>Grupo: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KG Corner of the Sky" panose="02000503000000020004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38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err="1">
                          <a:solidFill>
                            <a:schemeClr val="bg1"/>
                          </a:solidFill>
                          <a:latin typeface="KG Corner of the Sky" panose="02000503000000020004" pitchFamily="2" charset="0"/>
                          <a:ea typeface="AGDidIEyeRollOutloud" panose="02000603000000000000" pitchFamily="2" charset="0"/>
                        </a:rPr>
                        <a:t>N°</a:t>
                      </a:r>
                      <a:r>
                        <a:rPr lang="es-MX" sz="1400" dirty="0">
                          <a:solidFill>
                            <a:schemeClr val="bg1"/>
                          </a:solidFill>
                          <a:latin typeface="KG Corner of the Sky" panose="02000503000000020004" pitchFamily="2" charset="0"/>
                          <a:ea typeface="AGDidIEyeRollOutloud" panose="02000603000000000000" pitchFamily="2" charset="0"/>
                        </a:rPr>
                        <a:t> total de niños: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KG Corner of the Sky" panose="02000503000000020004" pitchFamily="2" charset="0"/>
                        <a:ea typeface="AGDidIEyeRollOutloud" panose="02000603000000000000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bg1"/>
                          </a:solidFill>
                          <a:latin typeface="KG Corner of the Sky" panose="02000503000000020004" pitchFamily="2" charset="0"/>
                          <a:ea typeface="AGDidIEyeRollOutloud" panose="02000603000000000000" pitchFamily="2" charset="0"/>
                        </a:rPr>
                        <a:t>Niñas: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KG Corner of the Sky" panose="02000503000000020004" pitchFamily="2" charset="0"/>
                        <a:ea typeface="AGDidIEyeRollOutloud" panose="02000603000000000000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bg1"/>
                          </a:solidFill>
                          <a:latin typeface="KG Corner of the Sky" panose="02000503000000020004" pitchFamily="2" charset="0"/>
                        </a:rPr>
                        <a:t>Niños: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bg1"/>
                        </a:solidFill>
                        <a:latin typeface="KG Corner of the Sky" panose="02000503000000020004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KG Corner of the Sky" panose="02000503000000020004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bg1"/>
                          </a:solidFill>
                          <a:latin typeface="KG Corner of the Sky" panose="02000503000000020004" pitchFamily="2" charset="0"/>
                        </a:rPr>
                        <a:t>Edad:</a:t>
                      </a:r>
                      <a:endParaRPr lang="es-MX" sz="1400" dirty="0">
                        <a:solidFill>
                          <a:schemeClr val="bg1"/>
                        </a:solidFill>
                        <a:latin typeface="KG Corner of the Sky" panose="02000503000000020004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KG Corner of the Sky" panose="02000503000000020004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19333"/>
                  </a:ext>
                </a:extLst>
              </a:tr>
              <a:tr h="33138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bg1"/>
                          </a:solidFill>
                          <a:latin typeface="KG Corner of the Sky" panose="02000503000000020004" pitchFamily="2" charset="0"/>
                          <a:ea typeface="AGDidIEyeRollOutloud" panose="02000603000000000000" pitchFamily="2" charset="0"/>
                        </a:rPr>
                        <a:t>Estilos de aprendizaje: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KG Corner of the Sky" panose="02000503000000020004" pitchFamily="2" charset="0"/>
                        <a:ea typeface="AGDidIEyeRollOutloud" panose="02000603000000000000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KG Corner of the Sky" panose="02000503000000020004" pitchFamily="2" charset="0"/>
                          <a:ea typeface="AGDidIEyeRollOutloud" panose="02000603000000000000" pitchFamily="2" charset="0"/>
                        </a:rPr>
                        <a:t>Auditivo:               Visual:               Kinestésico: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KG Corner of the Sky" panose="02000503000000020004" pitchFamily="2" charset="0"/>
                        <a:ea typeface="AGDidIEyeRollOutloud" panose="02000603000000000000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bg1"/>
                        </a:solidFill>
                        <a:latin typeface="KG Corner of the Sky" panose="02000503000000020004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bg1"/>
                        </a:solidFill>
                        <a:latin typeface="KG Corner of the Sky" panose="02000503000000020004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KG Corner of the Sky" panose="02000503000000020004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200956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65FDA78-200B-DBFF-B49D-3BF74DAB57B5}"/>
              </a:ext>
            </a:extLst>
          </p:cNvPr>
          <p:cNvSpPr txBox="1"/>
          <p:nvPr/>
        </p:nvSpPr>
        <p:spPr>
          <a:xfrm>
            <a:off x="298349" y="2140461"/>
            <a:ext cx="3932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KG Counting Stars" panose="02000000000000000000" pitchFamily="2" charset="0"/>
              </a:rPr>
              <a:t>1</a:t>
            </a:r>
            <a:r>
              <a:rPr lang="es-MX" dirty="0">
                <a:latin typeface="KG Corner of the Sky" panose="02000503000000020004" pitchFamily="2" charset="0"/>
              </a:rPr>
              <a:t> Contextualización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5784273-EBA0-2DFC-036F-53C82846A243}"/>
              </a:ext>
            </a:extLst>
          </p:cNvPr>
          <p:cNvSpPr/>
          <p:nvPr/>
        </p:nvSpPr>
        <p:spPr>
          <a:xfrm>
            <a:off x="394612" y="2634337"/>
            <a:ext cx="9329721" cy="47394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BD3D1A9-39A4-D7B9-2218-58F744D64AE5}"/>
              </a:ext>
            </a:extLst>
          </p:cNvPr>
          <p:cNvSpPr txBox="1"/>
          <p:nvPr/>
        </p:nvSpPr>
        <p:spPr>
          <a:xfrm>
            <a:off x="473927" y="2682005"/>
            <a:ext cx="91105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KG First Time In Forever" panose="02000506000000020003" pitchFamily="2" charset="0"/>
              </a:rPr>
              <a:t>El Jardín de Niños “x” se encuentra en el estado de “X” en el municipio de “X”. Se ubica en “dirección, calle, colonia, código postal”. Pertenece al sector “X” y a la zona escolar “X”.</a:t>
            </a:r>
          </a:p>
          <a:p>
            <a:pPr algn="just"/>
            <a:r>
              <a:rPr lang="es-MX" dirty="0">
                <a:latin typeface="KG First Time In Forever" panose="02000506000000020003" pitchFamily="2" charset="0"/>
              </a:rPr>
              <a:t>La organización del ´Jardín es (unitaria, bidocente, multigrado); consta de “X” grupos y “X” aulas, conformado por “X” maestras frente a grupo y “X” de personal de apoyo a la educación.</a:t>
            </a:r>
          </a:p>
          <a:p>
            <a:pPr algn="just"/>
            <a:r>
              <a:rPr lang="es-MX" dirty="0">
                <a:latin typeface="KG First Time In Forever" panose="02000506000000020003" pitchFamily="2" charset="0"/>
              </a:rPr>
              <a:t>El grupo de “x” Está conformado por 20 niños y niñas, con edades entre cuatro y 5 años. El 85% de los alumnos asiste puntualmente y se integra de manera activa en las actividades diarias. presenta diversidad cultural y lingüística, con algunos niños que hablan español e idioma indígena en casa.</a:t>
            </a:r>
          </a:p>
          <a:p>
            <a:pPr algn="just"/>
            <a:r>
              <a:rPr lang="es-MX" dirty="0">
                <a:latin typeface="KG First Time In Forever" panose="02000506000000020003" pitchFamily="2" charset="0"/>
              </a:rPr>
              <a:t>La mayoría de los niños vive con sus padres o familiares cercanos. Se observa que las rutinas familiares incluyen tiempo para el juego y actividades de cuidado personal. Los niños muestran curiosidad por explorar el entorno y participan con entusiasmo en actividades del aula.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A96054E-BCA0-6BD6-3E11-453A35690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35" y="282169"/>
            <a:ext cx="4242938" cy="53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49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567D3-52C9-440C-4DC1-3B04C62AB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5668EE8-93A0-AFA4-6E23-7B3809C54109}"/>
              </a:ext>
            </a:extLst>
          </p:cNvPr>
          <p:cNvSpPr txBox="1"/>
          <p:nvPr/>
        </p:nvSpPr>
        <p:spPr>
          <a:xfrm>
            <a:off x="223718" y="189349"/>
            <a:ext cx="730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KG Counting Stars" panose="02000000000000000000" pitchFamily="2" charset="0"/>
              </a:rPr>
              <a:t>4</a:t>
            </a:r>
            <a:r>
              <a:rPr lang="es-MX" dirty="0">
                <a:latin typeface="KG Corner of the Sky" panose="02000503000000020004" pitchFamily="2" charset="0"/>
              </a:rPr>
              <a:t> RESULTADOS – Ejemplos de llenado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07EBA82-3003-EFE4-DD7F-8D17AF95D294}"/>
              </a:ext>
            </a:extLst>
          </p:cNvPr>
          <p:cNvSpPr/>
          <p:nvPr/>
        </p:nvSpPr>
        <p:spPr>
          <a:xfrm rot="5400000">
            <a:off x="1336902" y="-923834"/>
            <a:ext cx="7414591" cy="96409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9EC0CCC-5E72-8343-A848-E5D786AC2040}"/>
              </a:ext>
            </a:extLst>
          </p:cNvPr>
          <p:cNvSpPr txBox="1"/>
          <p:nvPr/>
        </p:nvSpPr>
        <p:spPr>
          <a:xfrm>
            <a:off x="473927" y="755094"/>
            <a:ext cx="91105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KG First Time In Forever" panose="02000506000000020003" pitchFamily="2" charset="0"/>
              </a:rPr>
              <a:t>9. Se sugiere trabajar con: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Materiales visuales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Juegos de roles y dramatizaciones rompecabezas y bloques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Canciones y música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Cuentos e ilustraciones actividades al aire libre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Materiales de medición y conteo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Material didáctico manipulativo (plastilina, arena , pinzas)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Dinámicas grupales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Actividades de observación de la naturaleza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Tarjetas de emociones o figuras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Instrumentos musicales sencillos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Actividades de clasificación y comparación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Cajas de materiales sensoriales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Manualidades guiadas </a:t>
            </a:r>
          </a:p>
          <a:p>
            <a:r>
              <a:rPr lang="es-MX" b="1" dirty="0">
                <a:latin typeface="KG First Time In Forever" panose="02000506000000020003" pitchFamily="2" charset="0"/>
              </a:rPr>
              <a:t>10. Integrando actividades de:</a:t>
            </a:r>
          </a:p>
          <a:p>
            <a:endParaRPr lang="es-MX" dirty="0">
              <a:latin typeface="KG First Time In Forever" panose="02000506000000020003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13743D3-CF00-2345-6AE1-3C80D424D815}"/>
              </a:ext>
            </a:extLst>
          </p:cNvPr>
          <p:cNvSpPr txBox="1"/>
          <p:nvPr/>
        </p:nvSpPr>
        <p:spPr>
          <a:xfrm>
            <a:off x="473927" y="4956244"/>
            <a:ext cx="9360755" cy="5632311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Lectura y narración de cuentos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Dibujo y pintura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Conteo y clasificación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Canciones y ritmos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Juego simbólico y dramatización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Observación de la naturaleza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Manualidades con distintos materiales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Movimiento corporal y danza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KG First Time In Forever" panose="02000506000000020003" pitchFamily="2" charset="0"/>
            </a:endParaRPr>
          </a:p>
          <a:p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Resolución de problemas y experimentos sencillos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Exploración de letras y palabras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Relación con compañeros y juegos grupales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Identificación de emociones y dramatización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Juegos de memoria y atención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Experiencias sensoriales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KG First Time In Forever" panose="02000506000000020003" pitchFamily="2" charset="0"/>
              </a:rPr>
              <a:t>Hábitos de higiene y autocuidado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KG First Time In Forever" panose="02000506000000020003" pitchFamily="2" charset="0"/>
            </a:endParaRPr>
          </a:p>
          <a:p>
            <a:endParaRPr lang="es-MX" dirty="0">
              <a:latin typeface="KG First Time In Forever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56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392477A-04DF-B4BD-787A-D4EBBD61AFA5}"/>
              </a:ext>
            </a:extLst>
          </p:cNvPr>
          <p:cNvSpPr/>
          <p:nvPr/>
        </p:nvSpPr>
        <p:spPr>
          <a:xfrm rot="5400000">
            <a:off x="1336902" y="-923834"/>
            <a:ext cx="7414591" cy="96409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62FE25-5B78-CED7-CD8A-674D530D085D}"/>
              </a:ext>
            </a:extLst>
          </p:cNvPr>
          <p:cNvSpPr txBox="1"/>
          <p:nvPr/>
        </p:nvSpPr>
        <p:spPr>
          <a:xfrm>
            <a:off x="1377522" y="601943"/>
            <a:ext cx="730335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KG Corner of the Sky" panose="02000503000000020004" pitchFamily="2" charset="0"/>
              </a:rPr>
              <a:t>Duplica las diapositivas necesarias según e grado que impartes y según el número de alumnos que hay en tu grupo.</a:t>
            </a:r>
          </a:p>
          <a:p>
            <a:pPr algn="ctr"/>
            <a:endParaRPr lang="es-MX" dirty="0">
              <a:latin typeface="KG Corner of the Sky" panose="02000503000000020004" pitchFamily="2" charset="0"/>
            </a:endParaRPr>
          </a:p>
          <a:p>
            <a:pPr algn="ctr"/>
            <a:r>
              <a:rPr lang="es-MX" dirty="0">
                <a:solidFill>
                  <a:srgbClr val="FF0000"/>
                </a:solidFill>
                <a:latin typeface="KG Corner of the Sky" panose="02000503000000020004" pitchFamily="2" charset="0"/>
              </a:rPr>
              <a:t>EDITA CON LAS SIGUIENTES FUENTES:</a:t>
            </a:r>
          </a:p>
          <a:p>
            <a:pPr algn="ctr"/>
            <a:endParaRPr lang="es-MX" dirty="0">
              <a:latin typeface="KG Corner of the Sky" panose="02000503000000020004" pitchFamily="2" charset="0"/>
            </a:endParaRPr>
          </a:p>
          <a:p>
            <a:pPr algn="ctr"/>
            <a:endParaRPr lang="es-MX" dirty="0">
              <a:latin typeface="KG Corner of the Sky" panose="02000503000000020004" pitchFamily="2" charset="0"/>
            </a:endParaRPr>
          </a:p>
          <a:p>
            <a:pPr algn="ctr"/>
            <a:r>
              <a:rPr lang="en-US" dirty="0">
                <a:latin typeface="KG Corner of the Sky" panose="02000503000000020004" pitchFamily="2" charset="0"/>
              </a:rPr>
              <a:t>KG Corner of the Sky</a:t>
            </a:r>
          </a:p>
          <a:p>
            <a:pPr algn="ctr"/>
            <a:endParaRPr lang="en-US" dirty="0">
              <a:latin typeface="KG Corner of the Sky" panose="02000503000000020004" pitchFamily="2" charset="0"/>
            </a:endParaRPr>
          </a:p>
          <a:p>
            <a:pPr algn="ctr"/>
            <a:r>
              <a:rPr lang="en-US" sz="2800" dirty="0">
                <a:latin typeface="KG First Time In Forever" panose="02000506000000020003" pitchFamily="2" charset="0"/>
              </a:rPr>
              <a:t>KG First Time In Forever</a:t>
            </a:r>
          </a:p>
          <a:p>
            <a:pPr algn="ctr"/>
            <a:endParaRPr lang="en-US" sz="2800" dirty="0">
              <a:latin typeface="KG First Time In Forever" panose="02000506000000020003" pitchFamily="2" charset="0"/>
            </a:endParaRPr>
          </a:p>
          <a:p>
            <a:pPr algn="ctr"/>
            <a:r>
              <a:rPr lang="es-MX" sz="2800" dirty="0" err="1">
                <a:latin typeface="HelloMorgan" panose="02000603000000000000" pitchFamily="2" charset="0"/>
                <a:ea typeface="HelloMorgan" panose="02000603000000000000" pitchFamily="2" charset="0"/>
              </a:rPr>
              <a:t>HelloMorgan</a:t>
            </a:r>
            <a:endParaRPr lang="es-MX" sz="2800" dirty="0">
              <a:latin typeface="HelloMorgan" panose="02000603000000000000" pitchFamily="2" charset="0"/>
              <a:ea typeface="HelloMorgan" panose="02000603000000000000" pitchFamily="2" charset="0"/>
            </a:endParaRPr>
          </a:p>
          <a:p>
            <a:pPr algn="ctr"/>
            <a:endParaRPr lang="es-MX" sz="2800" dirty="0">
              <a:latin typeface="HelloMorgan" panose="02000603000000000000" pitchFamily="2" charset="0"/>
              <a:ea typeface="HelloMorgan" panose="02000603000000000000" pitchFamily="2" charset="0"/>
            </a:endParaRPr>
          </a:p>
          <a:p>
            <a:pPr algn="ctr"/>
            <a:r>
              <a:rPr lang="es-MX" sz="2800" dirty="0">
                <a:latin typeface="KG Corner of the Sky" panose="02000503000000020004" pitchFamily="2" charset="0"/>
                <a:ea typeface="HelloMorgan" panose="02000603000000000000" pitchFamily="2" charset="0"/>
              </a:rPr>
              <a:t>DESCÁRGALAS DE DAFONT.COM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E824CC-841D-2653-8DE3-05E9B702A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31" y="5934097"/>
            <a:ext cx="1872337" cy="135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0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E161038-08DE-5496-42F4-FB966AA15C54}"/>
              </a:ext>
            </a:extLst>
          </p:cNvPr>
          <p:cNvSpPr/>
          <p:nvPr/>
        </p:nvSpPr>
        <p:spPr>
          <a:xfrm rot="5400000">
            <a:off x="1336902" y="-923834"/>
            <a:ext cx="7414591" cy="96409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03BE5269-A6FB-1557-4091-722AE5B60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494561"/>
              </p:ext>
            </p:extLst>
          </p:nvPr>
        </p:nvGraphicFramePr>
        <p:xfrm>
          <a:off x="364339" y="393081"/>
          <a:ext cx="9329721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9721">
                  <a:extLst>
                    <a:ext uri="{9D8B030D-6E8A-4147-A177-3AD203B41FA5}">
                      <a16:colId xmlns:a16="http://schemas.microsoft.com/office/drawing/2014/main" val="3606784082"/>
                    </a:ext>
                  </a:extLst>
                </a:gridCol>
              </a:tblGrid>
              <a:tr h="269349">
                <a:tc>
                  <a:txBody>
                    <a:bodyPr/>
                    <a:lstStyle/>
                    <a:p>
                      <a:pPr algn="ctr"/>
                      <a:r>
                        <a:rPr lang="es-MX" sz="1200" spc="300" dirty="0">
                          <a:latin typeface="KG Corner of the Sky" panose="02000503000000020004" pitchFamily="2" charset="0"/>
                        </a:rPr>
                        <a:t>FORTALEZAS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856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latin typeface="KG First Time In Forever" panose="02000506000000020003" pitchFamily="2" charset="0"/>
                        </a:rPr>
                        <a:t>Expresión oral: La mayoría de los niños participa activamente en narración de cuentos y comparte ideas con claridad.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latin typeface="KG First Time In Forever" panose="02000506000000020003" pitchFamily="2" charset="0"/>
                        </a:rPr>
                        <a:t>Creatividad y arte: Disfrutan de actividades de dibujo, pintura y manualidades, mostrando imaginación y uso de colores variados.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latin typeface="KG First Time In Forever" panose="02000506000000020003" pitchFamily="2" charset="0"/>
                        </a:rPr>
                        <a:t>Motricidad gruesa: Participan con entusiasmo en juegos al aire libre, corriendo, saltando y bailando con coordinación.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latin typeface="KG First Time In Forever" panose="02000506000000020003" pitchFamily="2" charset="0"/>
                        </a:rPr>
                        <a:t>Interacción social: El grupo se relaciona de manera positiva, compartiendo materiales y respetando turnos en actividades grupales.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45189"/>
                  </a:ext>
                </a:extLst>
              </a:tr>
            </a:tbl>
          </a:graphicData>
        </a:graphic>
      </p:graphicFrame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1E419D27-2842-DA48-3C7C-68D730A19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288968"/>
              </p:ext>
            </p:extLst>
          </p:nvPr>
        </p:nvGraphicFramePr>
        <p:xfrm>
          <a:off x="364338" y="2709561"/>
          <a:ext cx="932972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9721">
                  <a:extLst>
                    <a:ext uri="{9D8B030D-6E8A-4147-A177-3AD203B41FA5}">
                      <a16:colId xmlns:a16="http://schemas.microsoft.com/office/drawing/2014/main" val="3606784082"/>
                    </a:ext>
                  </a:extLst>
                </a:gridCol>
              </a:tblGrid>
              <a:tr h="269349">
                <a:tc>
                  <a:txBody>
                    <a:bodyPr/>
                    <a:lstStyle/>
                    <a:p>
                      <a:pPr algn="ctr"/>
                      <a:r>
                        <a:rPr lang="es-MX" sz="1200" spc="300" dirty="0">
                          <a:latin typeface="KG Corner of the Sky" panose="02000503000000020004" pitchFamily="2" charset="0"/>
                        </a:rPr>
                        <a:t>ÁREAS DE OPORTUNIDAD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856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latin typeface="KG First Time In Forever" panose="02000506000000020003" pitchFamily="2" charset="0"/>
                        </a:rPr>
                        <a:t>Comprensión de consignas de dos o más pasos: Algunos niños necesitan apoyo para seguir instrucciones completas 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latin typeface="KG First Time In Forever" panose="02000506000000020003" pitchFamily="2" charset="0"/>
                        </a:rPr>
                        <a:t>Motricidad fina: Varios niños presentan dificultad al recortar, trazar o ensartar, por lo que se sugiere reforzar actividades de precisión.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latin typeface="KG First Time In Forever" panose="02000506000000020003" pitchFamily="2" charset="0"/>
                        </a:rPr>
                        <a:t>Regulación de emociones: Se observa que algunos niños requieren acompañamiento para expresar emociones y resolver conflictos de manera pacífica.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45189"/>
                  </a:ext>
                </a:extLst>
              </a:tr>
            </a:tbl>
          </a:graphicData>
        </a:graphic>
      </p:graphicFrame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86ACDCC9-8C7E-6B01-4177-F01796F01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683129"/>
              </p:ext>
            </p:extLst>
          </p:nvPr>
        </p:nvGraphicFramePr>
        <p:xfrm>
          <a:off x="364337" y="4538361"/>
          <a:ext cx="932972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9721">
                  <a:extLst>
                    <a:ext uri="{9D8B030D-6E8A-4147-A177-3AD203B41FA5}">
                      <a16:colId xmlns:a16="http://schemas.microsoft.com/office/drawing/2014/main" val="3606784082"/>
                    </a:ext>
                  </a:extLst>
                </a:gridCol>
              </a:tblGrid>
              <a:tr h="269349">
                <a:tc>
                  <a:txBody>
                    <a:bodyPr/>
                    <a:lstStyle/>
                    <a:p>
                      <a:pPr algn="ctr"/>
                      <a:r>
                        <a:rPr lang="es-MX" sz="1200" spc="300" dirty="0">
                          <a:latin typeface="KG Corner of the Sky" panose="02000503000000020004" pitchFamily="2" charset="0"/>
                        </a:rPr>
                        <a:t>INTERACCIÓN Y CONVIVENCIA GRUPAL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856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MX" sz="1600" dirty="0">
                          <a:latin typeface="KG First Time In Forever" panose="02000506000000020003" pitchFamily="2" charset="0"/>
                        </a:rPr>
                        <a:t>El grupo generalmente muestra actitudes colaborativas y de respeto. Sin embargo, el n% de niños necesitan apoyo para compartir y esperar turnos en juegos simbólicos o actividades con materiales limitados.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45189"/>
                  </a:ext>
                </a:extLst>
              </a:tr>
            </a:tbl>
          </a:graphicData>
        </a:graphic>
      </p:graphicFrame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FC9A27B7-F7B7-0E6B-D706-02B3C9DD3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439499"/>
              </p:ext>
            </p:extLst>
          </p:nvPr>
        </p:nvGraphicFramePr>
        <p:xfrm>
          <a:off x="364336" y="5635641"/>
          <a:ext cx="932972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9721">
                  <a:extLst>
                    <a:ext uri="{9D8B030D-6E8A-4147-A177-3AD203B41FA5}">
                      <a16:colId xmlns:a16="http://schemas.microsoft.com/office/drawing/2014/main" val="3606784082"/>
                    </a:ext>
                  </a:extLst>
                </a:gridCol>
              </a:tblGrid>
              <a:tr h="269349">
                <a:tc>
                  <a:txBody>
                    <a:bodyPr/>
                    <a:lstStyle/>
                    <a:p>
                      <a:pPr algn="ctr"/>
                      <a:r>
                        <a:rPr lang="es-MX" sz="1200" spc="300" dirty="0">
                          <a:latin typeface="KG Corner of the Sky" panose="02000503000000020004" pitchFamily="2" charset="0"/>
                        </a:rPr>
                        <a:t>OBSERVACIONES SOBRE APRENDIZAJE Y PARTICIPACIÓN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856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MX" sz="1600" dirty="0">
                          <a:latin typeface="KG First Time In Forever" panose="02000506000000020003" pitchFamily="2" charset="0"/>
                        </a:rPr>
                        <a:t>El grupo se muestra motivado, curioso y con disposición para explorar nuevas experiencias. participan activamente en actividades lúdicas y proyectos de aula,, aunque algunos requieren acompañamiento individual en tareas más complejas.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45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8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43FE9-830E-BD76-E752-CFEE9C34D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EF872F7-CF85-FF48-35F4-101B661086D4}"/>
              </a:ext>
            </a:extLst>
          </p:cNvPr>
          <p:cNvSpPr/>
          <p:nvPr/>
        </p:nvSpPr>
        <p:spPr>
          <a:xfrm rot="5400000">
            <a:off x="1336902" y="-923834"/>
            <a:ext cx="7414591" cy="96409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73A67940-222D-AE21-C6A6-5F59A6A47C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188904"/>
              </p:ext>
            </p:extLst>
          </p:nvPr>
        </p:nvGraphicFramePr>
        <p:xfrm>
          <a:off x="364339" y="393081"/>
          <a:ext cx="9329721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9721">
                  <a:extLst>
                    <a:ext uri="{9D8B030D-6E8A-4147-A177-3AD203B41FA5}">
                      <a16:colId xmlns:a16="http://schemas.microsoft.com/office/drawing/2014/main" val="3606784082"/>
                    </a:ext>
                  </a:extLst>
                </a:gridCol>
              </a:tblGrid>
              <a:tr h="269349">
                <a:tc>
                  <a:txBody>
                    <a:bodyPr/>
                    <a:lstStyle/>
                    <a:p>
                      <a:pPr algn="ctr"/>
                      <a:r>
                        <a:rPr lang="es-MX" sz="1200" spc="300" dirty="0">
                          <a:latin typeface="KG Corner of the Sky" panose="02000503000000020004" pitchFamily="2" charset="0"/>
                        </a:rPr>
                        <a:t>SUGERENCIAS PEDAGÓGICAS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856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latin typeface="KG First Time In Forever" panose="02000506000000020003" pitchFamily="2" charset="0"/>
                        </a:rPr>
                        <a:t>Integrar actividades de dramatización y juegos grupales para fortalecer cooperación, comunicación y expresión de emociones.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latin typeface="KG First Time In Forever" panose="02000506000000020003" pitchFamily="2" charset="0"/>
                        </a:rPr>
                        <a:t>Diseñar dinámicas de motricidad fina con plastilina, ensartado y recorte, así como juegos de construcción.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latin typeface="KG First Time In Forever" panose="02000506000000020003" pitchFamily="2" charset="0"/>
                        </a:rPr>
                        <a:t>Utilizar consignas acompañadas de apoyos visuales y demostraciones prácticas para mejorar la comprensión de instrucciones.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latin typeface="KG First Time In Forever" panose="02000506000000020003" pitchFamily="2" charset="0"/>
                        </a:rPr>
                        <a:t>Mantener proyectos de exploración de la naturaleza y actividades artísticas para potenciar curiosidad, creatividad y expresión grupal.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45189"/>
                  </a:ext>
                </a:extLst>
              </a:tr>
            </a:tbl>
          </a:graphicData>
        </a:graphic>
      </p:graphicFrame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45E0A725-F0D7-C1F4-C1B1-36DC13217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906100"/>
              </p:ext>
            </p:extLst>
          </p:nvPr>
        </p:nvGraphicFramePr>
        <p:xfrm>
          <a:off x="364338" y="2709561"/>
          <a:ext cx="9329721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9721">
                  <a:extLst>
                    <a:ext uri="{9D8B030D-6E8A-4147-A177-3AD203B41FA5}">
                      <a16:colId xmlns:a16="http://schemas.microsoft.com/office/drawing/2014/main" val="3606784082"/>
                    </a:ext>
                  </a:extLst>
                </a:gridCol>
              </a:tblGrid>
              <a:tr h="269349">
                <a:tc>
                  <a:txBody>
                    <a:bodyPr/>
                    <a:lstStyle/>
                    <a:p>
                      <a:pPr algn="ctr"/>
                      <a:r>
                        <a:rPr lang="es-MX" sz="1200" spc="300" dirty="0">
                          <a:latin typeface="KG Corner of the Sky" panose="02000503000000020004" pitchFamily="2" charset="0"/>
                        </a:rPr>
                        <a:t>CONCLUSIÓN GENERAL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856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MX" sz="1600" dirty="0">
                          <a:latin typeface="KG First Time In Forever" panose="02000506000000020003" pitchFamily="2" charset="0"/>
                        </a:rPr>
                        <a:t>El grupo presenta un desarrollo equilibrado en la mayoría de las áreas, destacando una expresión oral, creatividad y motricidad gruesa. Se recomienda reforzar la comprensión de consignas, motricidad fina y regulación emocional mediante estrategias lúdicas y colaborativas. Este diagnóstico servirá como guía para la planeación de actividades inclusivas y significativas durante el ciclo escolar.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45189"/>
                  </a:ext>
                </a:extLst>
              </a:tr>
            </a:tbl>
          </a:graphicData>
        </a:graphic>
      </p:graphicFrame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AFA6CBD7-2B55-AFAD-86E7-4B918C7DA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415340"/>
              </p:ext>
            </p:extLst>
          </p:nvPr>
        </p:nvGraphicFramePr>
        <p:xfrm>
          <a:off x="364338" y="6367161"/>
          <a:ext cx="3609786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9786">
                  <a:extLst>
                    <a:ext uri="{9D8B030D-6E8A-4147-A177-3AD203B41FA5}">
                      <a16:colId xmlns:a16="http://schemas.microsoft.com/office/drawing/2014/main" val="3606784082"/>
                    </a:ext>
                  </a:extLst>
                </a:gridCol>
              </a:tblGrid>
              <a:tr h="269349">
                <a:tc>
                  <a:txBody>
                    <a:bodyPr/>
                    <a:lstStyle/>
                    <a:p>
                      <a:pPr algn="ctr"/>
                      <a:r>
                        <a:rPr lang="es-MX" sz="1200" spc="300" dirty="0">
                          <a:latin typeface="KG Corner of the Sky" panose="02000503000000020004" pitchFamily="2" charset="0"/>
                        </a:rPr>
                        <a:t>Nombre y firma del docente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856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s-MX" sz="1600" dirty="0">
                        <a:latin typeface="KG First Time In Forever" panose="02000506000000020003" pitchFamily="2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s-MX" sz="1600" dirty="0">
                        <a:latin typeface="KG First Time In Forever" panose="02000506000000020003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45189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C14B2B5-1F76-6445-667B-9BC6275B3F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695698"/>
              </p:ext>
            </p:extLst>
          </p:nvPr>
        </p:nvGraphicFramePr>
        <p:xfrm>
          <a:off x="6084273" y="6367161"/>
          <a:ext cx="3609786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9786">
                  <a:extLst>
                    <a:ext uri="{9D8B030D-6E8A-4147-A177-3AD203B41FA5}">
                      <a16:colId xmlns:a16="http://schemas.microsoft.com/office/drawing/2014/main" val="3606784082"/>
                    </a:ext>
                  </a:extLst>
                </a:gridCol>
              </a:tblGrid>
              <a:tr h="269349">
                <a:tc>
                  <a:txBody>
                    <a:bodyPr/>
                    <a:lstStyle/>
                    <a:p>
                      <a:pPr algn="ctr"/>
                      <a:r>
                        <a:rPr lang="es-MX" sz="1200" spc="300" dirty="0">
                          <a:latin typeface="KG Corner of the Sky" panose="02000503000000020004" pitchFamily="2" charset="0"/>
                        </a:rPr>
                        <a:t>Nombre y firma del directivo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856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s-MX" sz="1600" dirty="0">
                        <a:latin typeface="KG First Time In Forever" panose="02000506000000020003" pitchFamily="2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s-MX" sz="1600" dirty="0">
                        <a:latin typeface="KG First Time In Forever" panose="02000506000000020003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45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505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50895-F347-7188-9AEE-48C32C8DF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BBDB286-1BE5-5A30-545C-7181E6F825E6}"/>
              </a:ext>
            </a:extLst>
          </p:cNvPr>
          <p:cNvSpPr/>
          <p:nvPr/>
        </p:nvSpPr>
        <p:spPr>
          <a:xfrm rot="5400000">
            <a:off x="1336902" y="-923834"/>
            <a:ext cx="7414591" cy="96409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013306-8723-60A5-B97C-351B9E35B772}"/>
              </a:ext>
            </a:extLst>
          </p:cNvPr>
          <p:cNvSpPr txBox="1"/>
          <p:nvPr/>
        </p:nvSpPr>
        <p:spPr>
          <a:xfrm>
            <a:off x="6467708" y="289274"/>
            <a:ext cx="3590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HelloMorgan" panose="02000603000000000000" pitchFamily="2" charset="0"/>
                <a:ea typeface="HelloMorgan" panose="02000603000000000000" pitchFamily="2" charset="0"/>
              </a:rPr>
              <a:t>Ciclo escolar 25-26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29AD67-FB68-1DB2-F775-2636571313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395" y="289274"/>
            <a:ext cx="444287" cy="321979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D7098B6-E687-A462-7DFD-8BAD67853A25}"/>
              </a:ext>
            </a:extLst>
          </p:cNvPr>
          <p:cNvGraphicFramePr>
            <a:graphicFrameLocks noGrp="1"/>
          </p:cNvGraphicFramePr>
          <p:nvPr/>
        </p:nvGraphicFramePr>
        <p:xfrm>
          <a:off x="394612" y="874049"/>
          <a:ext cx="9329721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3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1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195">
                  <a:extLst>
                    <a:ext uri="{9D8B030D-6E8A-4147-A177-3AD203B41FA5}">
                      <a16:colId xmlns:a16="http://schemas.microsoft.com/office/drawing/2014/main" val="3988235005"/>
                    </a:ext>
                  </a:extLst>
                </a:gridCol>
                <a:gridCol w="1293260">
                  <a:extLst>
                    <a:ext uri="{9D8B030D-6E8A-4147-A177-3AD203B41FA5}">
                      <a16:colId xmlns:a16="http://schemas.microsoft.com/office/drawing/2014/main" val="143481762"/>
                    </a:ext>
                  </a:extLst>
                </a:gridCol>
              </a:tblGrid>
              <a:tr h="291397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bg1"/>
                          </a:solidFill>
                          <a:latin typeface="KG Corner of the Sky" panose="02000503000000020004" pitchFamily="2" charset="0"/>
                          <a:ea typeface="HelloMaddox" panose="02000603000000000000" pitchFamily="2" charset="0"/>
                        </a:rPr>
                        <a:t>Alumno(a):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s-MX" sz="1400" b="0" dirty="0">
                        <a:solidFill>
                          <a:schemeClr val="tx1"/>
                        </a:solidFill>
                        <a:latin typeface="KG Corner of the Sky" panose="02000503000000020004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bg1"/>
                        </a:solidFill>
                        <a:latin typeface="AGDidIEyeRollOutloud" panose="02000603000000000000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bg1"/>
                        </a:solidFill>
                        <a:latin typeface="AGDidIEyeRollOutloud" panose="02000603000000000000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bg1"/>
                          </a:solidFill>
                          <a:latin typeface="KG Corner of the Sky" panose="02000503000000020004" pitchFamily="2" charset="0"/>
                          <a:ea typeface="AGDidIEyeRollOutloud" panose="02000603000000000000" pitchFamily="2" charset="0"/>
                        </a:rPr>
                        <a:t>Fecha:</a:t>
                      </a:r>
                      <a:endParaRPr lang="es-MX" sz="1400" dirty="0">
                        <a:solidFill>
                          <a:schemeClr val="bg1"/>
                        </a:solidFill>
                        <a:latin typeface="AGDidIEyeRollOutloud" panose="02000603000000000000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s-MX" sz="1400" b="0" dirty="0">
                        <a:solidFill>
                          <a:schemeClr val="tx1"/>
                        </a:solidFill>
                        <a:latin typeface="KG Corner of the Sky" panose="02000503000000020004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bg1"/>
                        </a:solidFill>
                        <a:latin typeface="AGDidIEyeRollOutloud" panose="02000603000000000000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982949"/>
                  </a:ext>
                </a:extLst>
              </a:tr>
              <a:tr h="29139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bg1"/>
                          </a:solidFill>
                          <a:latin typeface="KG Corner of the Sky" panose="02000503000000020004" pitchFamily="2" charset="0"/>
                          <a:ea typeface="AGDidIEyeRollOutloud" panose="02000603000000000000" pitchFamily="2" charset="0"/>
                        </a:rPr>
                        <a:t>Educadora: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KG Corner of the Sky" panose="02000503000000020004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bg1"/>
                          </a:solidFill>
                          <a:latin typeface="KG Corner of the Sky" panose="02000503000000020004" pitchFamily="2" charset="0"/>
                          <a:ea typeface="AGDidIEyeRollOutloud" panose="02000603000000000000" pitchFamily="2" charset="0"/>
                        </a:rPr>
                        <a:t>Grado: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KG Corner of the Sky" panose="02000503000000020004" pitchFamily="2" charset="0"/>
                          <a:ea typeface="AGDidIEyeRollOutloud" panose="02000603000000000000" pitchFamily="2" charset="0"/>
                        </a:rPr>
                        <a:t>1°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bg1"/>
                          </a:solidFill>
                          <a:latin typeface="KG Corner of the Sky" panose="02000503000000020004" pitchFamily="2" charset="0"/>
                          <a:ea typeface="AGDidIEyeRollOutloud" panose="02000603000000000000" pitchFamily="2" charset="0"/>
                        </a:rPr>
                        <a:t>Grupo: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KG Corner of the Sky" panose="02000503000000020004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B41BE71-6C15-A04C-4433-DD43380481FC}"/>
              </a:ext>
            </a:extLst>
          </p:cNvPr>
          <p:cNvSpPr txBox="1"/>
          <p:nvPr/>
        </p:nvSpPr>
        <p:spPr>
          <a:xfrm>
            <a:off x="254268" y="1458824"/>
            <a:ext cx="3932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KG Counting Stars" panose="02000000000000000000" pitchFamily="2" charset="0"/>
              </a:rPr>
              <a:t>1</a:t>
            </a:r>
            <a:r>
              <a:rPr lang="es-MX" dirty="0">
                <a:latin typeface="KG Corner of the Sky" panose="02000503000000020004" pitchFamily="2" charset="0"/>
              </a:rPr>
              <a:t> Datos del contexto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D460801-2121-54FA-D3F3-DB47C8FC8071}"/>
              </a:ext>
            </a:extLst>
          </p:cNvPr>
          <p:cNvSpPr/>
          <p:nvPr/>
        </p:nvSpPr>
        <p:spPr>
          <a:xfrm>
            <a:off x="394612" y="1928690"/>
            <a:ext cx="9329721" cy="10733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D4DFEF-6371-2EBB-D3A3-78F521F56F04}"/>
              </a:ext>
            </a:extLst>
          </p:cNvPr>
          <p:cNvSpPr txBox="1"/>
          <p:nvPr/>
        </p:nvSpPr>
        <p:spPr>
          <a:xfrm>
            <a:off x="254267" y="3030609"/>
            <a:ext cx="5365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KG Counting Stars" panose="02000000000000000000" pitchFamily="2" charset="0"/>
              </a:rPr>
              <a:t>2</a:t>
            </a:r>
            <a:r>
              <a:rPr lang="es-MX" dirty="0">
                <a:latin typeface="KG Corner of the Sky" panose="02000503000000020004" pitchFamily="2" charset="0"/>
              </a:rPr>
              <a:t> Exploración de saberes previos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08FC5625-2602-0653-141F-EDDC6C77EC48}"/>
              </a:ext>
            </a:extLst>
          </p:cNvPr>
          <p:cNvGraphicFramePr>
            <a:graphicFrameLocks noGrp="1"/>
          </p:cNvGraphicFramePr>
          <p:nvPr/>
        </p:nvGraphicFramePr>
        <p:xfrm>
          <a:off x="379336" y="3557710"/>
          <a:ext cx="932972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9721">
                  <a:extLst>
                    <a:ext uri="{9D8B030D-6E8A-4147-A177-3AD203B41FA5}">
                      <a16:colId xmlns:a16="http://schemas.microsoft.com/office/drawing/2014/main" val="3606784082"/>
                    </a:ext>
                  </a:extLst>
                </a:gridCol>
              </a:tblGrid>
              <a:tr h="269349">
                <a:tc>
                  <a:txBody>
                    <a:bodyPr/>
                    <a:lstStyle/>
                    <a:p>
                      <a:pPr algn="ctr"/>
                      <a:r>
                        <a:rPr lang="es-MX" sz="1200" spc="300" dirty="0">
                          <a:latin typeface="KG Corner of the Sky" panose="02000503000000020004" pitchFamily="2" charset="0"/>
                        </a:rPr>
                        <a:t>LENGUAJES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856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Se comunica con palabras y frases sencillas para expresar necesidades.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Comparte gustos o ideas de manera espontánea.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Participa en juegos de palabras y rimas simples.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Escucha cuentos y señala personajes o acciones.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Reconoce algunos sonidos de su entorno y los imita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Realiza garabatos con intención comunicativa.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Dibuja personas u objetos básicos.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Usa gestos, movimientos o canciones para expresar emociones.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Identifica la inicial de su nombre.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45189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93C2B8D8-16B9-60FE-E7F9-7A214672C97C}"/>
              </a:ext>
            </a:extLst>
          </p:cNvPr>
          <p:cNvGraphicFramePr>
            <a:graphicFrameLocks noGrp="1"/>
          </p:cNvGraphicFramePr>
          <p:nvPr/>
        </p:nvGraphicFramePr>
        <p:xfrm>
          <a:off x="379335" y="5844451"/>
          <a:ext cx="9329721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9721">
                  <a:extLst>
                    <a:ext uri="{9D8B030D-6E8A-4147-A177-3AD203B41FA5}">
                      <a16:colId xmlns:a16="http://schemas.microsoft.com/office/drawing/2014/main" val="3606784082"/>
                    </a:ext>
                  </a:extLst>
                </a:gridCol>
              </a:tblGrid>
              <a:tr h="269349">
                <a:tc>
                  <a:txBody>
                    <a:bodyPr/>
                    <a:lstStyle/>
                    <a:p>
                      <a:pPr algn="ctr"/>
                      <a:r>
                        <a:rPr lang="es-MX" sz="1200" spc="300" dirty="0">
                          <a:latin typeface="KG Corner of the Sky" panose="02000503000000020004" pitchFamily="2" charset="0"/>
                        </a:rPr>
                        <a:t>SABERES Y PENSAMIENTO CIENTÍFICO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856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Observa plantas, animales y objetos de su entorno con curiosidad.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Cuenta hasta ____ al contar con apoyo de objetos.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Identifica posiciones simples: arriba/abajo, dentro/fuera.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Reconoce formas básicas: círculo, cuadrado.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Compara objetos señalando: grande/pequeño, pesado/ligero.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Clasifica objetos por un criterio (color o tamaño).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45189"/>
                  </a:ext>
                </a:extLst>
              </a:tr>
            </a:tbl>
          </a:graphicData>
        </a:graphic>
      </p:graphicFrame>
      <p:pic>
        <p:nvPicPr>
          <p:cNvPr id="17" name="Imagen 16">
            <a:extLst>
              <a:ext uri="{FF2B5EF4-FFF2-40B4-BE49-F238E27FC236}">
                <a16:creationId xmlns:a16="http://schemas.microsoft.com/office/drawing/2014/main" id="{1DBAB38F-B5D0-F2B4-E68F-C9FB4B89E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77" y="318419"/>
            <a:ext cx="4795495" cy="495309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51FA4672-B12A-8BBF-E106-72995946AF51}"/>
              </a:ext>
            </a:extLst>
          </p:cNvPr>
          <p:cNvSpPr txBox="1"/>
          <p:nvPr/>
        </p:nvSpPr>
        <p:spPr>
          <a:xfrm>
            <a:off x="473927" y="1982044"/>
            <a:ext cx="9110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KG First Time In Forever" panose="02000506000000020003" pitchFamily="2" charset="0"/>
              </a:rPr>
              <a:t>Información breve sobre familia, comunidad, salud o antecedentes relevantes.</a:t>
            </a:r>
          </a:p>
          <a:p>
            <a:r>
              <a:rPr lang="es-MX" dirty="0">
                <a:latin typeface="KG First Time In Forever" panose="02000506000000020003" pitchFamily="2" charset="0"/>
              </a:rPr>
              <a:t>Comentarios de la familia sobre intereses y rutinas del niño(a).</a:t>
            </a:r>
          </a:p>
        </p:txBody>
      </p:sp>
    </p:spTree>
    <p:extLst>
      <p:ext uri="{BB962C8B-B14F-4D97-AF65-F5344CB8AC3E}">
        <p14:creationId xmlns:p14="http://schemas.microsoft.com/office/powerpoint/2010/main" val="3655935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88D28B0-60B7-7FCA-D151-A9D092CF3A0B}"/>
              </a:ext>
            </a:extLst>
          </p:cNvPr>
          <p:cNvSpPr/>
          <p:nvPr/>
        </p:nvSpPr>
        <p:spPr>
          <a:xfrm rot="5400000">
            <a:off x="1336902" y="-923834"/>
            <a:ext cx="7414591" cy="96409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42ECAD4-9BB4-50BB-F529-F8A52A8D8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418637"/>
              </p:ext>
            </p:extLst>
          </p:nvPr>
        </p:nvGraphicFramePr>
        <p:xfrm>
          <a:off x="379336" y="390513"/>
          <a:ext cx="932972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9721">
                  <a:extLst>
                    <a:ext uri="{9D8B030D-6E8A-4147-A177-3AD203B41FA5}">
                      <a16:colId xmlns:a16="http://schemas.microsoft.com/office/drawing/2014/main" val="3606784082"/>
                    </a:ext>
                  </a:extLst>
                </a:gridCol>
              </a:tblGrid>
              <a:tr h="269349">
                <a:tc>
                  <a:txBody>
                    <a:bodyPr/>
                    <a:lstStyle/>
                    <a:p>
                      <a:pPr algn="ctr"/>
                      <a:r>
                        <a:rPr lang="es-MX" sz="1200" spc="300" dirty="0">
                          <a:latin typeface="KG Corner of the Sky" panose="02000503000000020004" pitchFamily="2" charset="0"/>
                        </a:rPr>
                        <a:t>ÉTICA, NATURALEZA Y SOCIEDADES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856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Participa en actividades de cuidado de plantas y animales en el aula o jardín.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comparte y ayuda en pequeñas labores del aula (guardar juguetes, limpiar su espacio).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Reconoce y nombra a miembros de su familia y compañeros.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Muestra comportamientos de respeto y amistad hacia otras niñas o niños.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4518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0344BC4-DA98-0CA7-D3DB-8D69A2E03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362867"/>
              </p:ext>
            </p:extLst>
          </p:nvPr>
        </p:nvGraphicFramePr>
        <p:xfrm>
          <a:off x="379336" y="1609713"/>
          <a:ext cx="9329721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9721">
                  <a:extLst>
                    <a:ext uri="{9D8B030D-6E8A-4147-A177-3AD203B41FA5}">
                      <a16:colId xmlns:a16="http://schemas.microsoft.com/office/drawing/2014/main" val="3606784082"/>
                    </a:ext>
                  </a:extLst>
                </a:gridCol>
              </a:tblGrid>
              <a:tr h="269349">
                <a:tc>
                  <a:txBody>
                    <a:bodyPr/>
                    <a:lstStyle/>
                    <a:p>
                      <a:pPr algn="ctr"/>
                      <a:r>
                        <a:rPr lang="es-MX" sz="1200" spc="300" dirty="0">
                          <a:latin typeface="KG Corner of the Sky" panose="02000503000000020004" pitchFamily="2" charset="0"/>
                        </a:rPr>
                        <a:t>DE LO HUMANO Y LO COMUNITARIO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856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Reconoce su nombre, edad y algunas características personales.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Explora movimientos básicos (caminar, correr, saltar, trepar).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Manipula objetos concierto control (sujetar crayones, Construir con bloques).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Muestra emociones básicas y puede expresarlas con palabras o gestos.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Interactúa con compañeros y adultos de manera respetuosa.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Lava manos y cuida su higiene personal con apoyo.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Identifica algunos alimentos y bebidas saludables.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Conoce reglas básicas de seguridad (no tocar objetos peligrosos).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4518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33E95B02-A561-2B4A-6A8B-E09F2DDC667A}"/>
              </a:ext>
            </a:extLst>
          </p:cNvPr>
          <p:cNvSpPr txBox="1"/>
          <p:nvPr/>
        </p:nvSpPr>
        <p:spPr>
          <a:xfrm>
            <a:off x="349343" y="3635035"/>
            <a:ext cx="735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KG Counting Stars" panose="02000000000000000000" pitchFamily="2" charset="0"/>
              </a:rPr>
              <a:t>3</a:t>
            </a:r>
            <a:r>
              <a:rPr lang="es-MX" dirty="0">
                <a:latin typeface="KG Corner of the Sky" panose="02000503000000020004" pitchFamily="2" charset="0"/>
              </a:rPr>
              <a:t> Estrategias utilizadas para el diagnóstico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10DA2DD-FD63-7382-5E74-52FC8CCE1BBC}"/>
              </a:ext>
            </a:extLst>
          </p:cNvPr>
          <p:cNvSpPr txBox="1"/>
          <p:nvPr/>
        </p:nvSpPr>
        <p:spPr>
          <a:xfrm>
            <a:off x="379336" y="4158255"/>
            <a:ext cx="9329721" cy="1477328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dirty="0">
                <a:latin typeface="KG First Time In Forever" panose="02000506000000020003" pitchFamily="2" charset="0"/>
              </a:rPr>
              <a:t>Observación directa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dirty="0">
                <a:latin typeface="KG First Time In Forever" panose="02000506000000020003" pitchFamily="2" charset="0"/>
              </a:rPr>
              <a:t>Juegos libres y dirigidos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MX" dirty="0">
              <a:latin typeface="KG First Time In Forever" panose="02000506000000020003" pitchFamily="2" charset="0"/>
            </a:endParaRPr>
          </a:p>
          <a:p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dirty="0">
                <a:latin typeface="KG First Time In Forever" panose="02000506000000020003" pitchFamily="2" charset="0"/>
              </a:rPr>
              <a:t>Producciones gráficas y orales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MX" dirty="0">
              <a:latin typeface="KG First Time In Forever" panose="02000506000000020003" pitchFamily="2" charset="0"/>
            </a:endParaRPr>
          </a:p>
          <a:p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dirty="0">
                <a:latin typeface="KG First Time In Forever" panose="02000506000000020003" pitchFamily="2" charset="0"/>
              </a:rPr>
              <a:t>Entrevistas con el alumno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dirty="0">
                <a:latin typeface="KG First Time In Forever" panose="02000506000000020003" pitchFamily="2" charset="0"/>
              </a:rPr>
              <a:t>Entrevistas con la familia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BDB6015-EB36-41CD-9A15-750DE0DB1226}"/>
              </a:ext>
            </a:extLst>
          </p:cNvPr>
          <p:cNvSpPr txBox="1"/>
          <p:nvPr/>
        </p:nvSpPr>
        <p:spPr>
          <a:xfrm>
            <a:off x="349343" y="4635309"/>
            <a:ext cx="735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KG Counting Stars" panose="02000000000000000000" pitchFamily="2" charset="0"/>
              </a:rPr>
              <a:t>4</a:t>
            </a:r>
            <a:r>
              <a:rPr lang="es-MX" dirty="0">
                <a:latin typeface="KG Corner of the Sky" panose="02000503000000020004" pitchFamily="2" charset="0"/>
              </a:rPr>
              <a:t> Resultados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BD25760-0678-B15D-9FFF-CA3FD49C3854}"/>
              </a:ext>
            </a:extLst>
          </p:cNvPr>
          <p:cNvSpPr txBox="1"/>
          <p:nvPr/>
        </p:nvSpPr>
        <p:spPr>
          <a:xfrm>
            <a:off x="501805" y="5241073"/>
            <a:ext cx="91772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KG First Time In Forever" panose="02000506000000020003" pitchFamily="2" charset="0"/>
              </a:rPr>
              <a:t>El alumno(a) muestra fortalezas en ____________________ y requiere acompañamiento en ___________________. Se observó que ya reconoce __________________________________.</a:t>
            </a:r>
          </a:p>
          <a:p>
            <a:pPr algn="just"/>
            <a:r>
              <a:rPr lang="es-MX" sz="1600" dirty="0">
                <a:latin typeface="KG First Time In Forever" panose="02000506000000020003" pitchFamily="2" charset="0"/>
              </a:rPr>
              <a:t>Disfruta actividades relacionadas con _______________________________________________.</a:t>
            </a:r>
          </a:p>
          <a:p>
            <a:pPr algn="just"/>
            <a:r>
              <a:rPr lang="es-MX" sz="1600" dirty="0">
                <a:latin typeface="KG First Time In Forever" panose="02000506000000020003" pitchFamily="2" charset="0"/>
              </a:rPr>
              <a:t>Se relaciona de manera ____________________ con sus compañeros y adultos.</a:t>
            </a:r>
          </a:p>
          <a:p>
            <a:pPr algn="just"/>
            <a:r>
              <a:rPr lang="es-MX" sz="1600" dirty="0">
                <a:latin typeface="KG First Time In Forever" panose="02000506000000020003" pitchFamily="2" charset="0"/>
              </a:rPr>
              <a:t>Su expresión oral es __________________. comprende consignas ________________________.</a:t>
            </a:r>
          </a:p>
          <a:p>
            <a:pPr algn="just"/>
            <a:r>
              <a:rPr lang="es-MX" sz="1600" dirty="0">
                <a:latin typeface="KG First Time In Forever" panose="02000506000000020003" pitchFamily="2" charset="0"/>
              </a:rPr>
              <a:t>Requiere fortalecer ____________________________________________________________.</a:t>
            </a:r>
          </a:p>
          <a:p>
            <a:pPr algn="just"/>
            <a:r>
              <a:rPr lang="es-MX" sz="1600" dirty="0">
                <a:latin typeface="KG First Time In Forever" panose="02000506000000020003" pitchFamily="2" charset="0"/>
              </a:rPr>
              <a:t>Se sugiere trabajar con _____________________________________, integrando actividades de ___________________________________________________________________________.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42D3D2-B6F2-0391-E605-D24484AFAB03}"/>
              </a:ext>
            </a:extLst>
          </p:cNvPr>
          <p:cNvSpPr txBox="1"/>
          <p:nvPr/>
        </p:nvSpPr>
        <p:spPr>
          <a:xfrm>
            <a:off x="4192793" y="5158529"/>
            <a:ext cx="2118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KG First Time In Forever" panose="02000506000000020003" pitchFamily="2" charset="0"/>
              </a:rPr>
              <a:t>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386AE16-B805-0A33-EA1D-53D29F40DC69}"/>
              </a:ext>
            </a:extLst>
          </p:cNvPr>
          <p:cNvSpPr txBox="1"/>
          <p:nvPr/>
        </p:nvSpPr>
        <p:spPr>
          <a:xfrm>
            <a:off x="564930" y="5445612"/>
            <a:ext cx="2118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KG First Time In Forever" panose="02000506000000020003" pitchFamily="2" charset="0"/>
              </a:rPr>
              <a:t>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660B462-DD7D-695D-65EA-27BF62D7AEE5}"/>
              </a:ext>
            </a:extLst>
          </p:cNvPr>
          <p:cNvSpPr txBox="1"/>
          <p:nvPr/>
        </p:nvSpPr>
        <p:spPr>
          <a:xfrm>
            <a:off x="5397125" y="5461221"/>
            <a:ext cx="4051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KG First Time In Forever" panose="02000506000000020003" pitchFamily="2" charset="0"/>
              </a:rPr>
              <a:t>3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90D7B4A-DD60-F297-4A35-92909EC45DA4}"/>
              </a:ext>
            </a:extLst>
          </p:cNvPr>
          <p:cNvSpPr txBox="1"/>
          <p:nvPr/>
        </p:nvSpPr>
        <p:spPr>
          <a:xfrm>
            <a:off x="3769047" y="5697653"/>
            <a:ext cx="5575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KG First Time In Forever" panose="02000506000000020003" pitchFamily="2" charset="0"/>
              </a:rPr>
              <a:t>4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63CCDE4-B08B-AC9D-005D-AFEA4DA3DB91}"/>
              </a:ext>
            </a:extLst>
          </p:cNvPr>
          <p:cNvSpPr txBox="1"/>
          <p:nvPr/>
        </p:nvSpPr>
        <p:spPr>
          <a:xfrm>
            <a:off x="2680011" y="5951892"/>
            <a:ext cx="2326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KG First Time In Forever" panose="02000506000000020003" pitchFamily="2" charset="0"/>
              </a:rPr>
              <a:t>5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7EC832D-2D36-47F6-27A4-34FFD6111705}"/>
              </a:ext>
            </a:extLst>
          </p:cNvPr>
          <p:cNvSpPr txBox="1"/>
          <p:nvPr/>
        </p:nvSpPr>
        <p:spPr>
          <a:xfrm>
            <a:off x="2433162" y="6188325"/>
            <a:ext cx="1967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KG First Time In Forever" panose="02000506000000020003" pitchFamily="2" charset="0"/>
              </a:rPr>
              <a:t>6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08241CB-FAAD-A542-2297-E7D880631C20}"/>
              </a:ext>
            </a:extLst>
          </p:cNvPr>
          <p:cNvSpPr txBox="1"/>
          <p:nvPr/>
        </p:nvSpPr>
        <p:spPr>
          <a:xfrm>
            <a:off x="6523399" y="6205657"/>
            <a:ext cx="2821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KG First Time In Forever" panose="02000506000000020003" pitchFamily="2" charset="0"/>
              </a:rPr>
              <a:t>7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BC48423-6F62-A6E0-6B19-E3C85098F829}"/>
              </a:ext>
            </a:extLst>
          </p:cNvPr>
          <p:cNvSpPr txBox="1"/>
          <p:nvPr/>
        </p:nvSpPr>
        <p:spPr>
          <a:xfrm>
            <a:off x="2241330" y="6442090"/>
            <a:ext cx="7103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KG First Time In Forever" panose="02000506000000020003" pitchFamily="2" charset="0"/>
              </a:rPr>
              <a:t>8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F9147EB-0F6C-93F1-5C1A-9245EFC22A4C}"/>
              </a:ext>
            </a:extLst>
          </p:cNvPr>
          <p:cNvSpPr txBox="1"/>
          <p:nvPr/>
        </p:nvSpPr>
        <p:spPr>
          <a:xfrm>
            <a:off x="2650271" y="6653591"/>
            <a:ext cx="4464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KG First Time In Forever" panose="02000506000000020003" pitchFamily="2" charset="0"/>
              </a:rPr>
              <a:t>9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5D41074-4F18-1F56-16E0-01A12C014D0D}"/>
              </a:ext>
            </a:extLst>
          </p:cNvPr>
          <p:cNvSpPr txBox="1"/>
          <p:nvPr/>
        </p:nvSpPr>
        <p:spPr>
          <a:xfrm>
            <a:off x="564930" y="6913926"/>
            <a:ext cx="8883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KG First Time In Forever" panose="02000506000000020003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43819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E8805-EE0F-293D-7ADA-844952BBB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4D68E80-2F3E-7690-E461-FAA88C0BB38D}"/>
              </a:ext>
            </a:extLst>
          </p:cNvPr>
          <p:cNvSpPr/>
          <p:nvPr/>
        </p:nvSpPr>
        <p:spPr>
          <a:xfrm rot="5400000">
            <a:off x="1336902" y="-923834"/>
            <a:ext cx="7414591" cy="96409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B3D992B-C2C5-5426-5494-5A82F5199392}"/>
              </a:ext>
            </a:extLst>
          </p:cNvPr>
          <p:cNvSpPr txBox="1"/>
          <p:nvPr/>
        </p:nvSpPr>
        <p:spPr>
          <a:xfrm>
            <a:off x="6467708" y="289274"/>
            <a:ext cx="3590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HelloMorgan" panose="02000603000000000000" pitchFamily="2" charset="0"/>
                <a:ea typeface="HelloMorgan" panose="02000603000000000000" pitchFamily="2" charset="0"/>
              </a:rPr>
              <a:t>Ciclo escolar 25-26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B4FCB0E-C1C5-CD06-6E8E-9587BDFDAD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395" y="289274"/>
            <a:ext cx="444287" cy="321979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F63A4966-375C-95DB-C621-481212BF9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092304"/>
              </p:ext>
            </p:extLst>
          </p:nvPr>
        </p:nvGraphicFramePr>
        <p:xfrm>
          <a:off x="394612" y="874049"/>
          <a:ext cx="9329721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3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1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195">
                  <a:extLst>
                    <a:ext uri="{9D8B030D-6E8A-4147-A177-3AD203B41FA5}">
                      <a16:colId xmlns:a16="http://schemas.microsoft.com/office/drawing/2014/main" val="3988235005"/>
                    </a:ext>
                  </a:extLst>
                </a:gridCol>
                <a:gridCol w="1293260">
                  <a:extLst>
                    <a:ext uri="{9D8B030D-6E8A-4147-A177-3AD203B41FA5}">
                      <a16:colId xmlns:a16="http://schemas.microsoft.com/office/drawing/2014/main" val="143481762"/>
                    </a:ext>
                  </a:extLst>
                </a:gridCol>
              </a:tblGrid>
              <a:tr h="291397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bg1"/>
                          </a:solidFill>
                          <a:latin typeface="KG Corner of the Sky" panose="02000503000000020004" pitchFamily="2" charset="0"/>
                          <a:ea typeface="HelloMaddox" panose="02000603000000000000" pitchFamily="2" charset="0"/>
                        </a:rPr>
                        <a:t>Alumno(a):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s-MX" sz="1400" b="0" dirty="0">
                        <a:solidFill>
                          <a:schemeClr val="tx1"/>
                        </a:solidFill>
                        <a:latin typeface="KG Corner of the Sky" panose="02000503000000020004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bg1"/>
                        </a:solidFill>
                        <a:latin typeface="AGDidIEyeRollOutloud" panose="02000603000000000000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bg1"/>
                        </a:solidFill>
                        <a:latin typeface="AGDidIEyeRollOutloud" panose="02000603000000000000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bg1"/>
                          </a:solidFill>
                          <a:latin typeface="KG Corner of the Sky" panose="02000503000000020004" pitchFamily="2" charset="0"/>
                          <a:ea typeface="AGDidIEyeRollOutloud" panose="02000603000000000000" pitchFamily="2" charset="0"/>
                        </a:rPr>
                        <a:t>Fecha:</a:t>
                      </a:r>
                      <a:endParaRPr lang="es-MX" sz="1400" dirty="0">
                        <a:solidFill>
                          <a:schemeClr val="bg1"/>
                        </a:solidFill>
                        <a:latin typeface="AGDidIEyeRollOutloud" panose="02000603000000000000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s-MX" sz="1400" b="0" dirty="0">
                        <a:solidFill>
                          <a:schemeClr val="tx1"/>
                        </a:solidFill>
                        <a:latin typeface="KG Corner of the Sky" panose="02000503000000020004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bg1"/>
                        </a:solidFill>
                        <a:latin typeface="AGDidIEyeRollOutloud" panose="02000603000000000000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982949"/>
                  </a:ext>
                </a:extLst>
              </a:tr>
              <a:tr h="29139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bg1"/>
                          </a:solidFill>
                          <a:latin typeface="KG Corner of the Sky" panose="02000503000000020004" pitchFamily="2" charset="0"/>
                          <a:ea typeface="AGDidIEyeRollOutloud" panose="02000603000000000000" pitchFamily="2" charset="0"/>
                        </a:rPr>
                        <a:t>Educadora: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KG Corner of the Sky" panose="02000503000000020004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bg1"/>
                          </a:solidFill>
                          <a:latin typeface="KG Corner of the Sky" panose="02000503000000020004" pitchFamily="2" charset="0"/>
                          <a:ea typeface="AGDidIEyeRollOutloud" panose="02000603000000000000" pitchFamily="2" charset="0"/>
                        </a:rPr>
                        <a:t>Grado: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KG Corner of the Sky" panose="02000503000000020004" pitchFamily="2" charset="0"/>
                          <a:ea typeface="AGDidIEyeRollOutloud" panose="02000603000000000000" pitchFamily="2" charset="0"/>
                        </a:rPr>
                        <a:t>2°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bg1"/>
                          </a:solidFill>
                          <a:latin typeface="KG Corner of the Sky" panose="02000503000000020004" pitchFamily="2" charset="0"/>
                          <a:ea typeface="AGDidIEyeRollOutloud" panose="02000603000000000000" pitchFamily="2" charset="0"/>
                        </a:rPr>
                        <a:t>Grupo: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KG Corner of the Sky" panose="02000503000000020004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B1C5210-2477-D705-12DE-F67DFAC8A4BA}"/>
              </a:ext>
            </a:extLst>
          </p:cNvPr>
          <p:cNvSpPr txBox="1"/>
          <p:nvPr/>
        </p:nvSpPr>
        <p:spPr>
          <a:xfrm>
            <a:off x="254268" y="1458824"/>
            <a:ext cx="3932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KG Counting Stars" panose="02000000000000000000" pitchFamily="2" charset="0"/>
              </a:rPr>
              <a:t>1</a:t>
            </a:r>
            <a:r>
              <a:rPr lang="es-MX" dirty="0">
                <a:latin typeface="KG Corner of the Sky" panose="02000503000000020004" pitchFamily="2" charset="0"/>
              </a:rPr>
              <a:t> Datos del contexto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91278B7-29D2-708F-55A4-F1044F1B54EA}"/>
              </a:ext>
            </a:extLst>
          </p:cNvPr>
          <p:cNvSpPr/>
          <p:nvPr/>
        </p:nvSpPr>
        <p:spPr>
          <a:xfrm>
            <a:off x="394612" y="1928690"/>
            <a:ext cx="9329721" cy="10733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A8B7664-F153-1720-B635-F21D10663914}"/>
              </a:ext>
            </a:extLst>
          </p:cNvPr>
          <p:cNvSpPr txBox="1"/>
          <p:nvPr/>
        </p:nvSpPr>
        <p:spPr>
          <a:xfrm>
            <a:off x="254267" y="3030609"/>
            <a:ext cx="5365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KG Counting Stars" panose="02000000000000000000" pitchFamily="2" charset="0"/>
              </a:rPr>
              <a:t>2</a:t>
            </a:r>
            <a:r>
              <a:rPr lang="es-MX" dirty="0">
                <a:latin typeface="KG Corner of the Sky" panose="02000503000000020004" pitchFamily="2" charset="0"/>
              </a:rPr>
              <a:t> Exploración de saberes previos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766295BB-D984-8C14-C12C-9B464160F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502734"/>
              </p:ext>
            </p:extLst>
          </p:nvPr>
        </p:nvGraphicFramePr>
        <p:xfrm>
          <a:off x="379336" y="3557710"/>
          <a:ext cx="932972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9721">
                  <a:extLst>
                    <a:ext uri="{9D8B030D-6E8A-4147-A177-3AD203B41FA5}">
                      <a16:colId xmlns:a16="http://schemas.microsoft.com/office/drawing/2014/main" val="3606784082"/>
                    </a:ext>
                  </a:extLst>
                </a:gridCol>
              </a:tblGrid>
              <a:tr h="269349">
                <a:tc>
                  <a:txBody>
                    <a:bodyPr/>
                    <a:lstStyle/>
                    <a:p>
                      <a:pPr algn="ctr"/>
                      <a:r>
                        <a:rPr lang="es-MX" sz="1200" spc="300" dirty="0">
                          <a:latin typeface="KG Corner of the Sky" panose="02000503000000020004" pitchFamily="2" charset="0"/>
                        </a:rPr>
                        <a:t>LENGUAJES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856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Se comunica con frases completas y comprende consignas de dos pasos.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Narra pequeñas experiencias o anécdotas personales.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Participa en juegos de roles o dramatizaciones.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Reconoce palabras y canciones en diferentes lenguas de su entorno.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Representa gráficamente ideas simples (dibujos con intención definida).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Expresa emociones mediante palabras y gestos.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Realiza producciones gráficas con más detalles (dibujos, trazos, colores).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Identifica su nombre escrito.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Participa en actividades artísticas (pintura, música, danza) para expresar creatividad.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45189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BC43A121-935D-85F4-8DBC-1F0E344ADA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185345"/>
              </p:ext>
            </p:extLst>
          </p:nvPr>
        </p:nvGraphicFramePr>
        <p:xfrm>
          <a:off x="379335" y="5837206"/>
          <a:ext cx="9329721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9721">
                  <a:extLst>
                    <a:ext uri="{9D8B030D-6E8A-4147-A177-3AD203B41FA5}">
                      <a16:colId xmlns:a16="http://schemas.microsoft.com/office/drawing/2014/main" val="3606784082"/>
                    </a:ext>
                  </a:extLst>
                </a:gridCol>
              </a:tblGrid>
              <a:tr h="269349">
                <a:tc>
                  <a:txBody>
                    <a:bodyPr/>
                    <a:lstStyle/>
                    <a:p>
                      <a:pPr algn="ctr"/>
                      <a:r>
                        <a:rPr lang="es-MX" sz="1200" spc="300" dirty="0">
                          <a:latin typeface="KG Corner of the Sky" panose="02000503000000020004" pitchFamily="2" charset="0"/>
                        </a:rPr>
                        <a:t>SABERES Y PENSAMIENTO CIENTÍFICO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856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Identifica algunos elementos de la naturaleza de su comunidad (plantas, animales, clima).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Reconoce números hasta el 5 y realiza conteo hasta el número _____.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Ubica objetos con nociones espaciales: cerca/lejos, adelante/atrás.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Reconoce y nombra figuras geométricas comunes: círculo, triángulo, cuadrado.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Realiza comparaciones de longitud y peso con apoyo de material concreto.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Clasifica objetos por dos criterios (color y forma, tamaño y uso).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45189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70C62642-EB4E-8B06-135B-A176B031E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77" y="318419"/>
            <a:ext cx="4795495" cy="49530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9DDBDE8-E41A-710F-EDFC-873E99A915FF}"/>
              </a:ext>
            </a:extLst>
          </p:cNvPr>
          <p:cNvSpPr txBox="1"/>
          <p:nvPr/>
        </p:nvSpPr>
        <p:spPr>
          <a:xfrm>
            <a:off x="473927" y="1982044"/>
            <a:ext cx="9110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KG First Time In Forever" panose="02000506000000020003" pitchFamily="2" charset="0"/>
              </a:rPr>
              <a:t>Información breve sobre familia, comunidad, salud o antecedentes relevantes.</a:t>
            </a:r>
          </a:p>
          <a:p>
            <a:r>
              <a:rPr lang="es-MX" dirty="0">
                <a:latin typeface="KG First Time In Forever" panose="02000506000000020003" pitchFamily="2" charset="0"/>
              </a:rPr>
              <a:t>Comentarios de la familia sobre intereses y rutinas del niño(a).</a:t>
            </a:r>
          </a:p>
        </p:txBody>
      </p:sp>
    </p:spTree>
    <p:extLst>
      <p:ext uri="{BB962C8B-B14F-4D97-AF65-F5344CB8AC3E}">
        <p14:creationId xmlns:p14="http://schemas.microsoft.com/office/powerpoint/2010/main" val="1649830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CCBB2-5EB7-EA84-24C8-CC89443D9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842342F-B5E2-C4EA-1798-226AEA5FA071}"/>
              </a:ext>
            </a:extLst>
          </p:cNvPr>
          <p:cNvSpPr/>
          <p:nvPr/>
        </p:nvSpPr>
        <p:spPr>
          <a:xfrm rot="5400000">
            <a:off x="1336902" y="-923834"/>
            <a:ext cx="7414591" cy="96409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9C77CAA-2438-26D8-DA22-61BA8F779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320847"/>
              </p:ext>
            </p:extLst>
          </p:nvPr>
        </p:nvGraphicFramePr>
        <p:xfrm>
          <a:off x="379336" y="390513"/>
          <a:ext cx="9329721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9721">
                  <a:extLst>
                    <a:ext uri="{9D8B030D-6E8A-4147-A177-3AD203B41FA5}">
                      <a16:colId xmlns:a16="http://schemas.microsoft.com/office/drawing/2014/main" val="3606784082"/>
                    </a:ext>
                  </a:extLst>
                </a:gridCol>
              </a:tblGrid>
              <a:tr h="269349">
                <a:tc>
                  <a:txBody>
                    <a:bodyPr/>
                    <a:lstStyle/>
                    <a:p>
                      <a:pPr algn="ctr"/>
                      <a:r>
                        <a:rPr lang="es-MX" sz="1200" spc="300" dirty="0">
                          <a:latin typeface="KG Corner of the Sky" panose="02000503000000020004" pitchFamily="2" charset="0"/>
                        </a:rPr>
                        <a:t>ÉTICA, NATURALEZA Y SOCIEDADES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856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Identifica prácticas básicas de cuidado del entorno (tirar basura en el bote, no dañar plantas).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Expresa lo que le hace sentir parte de su grupo y comparte experiencias familiares o comunitarias.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Participa en labores sencillas con responsabilidad (regar plantas, repartir materiales, ordenar el aula).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Reconoce diversidad de familias y de roles dentro de la comunidad.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Resuelve conflictos simples con palabras y muestra conductas de cooperación y respeto 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4518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BBBA02B-177B-B2E2-D9EA-6592CA6B8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205868"/>
              </p:ext>
            </p:extLst>
          </p:nvPr>
        </p:nvGraphicFramePr>
        <p:xfrm>
          <a:off x="364339" y="1839512"/>
          <a:ext cx="9329721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9721">
                  <a:extLst>
                    <a:ext uri="{9D8B030D-6E8A-4147-A177-3AD203B41FA5}">
                      <a16:colId xmlns:a16="http://schemas.microsoft.com/office/drawing/2014/main" val="3606784082"/>
                    </a:ext>
                  </a:extLst>
                </a:gridCol>
              </a:tblGrid>
              <a:tr h="269349">
                <a:tc>
                  <a:txBody>
                    <a:bodyPr/>
                    <a:lstStyle/>
                    <a:p>
                      <a:pPr algn="ctr"/>
                      <a:r>
                        <a:rPr lang="es-MX" sz="1200" spc="300" dirty="0">
                          <a:latin typeface="KG Corner of the Sky" panose="02000503000000020004" pitchFamily="2" charset="0"/>
                        </a:rPr>
                        <a:t>DE LO HUMANO Y LO COMUNITARIO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856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Describe aspectos de su identidad (gustos, habilidades, emociones).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Realiza movimientos más coordinados y controlados (saltar con pies juntos, lanzar y atrapar).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Muestra precisión en el uso de herramientas (tijeras, pinceles, utensilios de juego).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Reconoce emociones propias y ajenas en interacciones cotidianas.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Colabora con otros para resolver conflictos o compartir espacios.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Mantiene hábitos de higiene personal de manera más autónoma.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Selecciona alimentos y bebidas saludables con apoyo.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Aplica medidas simples de prevención de accidentes (caminar por áreas seguras, no correr en pasillos).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4518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6796B86-DE66-90E1-7487-53C560C9DBC9}"/>
              </a:ext>
            </a:extLst>
          </p:cNvPr>
          <p:cNvSpPr txBox="1"/>
          <p:nvPr/>
        </p:nvSpPr>
        <p:spPr>
          <a:xfrm>
            <a:off x="288108" y="3886200"/>
            <a:ext cx="735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KG Counting Stars" panose="02000000000000000000" pitchFamily="2" charset="0"/>
              </a:rPr>
              <a:t>3</a:t>
            </a:r>
            <a:r>
              <a:rPr lang="es-MX" dirty="0">
                <a:latin typeface="KG Corner of the Sky" panose="02000503000000020004" pitchFamily="2" charset="0"/>
              </a:rPr>
              <a:t> Estrategias utilizadas para el diagnóstico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C3B66C2-BCA5-79E2-2D02-EAE5E78EE6C3}"/>
              </a:ext>
            </a:extLst>
          </p:cNvPr>
          <p:cNvSpPr txBox="1"/>
          <p:nvPr/>
        </p:nvSpPr>
        <p:spPr>
          <a:xfrm>
            <a:off x="318101" y="4409420"/>
            <a:ext cx="9329721" cy="1477328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dirty="0">
                <a:latin typeface="KG First Time In Forever" panose="02000506000000020003" pitchFamily="2" charset="0"/>
              </a:rPr>
              <a:t>Observación directa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dirty="0">
                <a:latin typeface="KG First Time In Forever" panose="02000506000000020003" pitchFamily="2" charset="0"/>
              </a:rPr>
              <a:t>Juegos libres y dirigidos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MX" dirty="0">
              <a:latin typeface="KG First Time In Forever" panose="02000506000000020003" pitchFamily="2" charset="0"/>
            </a:endParaRPr>
          </a:p>
          <a:p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dirty="0">
                <a:latin typeface="KG First Time In Forever" panose="02000506000000020003" pitchFamily="2" charset="0"/>
              </a:rPr>
              <a:t>Producciones gráficas y orales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MX" dirty="0">
              <a:latin typeface="KG First Time In Forever" panose="02000506000000020003" pitchFamily="2" charset="0"/>
            </a:endParaRPr>
          </a:p>
          <a:p>
            <a:endParaRPr lang="es-MX" dirty="0">
              <a:latin typeface="KG First Time In Forever" panose="02000506000000020003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dirty="0">
                <a:latin typeface="KG First Time In Forever" panose="02000506000000020003" pitchFamily="2" charset="0"/>
              </a:rPr>
              <a:t>Entrevistas con el alumno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dirty="0">
                <a:latin typeface="KG First Time In Forever" panose="02000506000000020003" pitchFamily="2" charset="0"/>
              </a:rPr>
              <a:t>Entrevistas con la familia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96EA6DA-BBCD-B747-4156-32D68AA812AA}"/>
              </a:ext>
            </a:extLst>
          </p:cNvPr>
          <p:cNvSpPr txBox="1"/>
          <p:nvPr/>
        </p:nvSpPr>
        <p:spPr>
          <a:xfrm>
            <a:off x="288108" y="4886474"/>
            <a:ext cx="735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KG Counting Stars" panose="02000000000000000000" pitchFamily="2" charset="0"/>
              </a:rPr>
              <a:t>4</a:t>
            </a:r>
            <a:r>
              <a:rPr lang="es-MX" dirty="0">
                <a:latin typeface="KG Corner of the Sky" panose="02000503000000020004" pitchFamily="2" charset="0"/>
              </a:rPr>
              <a:t> Resultados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6883E45-6659-1CD1-DC82-E1D0A3731603}"/>
              </a:ext>
            </a:extLst>
          </p:cNvPr>
          <p:cNvSpPr txBox="1"/>
          <p:nvPr/>
        </p:nvSpPr>
        <p:spPr>
          <a:xfrm>
            <a:off x="440570" y="5492238"/>
            <a:ext cx="91772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KG First Time In Forever" panose="02000506000000020003" pitchFamily="2" charset="0"/>
              </a:rPr>
              <a:t>El alumno(a) muestra fortalezas en ____________________ y requiere acompañamiento en ___________________. Se observó que ya reconoce __________________________________.</a:t>
            </a:r>
          </a:p>
          <a:p>
            <a:pPr algn="just"/>
            <a:r>
              <a:rPr lang="es-MX" sz="1600" dirty="0">
                <a:latin typeface="KG First Time In Forever" panose="02000506000000020003" pitchFamily="2" charset="0"/>
              </a:rPr>
              <a:t>Disfruta actividades relacionadas con _______________________________________________.</a:t>
            </a:r>
          </a:p>
          <a:p>
            <a:pPr algn="just"/>
            <a:r>
              <a:rPr lang="es-MX" sz="1600" dirty="0">
                <a:latin typeface="KG First Time In Forever" panose="02000506000000020003" pitchFamily="2" charset="0"/>
              </a:rPr>
              <a:t>Se relaciona de manera ____________________ con sus compañeros y adultos.</a:t>
            </a:r>
          </a:p>
          <a:p>
            <a:pPr algn="just"/>
            <a:r>
              <a:rPr lang="es-MX" sz="1600" dirty="0">
                <a:latin typeface="KG First Time In Forever" panose="02000506000000020003" pitchFamily="2" charset="0"/>
              </a:rPr>
              <a:t>Su expresión oral es __________________. comprende consignas ________________________.</a:t>
            </a:r>
          </a:p>
          <a:p>
            <a:pPr algn="just"/>
            <a:r>
              <a:rPr lang="es-MX" sz="1600" dirty="0">
                <a:latin typeface="KG First Time In Forever" panose="02000506000000020003" pitchFamily="2" charset="0"/>
              </a:rPr>
              <a:t>Requiere fortalecer ____________________________________________________________.</a:t>
            </a:r>
          </a:p>
          <a:p>
            <a:pPr algn="just"/>
            <a:r>
              <a:rPr lang="es-MX" sz="1600" dirty="0">
                <a:latin typeface="KG First Time In Forever" panose="02000506000000020003" pitchFamily="2" charset="0"/>
              </a:rPr>
              <a:t>Se sugiere trabajar con _____________________________________, integrando actividades de ___________________________________________________________________________.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C9C11C-CBE9-D918-8508-CB3E99D0349B}"/>
              </a:ext>
            </a:extLst>
          </p:cNvPr>
          <p:cNvSpPr txBox="1"/>
          <p:nvPr/>
        </p:nvSpPr>
        <p:spPr>
          <a:xfrm>
            <a:off x="4239985" y="5405981"/>
            <a:ext cx="2118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KG First Time In Forever" panose="02000506000000020003" pitchFamily="2" charset="0"/>
              </a:rPr>
              <a:t>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0DB2B1-BB6C-BD6E-54A1-11D74C47FF32}"/>
              </a:ext>
            </a:extLst>
          </p:cNvPr>
          <p:cNvSpPr txBox="1"/>
          <p:nvPr/>
        </p:nvSpPr>
        <p:spPr>
          <a:xfrm>
            <a:off x="612122" y="5693064"/>
            <a:ext cx="2118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KG First Time In Forever" panose="02000506000000020003" pitchFamily="2" charset="0"/>
              </a:rPr>
              <a:t>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2513AF2-9142-401A-9B7B-3C357AB8A8AC}"/>
              </a:ext>
            </a:extLst>
          </p:cNvPr>
          <p:cNvSpPr txBox="1"/>
          <p:nvPr/>
        </p:nvSpPr>
        <p:spPr>
          <a:xfrm>
            <a:off x="5444317" y="5708673"/>
            <a:ext cx="4051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KG First Time In Forever" panose="02000506000000020003" pitchFamily="2" charset="0"/>
              </a:rPr>
              <a:t>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C0FC77-2C48-F094-1357-A75827463E68}"/>
              </a:ext>
            </a:extLst>
          </p:cNvPr>
          <p:cNvSpPr txBox="1"/>
          <p:nvPr/>
        </p:nvSpPr>
        <p:spPr>
          <a:xfrm>
            <a:off x="3816239" y="5945105"/>
            <a:ext cx="5575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KG First Time In Forever" panose="02000506000000020003" pitchFamily="2" charset="0"/>
              </a:rPr>
              <a:t>4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58EEC61-32A5-C7C1-D32D-6D086CA570B0}"/>
              </a:ext>
            </a:extLst>
          </p:cNvPr>
          <p:cNvSpPr txBox="1"/>
          <p:nvPr/>
        </p:nvSpPr>
        <p:spPr>
          <a:xfrm>
            <a:off x="2727203" y="6199344"/>
            <a:ext cx="2326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KG First Time In Forever" panose="02000506000000020003" pitchFamily="2" charset="0"/>
              </a:rPr>
              <a:t>5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B7541E5-848A-0252-4254-241CCA4B87B9}"/>
              </a:ext>
            </a:extLst>
          </p:cNvPr>
          <p:cNvSpPr txBox="1"/>
          <p:nvPr/>
        </p:nvSpPr>
        <p:spPr>
          <a:xfrm>
            <a:off x="2480354" y="6435777"/>
            <a:ext cx="1967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KG First Time In Forever" panose="02000506000000020003" pitchFamily="2" charset="0"/>
              </a:rPr>
              <a:t>6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41F9925-FF83-4F47-5E13-735530A89055}"/>
              </a:ext>
            </a:extLst>
          </p:cNvPr>
          <p:cNvSpPr txBox="1"/>
          <p:nvPr/>
        </p:nvSpPr>
        <p:spPr>
          <a:xfrm>
            <a:off x="6570591" y="6453109"/>
            <a:ext cx="2821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KG First Time In Forever" panose="02000506000000020003" pitchFamily="2" charset="0"/>
              </a:rPr>
              <a:t>7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7AF01F2-1E5F-07C7-3F1D-0A57CFFA7CE7}"/>
              </a:ext>
            </a:extLst>
          </p:cNvPr>
          <p:cNvSpPr txBox="1"/>
          <p:nvPr/>
        </p:nvSpPr>
        <p:spPr>
          <a:xfrm>
            <a:off x="2288522" y="6689542"/>
            <a:ext cx="7103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KG First Time In Forever" panose="02000506000000020003" pitchFamily="2" charset="0"/>
              </a:rPr>
              <a:t>8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5D72F32-94E4-647A-771E-36D9E1E5DDD8}"/>
              </a:ext>
            </a:extLst>
          </p:cNvPr>
          <p:cNvSpPr txBox="1"/>
          <p:nvPr/>
        </p:nvSpPr>
        <p:spPr>
          <a:xfrm>
            <a:off x="2697463" y="6901043"/>
            <a:ext cx="4464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KG First Time In Forever" panose="02000506000000020003" pitchFamily="2" charset="0"/>
              </a:rPr>
              <a:t>9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A7C5A8F-7BEA-076B-6C6A-243870AC7667}"/>
              </a:ext>
            </a:extLst>
          </p:cNvPr>
          <p:cNvSpPr txBox="1"/>
          <p:nvPr/>
        </p:nvSpPr>
        <p:spPr>
          <a:xfrm>
            <a:off x="612122" y="7161378"/>
            <a:ext cx="8883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KG First Time In Forever" panose="02000506000000020003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015273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88BB1-4E4F-FA08-152C-1E80EF990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9BCB934-17BB-CB9C-402A-7036E863BF99}"/>
              </a:ext>
            </a:extLst>
          </p:cNvPr>
          <p:cNvSpPr/>
          <p:nvPr/>
        </p:nvSpPr>
        <p:spPr>
          <a:xfrm rot="5400000">
            <a:off x="1336902" y="-923834"/>
            <a:ext cx="7414591" cy="96409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2E32FE-B665-6987-1FED-5EB41380D39E}"/>
              </a:ext>
            </a:extLst>
          </p:cNvPr>
          <p:cNvSpPr txBox="1"/>
          <p:nvPr/>
        </p:nvSpPr>
        <p:spPr>
          <a:xfrm>
            <a:off x="6467708" y="289274"/>
            <a:ext cx="3590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HelloMorgan" panose="02000603000000000000" pitchFamily="2" charset="0"/>
                <a:ea typeface="HelloMorgan" panose="02000603000000000000" pitchFamily="2" charset="0"/>
              </a:rPr>
              <a:t>Ciclo escolar 25-26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F4E5F93-D4C8-B397-152E-244480E81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395" y="289274"/>
            <a:ext cx="444287" cy="321979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4528A73-DC02-81F8-A8B3-A90195F78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713528"/>
              </p:ext>
            </p:extLst>
          </p:nvPr>
        </p:nvGraphicFramePr>
        <p:xfrm>
          <a:off x="394612" y="874049"/>
          <a:ext cx="9329721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3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1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195">
                  <a:extLst>
                    <a:ext uri="{9D8B030D-6E8A-4147-A177-3AD203B41FA5}">
                      <a16:colId xmlns:a16="http://schemas.microsoft.com/office/drawing/2014/main" val="3988235005"/>
                    </a:ext>
                  </a:extLst>
                </a:gridCol>
                <a:gridCol w="1293260">
                  <a:extLst>
                    <a:ext uri="{9D8B030D-6E8A-4147-A177-3AD203B41FA5}">
                      <a16:colId xmlns:a16="http://schemas.microsoft.com/office/drawing/2014/main" val="143481762"/>
                    </a:ext>
                  </a:extLst>
                </a:gridCol>
              </a:tblGrid>
              <a:tr h="291397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bg1"/>
                          </a:solidFill>
                          <a:latin typeface="KG Corner of the Sky" panose="02000503000000020004" pitchFamily="2" charset="0"/>
                          <a:ea typeface="HelloMaddox" panose="02000603000000000000" pitchFamily="2" charset="0"/>
                        </a:rPr>
                        <a:t>Alumno(a):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s-MX" sz="1400" b="0" dirty="0">
                        <a:solidFill>
                          <a:schemeClr val="tx1"/>
                        </a:solidFill>
                        <a:latin typeface="KG Corner of the Sky" panose="02000503000000020004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bg1"/>
                        </a:solidFill>
                        <a:latin typeface="AGDidIEyeRollOutloud" panose="02000603000000000000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bg1"/>
                        </a:solidFill>
                        <a:latin typeface="AGDidIEyeRollOutloud" panose="02000603000000000000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bg1"/>
                          </a:solidFill>
                          <a:latin typeface="KG Corner of the Sky" panose="02000503000000020004" pitchFamily="2" charset="0"/>
                          <a:ea typeface="AGDidIEyeRollOutloud" panose="02000603000000000000" pitchFamily="2" charset="0"/>
                        </a:rPr>
                        <a:t>Fecha:</a:t>
                      </a:r>
                      <a:endParaRPr lang="es-MX" sz="1400" dirty="0">
                        <a:solidFill>
                          <a:schemeClr val="bg1"/>
                        </a:solidFill>
                        <a:latin typeface="AGDidIEyeRollOutloud" panose="02000603000000000000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s-MX" sz="1400" b="0" dirty="0">
                        <a:solidFill>
                          <a:schemeClr val="tx1"/>
                        </a:solidFill>
                        <a:latin typeface="KG Corner of the Sky" panose="02000503000000020004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bg1"/>
                        </a:solidFill>
                        <a:latin typeface="AGDidIEyeRollOutloud" panose="02000603000000000000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982949"/>
                  </a:ext>
                </a:extLst>
              </a:tr>
              <a:tr h="29139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bg1"/>
                          </a:solidFill>
                          <a:latin typeface="KG Corner of the Sky" panose="02000503000000020004" pitchFamily="2" charset="0"/>
                          <a:ea typeface="AGDidIEyeRollOutloud" panose="02000603000000000000" pitchFamily="2" charset="0"/>
                        </a:rPr>
                        <a:t>Educadora: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KG Corner of the Sky" panose="02000503000000020004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bg1"/>
                          </a:solidFill>
                          <a:latin typeface="KG Corner of the Sky" panose="02000503000000020004" pitchFamily="2" charset="0"/>
                          <a:ea typeface="AGDidIEyeRollOutloud" panose="02000603000000000000" pitchFamily="2" charset="0"/>
                        </a:rPr>
                        <a:t>Grado: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KG Corner of the Sky" panose="02000503000000020004" pitchFamily="2" charset="0"/>
                          <a:ea typeface="AGDidIEyeRollOutloud" panose="02000603000000000000" pitchFamily="2" charset="0"/>
                        </a:rPr>
                        <a:t>3°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bg1"/>
                          </a:solidFill>
                          <a:latin typeface="KG Corner of the Sky" panose="02000503000000020004" pitchFamily="2" charset="0"/>
                          <a:ea typeface="AGDidIEyeRollOutloud" panose="02000603000000000000" pitchFamily="2" charset="0"/>
                        </a:rPr>
                        <a:t>Grupo: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KG Corner of the Sky" panose="02000503000000020004" pitchFamily="2" charset="0"/>
                        <a:ea typeface="AGDidIEyeRollOutloud" panose="02000603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E8EE978-F5BB-A74D-16FB-42205D1EBE41}"/>
              </a:ext>
            </a:extLst>
          </p:cNvPr>
          <p:cNvSpPr txBox="1"/>
          <p:nvPr/>
        </p:nvSpPr>
        <p:spPr>
          <a:xfrm>
            <a:off x="254268" y="1458824"/>
            <a:ext cx="3932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KG Counting Stars" panose="02000000000000000000" pitchFamily="2" charset="0"/>
              </a:rPr>
              <a:t>1</a:t>
            </a:r>
            <a:r>
              <a:rPr lang="es-MX" dirty="0">
                <a:latin typeface="KG Corner of the Sky" panose="02000503000000020004" pitchFamily="2" charset="0"/>
              </a:rPr>
              <a:t> Datos del contexto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FFA1B0-EEED-9B84-5B51-96E9CCF4488B}"/>
              </a:ext>
            </a:extLst>
          </p:cNvPr>
          <p:cNvSpPr/>
          <p:nvPr/>
        </p:nvSpPr>
        <p:spPr>
          <a:xfrm>
            <a:off x="394612" y="1928690"/>
            <a:ext cx="9329721" cy="10733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7576293-78F2-73AC-521E-F4B3408861BC}"/>
              </a:ext>
            </a:extLst>
          </p:cNvPr>
          <p:cNvSpPr txBox="1"/>
          <p:nvPr/>
        </p:nvSpPr>
        <p:spPr>
          <a:xfrm>
            <a:off x="254267" y="3030609"/>
            <a:ext cx="5365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KG Counting Stars" panose="02000000000000000000" pitchFamily="2" charset="0"/>
              </a:rPr>
              <a:t>2</a:t>
            </a:r>
            <a:r>
              <a:rPr lang="es-MX" dirty="0">
                <a:latin typeface="KG Corner of the Sky" panose="02000503000000020004" pitchFamily="2" charset="0"/>
              </a:rPr>
              <a:t> Exploración de saberes previos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08D42133-25FD-26C4-A38C-474F824CE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555148"/>
              </p:ext>
            </p:extLst>
          </p:nvPr>
        </p:nvGraphicFramePr>
        <p:xfrm>
          <a:off x="379336" y="3557710"/>
          <a:ext cx="932972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9721">
                  <a:extLst>
                    <a:ext uri="{9D8B030D-6E8A-4147-A177-3AD203B41FA5}">
                      <a16:colId xmlns:a16="http://schemas.microsoft.com/office/drawing/2014/main" val="3606784082"/>
                    </a:ext>
                  </a:extLst>
                </a:gridCol>
              </a:tblGrid>
              <a:tr h="269349">
                <a:tc>
                  <a:txBody>
                    <a:bodyPr/>
                    <a:lstStyle/>
                    <a:p>
                      <a:pPr algn="ctr"/>
                      <a:r>
                        <a:rPr lang="es-MX" sz="1200" spc="300" dirty="0">
                          <a:latin typeface="KG Corner of the Sky" panose="02000503000000020004" pitchFamily="2" charset="0"/>
                        </a:rPr>
                        <a:t>LENGUAJES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856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Expresa necesidades, gustos y opiniones con claridad y seguridad.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Narra historias con inicio, desarrollo y final, usando diferentes recursos (dibujos, dramatización, lenguaje oral).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Juega con adivinanzas, rimas y trabalenguas.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Reconoce y valora la diversidad lingüística en su entorno (palabras en lengua indígena, inglés u otras).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Representa gráficamente ideas más complejas (dibujos con secuencia, primeros intentos de escritura).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Identifica y escribe su nombre.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Expresa emociones de manera más elaborada (explica qué siente y por qué).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Realiza producciones gráficas con detalles y colores variados.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Produce expresiones creativas en distintos lenguajes artísticos (teatro, música, danza, pintura).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45189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F3A0B03E-BDBB-AF3C-6B70-EF923C53F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304530"/>
              </p:ext>
            </p:extLst>
          </p:nvPr>
        </p:nvGraphicFramePr>
        <p:xfrm>
          <a:off x="364339" y="5843710"/>
          <a:ext cx="9329721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9721">
                  <a:extLst>
                    <a:ext uri="{9D8B030D-6E8A-4147-A177-3AD203B41FA5}">
                      <a16:colId xmlns:a16="http://schemas.microsoft.com/office/drawing/2014/main" val="3606784082"/>
                    </a:ext>
                  </a:extLst>
                </a:gridCol>
              </a:tblGrid>
              <a:tr h="269349">
                <a:tc>
                  <a:txBody>
                    <a:bodyPr/>
                    <a:lstStyle/>
                    <a:p>
                      <a:pPr algn="ctr"/>
                      <a:r>
                        <a:rPr lang="es-MX" sz="1200" spc="300" dirty="0">
                          <a:latin typeface="KG Corner of the Sky" panose="02000503000000020004" pitchFamily="2" charset="0"/>
                        </a:rPr>
                        <a:t>SABERES Y PENSAMIENTO CIENTÍFICO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856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Explica con palabras sencillas fenómenos de la naturaleza de su entorno (día/noche, lluvia, crecimiento de plantas).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Reconoce números hasta el 10 y cuenta hasta el número _____.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Usa referencias espaciales más complejas: izquierda/derecha, entre, al lado.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Identifica figuras geométricas variadas (círculo, triángulo, cuadrado, rectángulo, rombo, óvalo).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Realiza estimaciones y comparaciones de magnitudes (qué envase tiene más, qué objeto es más largo).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s-MX" sz="1400" dirty="0">
                          <a:latin typeface="KG First Time In Forever" panose="02000506000000020003" pitchFamily="2" charset="0"/>
                        </a:rPr>
                        <a:t>Clasifica objetos por varios criterios y explica cómo los agrupó.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45189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880B02FA-21EB-D753-B246-B3FD7B123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77" y="318419"/>
            <a:ext cx="4795495" cy="49530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078CBD6-D339-421C-0405-310801D81ED1}"/>
              </a:ext>
            </a:extLst>
          </p:cNvPr>
          <p:cNvSpPr txBox="1"/>
          <p:nvPr/>
        </p:nvSpPr>
        <p:spPr>
          <a:xfrm>
            <a:off x="473927" y="1982044"/>
            <a:ext cx="9110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KG First Time In Forever" panose="02000506000000020003" pitchFamily="2" charset="0"/>
              </a:rPr>
              <a:t>Información breve sobre familia, comunidad, salud o antecedentes relevantes.</a:t>
            </a:r>
          </a:p>
          <a:p>
            <a:r>
              <a:rPr lang="es-MX" dirty="0">
                <a:latin typeface="KG First Time In Forever" panose="02000506000000020003" pitchFamily="2" charset="0"/>
              </a:rPr>
              <a:t>Comentarios de la familia sobre intereses y rutinas del niño(a).</a:t>
            </a:r>
          </a:p>
        </p:txBody>
      </p:sp>
    </p:spTree>
    <p:extLst>
      <p:ext uri="{BB962C8B-B14F-4D97-AF65-F5344CB8AC3E}">
        <p14:creationId xmlns:p14="http://schemas.microsoft.com/office/powerpoint/2010/main" val="25920725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</TotalTime>
  <Words>4082</Words>
  <Application>Microsoft Office PowerPoint</Application>
  <PresentationFormat>Personalizado</PresentationFormat>
  <Paragraphs>505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2" baseType="lpstr">
      <vt:lpstr>AGDidIEyeRollOutloud</vt:lpstr>
      <vt:lpstr>Aptos</vt:lpstr>
      <vt:lpstr>Aptos Display</vt:lpstr>
      <vt:lpstr>Arial</vt:lpstr>
      <vt:lpstr>Courier New</vt:lpstr>
      <vt:lpstr>HelloMorgan</vt:lpstr>
      <vt:lpstr>KG Corner of the Sky</vt:lpstr>
      <vt:lpstr>KG Counting Stars</vt:lpstr>
      <vt:lpstr>KG First Time In Forever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Karen Lucía Félix Vega</dc:creator>
  <cp:lastModifiedBy>Karen Lucía Félix Vega</cp:lastModifiedBy>
  <cp:revision>2</cp:revision>
  <dcterms:created xsi:type="dcterms:W3CDTF">2025-09-05T17:39:42Z</dcterms:created>
  <dcterms:modified xsi:type="dcterms:W3CDTF">2025-09-06T00:02:22Z</dcterms:modified>
</cp:coreProperties>
</file>