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61" r:id="rId4"/>
    <p:sldId id="262" r:id="rId5"/>
    <p:sldId id="263" r:id="rId6"/>
    <p:sldId id="259" r:id="rId7"/>
    <p:sldId id="264" r:id="rId8"/>
    <p:sldId id="265" r:id="rId9"/>
  </p:sldIdLst>
  <p:sldSz cx="10058400" cy="77724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>
        <p:scale>
          <a:sx n="48" d="100"/>
          <a:sy n="48" d="100"/>
        </p:scale>
        <p:origin x="173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5149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274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8262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5821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51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050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879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3171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4130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152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217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52FC0-04C0-48E7-918C-CD538B2EFFEE}" type="datetimeFigureOut">
              <a:rPr lang="es-MX" smtClean="0"/>
              <a:t>04/05/2024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72766-B882-4977-93B8-A6B39E3D0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8209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115307" y="0"/>
            <a:ext cx="3076414" cy="307641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251195" y="-4521"/>
            <a:ext cx="3076414" cy="307641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92989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218" y="4574910"/>
            <a:ext cx="3076414" cy="307641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540" y="4574910"/>
            <a:ext cx="3076414" cy="3076414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343" y="3340470"/>
            <a:ext cx="2938021" cy="443193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4665" y="3565057"/>
            <a:ext cx="3081738" cy="39827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107" y="3197490"/>
            <a:ext cx="4136185" cy="534549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842502"/>
            <a:ext cx="10058400" cy="929898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2288873" y="647839"/>
            <a:ext cx="5465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dirty="0" smtClean="0">
                <a:latin typeface="KG Head Above Water" pitchFamily="2" charset="0"/>
              </a:rPr>
              <a:t>Festejemos a</a:t>
            </a:r>
            <a:endParaRPr lang="es-MX" sz="5400" dirty="0">
              <a:latin typeface="KG Head Above Water" pitchFamily="2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1516985" y="2399116"/>
            <a:ext cx="7216921" cy="1682630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940248"/>
              </a:avLst>
            </a:prstTxWarp>
            <a:spAutoFit/>
          </a:bodyPr>
          <a:lstStyle/>
          <a:p>
            <a:pPr algn="ctr"/>
            <a:r>
              <a:rPr lang="es-MX" sz="13800" spc="600" dirty="0" smtClean="0">
                <a:ln w="28575">
                  <a:solidFill>
                    <a:srgbClr val="FF66FF"/>
                  </a:solidFill>
                </a:ln>
                <a:solidFill>
                  <a:srgbClr val="FF66FF"/>
                </a:solidFill>
                <a:latin typeface="DK HOMEWARD BOUND II" pitchFamily="50" charset="0"/>
              </a:rPr>
              <a:t>MAMÁ</a:t>
            </a:r>
            <a:endParaRPr lang="es-MX" sz="13800" spc="600" dirty="0">
              <a:ln w="28575">
                <a:solidFill>
                  <a:srgbClr val="FF66FF"/>
                </a:solidFill>
              </a:ln>
              <a:solidFill>
                <a:srgbClr val="FF66FF"/>
              </a:solidFill>
              <a:latin typeface="DK HOMEWARD BOUND II" pitchFamily="50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2961107" y="2957784"/>
            <a:ext cx="4076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KG Head Above Water" pitchFamily="2" charset="0"/>
                <a:ea typeface="HelloBigDeal" panose="02000603000000000000" pitchFamily="2" charset="0"/>
              </a:rPr>
              <a:t>EVALUACIÓN</a:t>
            </a:r>
            <a:endParaRPr lang="es-MX" sz="2800" dirty="0" smtClean="0">
              <a:latin typeface="KG Head Above Water" pitchFamily="2" charset="0"/>
              <a:ea typeface="HelloBigDeal" panose="02000603000000000000" pitchFamily="2" charset="0"/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0886" y="4117479"/>
            <a:ext cx="831747" cy="672710"/>
          </a:xfrm>
          <a:prstGeom prst="rect">
            <a:avLst/>
          </a:prstGeom>
        </p:spPr>
      </p:pic>
      <p:sp>
        <p:nvSpPr>
          <p:cNvPr id="19" name="CuadroTexto 18"/>
          <p:cNvSpPr txBox="1"/>
          <p:nvPr/>
        </p:nvSpPr>
        <p:spPr>
          <a:xfrm>
            <a:off x="1808474" y="2415237"/>
            <a:ext cx="7078312" cy="1107996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s-MX" sz="8800" dirty="0" smtClean="0">
                <a:latin typeface="SweetLovelyRainbowOne" pitchFamily="50" charset="0"/>
                <a:ea typeface="HelloBigDeal" panose="02000603000000000000" pitchFamily="2" charset="0"/>
              </a:rPr>
              <a:t>Mama</a:t>
            </a:r>
          </a:p>
        </p:txBody>
      </p:sp>
    </p:spTree>
    <p:extLst>
      <p:ext uri="{BB962C8B-B14F-4D97-AF65-F5344CB8AC3E}">
        <p14:creationId xmlns:p14="http://schemas.microsoft.com/office/powerpoint/2010/main" val="3103459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115307" y="0"/>
            <a:ext cx="3076414" cy="307641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251195" y="-4521"/>
            <a:ext cx="3076414" cy="307641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92989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218" y="4574910"/>
            <a:ext cx="3076414" cy="307641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540" y="4574910"/>
            <a:ext cx="3076414" cy="307641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842502"/>
            <a:ext cx="10058400" cy="929898"/>
          </a:xfrm>
          <a:prstGeom prst="rect">
            <a:avLst/>
          </a:prstGeom>
        </p:spPr>
      </p:pic>
      <p:sp>
        <p:nvSpPr>
          <p:cNvPr id="16" name="Rectángulo redondeado 15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 rot="5400000">
            <a:off x="6182323" y="3621523"/>
            <a:ext cx="735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Lenguajes</a:t>
            </a:r>
            <a:endParaRPr lang="es-MX" sz="32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383" y="6425514"/>
            <a:ext cx="515569" cy="416988"/>
          </a:xfrm>
          <a:prstGeom prst="rect">
            <a:avLst/>
          </a:prstGeom>
        </p:spPr>
      </p:pic>
      <p:graphicFrame>
        <p:nvGraphicFramePr>
          <p:cNvPr id="18" name="Tab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810948"/>
              </p:ext>
            </p:extLst>
          </p:nvPr>
        </p:nvGraphicFramePr>
        <p:xfrm>
          <a:off x="460843" y="244643"/>
          <a:ext cx="9006919" cy="69302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90045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Comunicación de necesidades, emociones, gustos, ideas y saberes, a través de los diversos lenguajes, desde una perspectiva comunitaria.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0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Producción de expresiones creativas con los distintos elementos de los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lenguajes artísticos.</a:t>
                      </a: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5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II.- Escucha con atención, se interesa por lo que las otras personas expresan, e intercambia ideas esperando su turno para hablar.</a:t>
                      </a:r>
                      <a:endParaRPr lang="es-ES" sz="90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I.- Explora y experimenta con los diversos elementos de los lenguajes artísticos, al elaborar producciones.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039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115307" y="0"/>
            <a:ext cx="3076414" cy="307641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251195" y="-4521"/>
            <a:ext cx="3076414" cy="307641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92989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218" y="4574910"/>
            <a:ext cx="3076414" cy="307641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540" y="4574910"/>
            <a:ext cx="3076414" cy="307641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842502"/>
            <a:ext cx="10058400" cy="929898"/>
          </a:xfrm>
          <a:prstGeom prst="rect">
            <a:avLst/>
          </a:prstGeom>
        </p:spPr>
      </p:pic>
      <p:sp>
        <p:nvSpPr>
          <p:cNvPr id="16" name="Rectángulo redondeado 15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 rot="5400000">
            <a:off x="6182323" y="3621523"/>
            <a:ext cx="735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Lenguajes</a:t>
            </a:r>
            <a:endParaRPr lang="es-MX" sz="32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383" y="6425514"/>
            <a:ext cx="515569" cy="416988"/>
          </a:xfrm>
          <a:prstGeom prst="rect">
            <a:avLst/>
          </a:prstGeom>
        </p:spPr>
      </p:pic>
      <p:graphicFrame>
        <p:nvGraphicFramePr>
          <p:cNvPr id="18" name="Tab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835670"/>
              </p:ext>
            </p:extLst>
          </p:nvPr>
        </p:nvGraphicFramePr>
        <p:xfrm>
          <a:off x="460843" y="244643"/>
          <a:ext cx="9006919" cy="73970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90045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Producción de expresiones creativas con los distintos elementos de los </a:t>
                      </a:r>
                      <a:r>
                        <a:rPr lang="es-MX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lenguajes artísticos.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0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Recursos y juegos del lenguaje que fortalecen la diversidad de formas de expresión oral, y que rescatan la o las lenguas de la comunidad y de otros lugares.</a:t>
                      </a:r>
                      <a:endParaRPr lang="es-MX" sz="10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5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latin typeface="KG Miss Speechy IPA" panose="02000000000000000000" pitchFamily="2" charset="0"/>
                        </a:rPr>
                        <a:t>I.- </a:t>
                      </a: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Explora y experimenta con los diversos elementos de los lenguajes artísticos, al elaborar producciones.</a:t>
                      </a:r>
                      <a:endParaRPr lang="es-ES" sz="900" b="0" dirty="0" smtClean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I.- Combina recursos de los lenguajes, tales como movimientos corporales, gestos, velocidades, ritmos, entre otros, al decir rimas, poemas, canciones, retahílas, trabalenguas, adivinanzas u otros juegos del lenguaje.</a:t>
                      </a:r>
                      <a:endParaRPr lang="es-ES" sz="900" b="0" dirty="0" smtClean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96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461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115307" y="0"/>
            <a:ext cx="3076414" cy="307641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251195" y="-4521"/>
            <a:ext cx="3076414" cy="307641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92989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218" y="4574910"/>
            <a:ext cx="3076414" cy="307641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540" y="4574910"/>
            <a:ext cx="3076414" cy="307641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842502"/>
            <a:ext cx="10058400" cy="929898"/>
          </a:xfrm>
          <a:prstGeom prst="rect">
            <a:avLst/>
          </a:prstGeom>
        </p:spPr>
      </p:pic>
      <p:sp>
        <p:nvSpPr>
          <p:cNvPr id="16" name="Rectángulo redondeado 15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 rot="5400000">
            <a:off x="6182323" y="3621523"/>
            <a:ext cx="735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Lenguajes</a:t>
            </a:r>
            <a:endParaRPr lang="es-MX" sz="32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383" y="6425514"/>
            <a:ext cx="515569" cy="416988"/>
          </a:xfrm>
          <a:prstGeom prst="rect">
            <a:avLst/>
          </a:prstGeom>
        </p:spPr>
      </p:pic>
      <p:graphicFrame>
        <p:nvGraphicFramePr>
          <p:cNvPr id="18" name="Tab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433828"/>
              </p:ext>
            </p:extLst>
          </p:nvPr>
        </p:nvGraphicFramePr>
        <p:xfrm>
          <a:off x="460843" y="244643"/>
          <a:ext cx="9006919" cy="7271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90045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Representación gráfica de ideas y descubrimientos, al explorar los diversos textos que hay en su comunidad y otros lugares.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Narración de historias mediante </a:t>
                      </a:r>
                      <a:r>
                        <a:rPr lang="es-ES" sz="10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diversos lenguajes, en un ambiente donde todas las niñas y todos los niños, participen y se apropien de la cultura, a través de la lectura y la escritura.</a:t>
                      </a:r>
                      <a:endParaRPr lang="es-MX" sz="10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5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I.-</a:t>
                      </a:r>
                      <a:r>
                        <a:rPr lang="es-ES" sz="900" baseline="0" dirty="0" smtClean="0">
                          <a:latin typeface="KG Miss Speechy IPA" panose="02000000000000000000" pitchFamily="2" charset="0"/>
                        </a:rPr>
                        <a:t> </a:t>
                      </a: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Explora y descubre diversos textos de su hogar y escuela, como cuentos, carteles, letreros o mensajes, e interpreta qué dicen a partir de las imágenes y marcas gráficas, para conocer más de su entorno.</a:t>
                      </a:r>
                      <a:endParaRPr lang="es-MX" sz="900" b="1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latin typeface="KG Miss Speechy IPA" panose="02000000000000000000" pitchFamily="2" charset="0"/>
                        </a:rPr>
                        <a:t>I.- </a:t>
                      </a: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Evoca y narra lo que interpreta y entiende de diferentes textos literarios-leyendas, cuentos, fábulas, historias- , y relatos de la comunidad, que escucha en voz de otras personas que las narran o leen.</a:t>
                      </a:r>
                      <a:endParaRPr lang="es-ES" sz="900" b="0" dirty="0" smtClean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96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399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115307" y="0"/>
            <a:ext cx="3076414" cy="307641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251195" y="-4521"/>
            <a:ext cx="3076414" cy="307641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92989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218" y="4574910"/>
            <a:ext cx="3076414" cy="307641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540" y="4574910"/>
            <a:ext cx="3076414" cy="307641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842502"/>
            <a:ext cx="10058400" cy="929898"/>
          </a:xfrm>
          <a:prstGeom prst="rect">
            <a:avLst/>
          </a:prstGeom>
        </p:spPr>
      </p:pic>
      <p:sp>
        <p:nvSpPr>
          <p:cNvPr id="16" name="Rectángulo redondeado 15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 rot="5400000">
            <a:off x="6182323" y="3621523"/>
            <a:ext cx="735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Lenguajes</a:t>
            </a:r>
            <a:endParaRPr lang="es-MX" sz="32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383" y="6425514"/>
            <a:ext cx="515569" cy="416988"/>
          </a:xfrm>
          <a:prstGeom prst="rect">
            <a:avLst/>
          </a:prstGeom>
        </p:spPr>
      </p:pic>
      <p:graphicFrame>
        <p:nvGraphicFramePr>
          <p:cNvPr id="19" name="Tab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406710"/>
              </p:ext>
            </p:extLst>
          </p:nvPr>
        </p:nvGraphicFramePr>
        <p:xfrm>
          <a:off x="424438" y="470027"/>
          <a:ext cx="9062462" cy="66032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1434"/>
                <a:gridCol w="2911447"/>
                <a:gridCol w="1726501"/>
                <a:gridCol w="1876207"/>
                <a:gridCol w="1816873"/>
              </a:tblGrid>
              <a:tr h="4642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Producción de expresiones creativas con los distintos elementos de los </a:t>
                      </a:r>
                      <a:r>
                        <a:rPr lang="es-MX" sz="12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lenguajes artísticos.</a:t>
                      </a:r>
                      <a:endParaRPr lang="es-MX" sz="12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659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KG Miss Speechy IPA" panose="02000000000000000000" pitchFamily="2" charset="0"/>
                        </a:rPr>
                        <a:t>I.- Produce expresiones creativas para representar el mundo cercano, experiencias de su vida personal, familiar o creaciones de su imaginación, recurriendo a los distintos recursos de las artes.</a:t>
                      </a:r>
                      <a:endParaRPr lang="es-ES" sz="1200" b="0" dirty="0" smtClean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2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2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2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634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115307" y="0"/>
            <a:ext cx="3076414" cy="307641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251195" y="-4521"/>
            <a:ext cx="3076414" cy="307641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92989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218" y="4574910"/>
            <a:ext cx="3076414" cy="307641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540" y="4574910"/>
            <a:ext cx="3076414" cy="307641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842502"/>
            <a:ext cx="10058400" cy="929898"/>
          </a:xfrm>
          <a:prstGeom prst="rect">
            <a:avLst/>
          </a:prstGeom>
        </p:spPr>
      </p:pic>
      <p:sp>
        <p:nvSpPr>
          <p:cNvPr id="16" name="Rectángulo redondeado 15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92D050"/>
          </a:solidFill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 rot="5400000">
            <a:off x="6182323" y="3652301"/>
            <a:ext cx="7356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Naturaleza, Ética y Sociedades</a:t>
            </a:r>
            <a:endParaRPr lang="es-MX" sz="28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383" y="6425514"/>
            <a:ext cx="515569" cy="416988"/>
          </a:xfrm>
          <a:prstGeom prst="rect">
            <a:avLst/>
          </a:prstGeom>
        </p:spPr>
      </p:pic>
      <p:graphicFrame>
        <p:nvGraphicFramePr>
          <p:cNvPr id="19" name="Tab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027065"/>
              </p:ext>
            </p:extLst>
          </p:nvPr>
        </p:nvGraphicFramePr>
        <p:xfrm>
          <a:off x="424438" y="470027"/>
          <a:ext cx="9062462" cy="68705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1434"/>
                <a:gridCol w="2911447"/>
                <a:gridCol w="1726501"/>
                <a:gridCol w="1876207"/>
                <a:gridCol w="1816873"/>
              </a:tblGrid>
              <a:tr h="4642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Construcción de la identidad y pertenencia a una comunidad y país a partir del conocimiento de su historia, sus celebraciones, conmemoraciones tradicionales y obras del patrimonio artístico y cultural.</a:t>
                      </a:r>
                      <a:endParaRPr lang="es-MX" sz="12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659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KG Miss Speechy IPA" panose="02000000000000000000" pitchFamily="2" charset="0"/>
                        </a:rPr>
                        <a:t>II.- Intercambia con sus pares, experiencias y vivencias al participar en eventos, celebraciones y conmemoraciones de su comunidad, y las representa con recursos artísticos.</a:t>
                      </a:r>
                      <a:endParaRPr lang="es-ES" sz="1200" b="0" dirty="0" smtClean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2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2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2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597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115307" y="0"/>
            <a:ext cx="3076414" cy="307641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251195" y="-4521"/>
            <a:ext cx="3076414" cy="307641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92989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218" y="4574910"/>
            <a:ext cx="3076414" cy="307641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540" y="4574910"/>
            <a:ext cx="3076414" cy="307641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842502"/>
            <a:ext cx="10058400" cy="929898"/>
          </a:xfrm>
          <a:prstGeom prst="rect">
            <a:avLst/>
          </a:prstGeom>
        </p:spPr>
      </p:pic>
      <p:sp>
        <p:nvSpPr>
          <p:cNvPr id="16" name="Rectángulo redondeado 15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 rot="5400000">
            <a:off x="6182323" y="3652301"/>
            <a:ext cx="7356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De lo Humano y lo Comunitario</a:t>
            </a:r>
            <a:endParaRPr lang="es-MX" sz="28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383" y="6425514"/>
            <a:ext cx="515569" cy="416988"/>
          </a:xfrm>
          <a:prstGeom prst="rect">
            <a:avLst/>
          </a:prstGeom>
        </p:spPr>
      </p:pic>
      <p:graphicFrame>
        <p:nvGraphicFramePr>
          <p:cNvPr id="18" name="Tab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842902"/>
              </p:ext>
            </p:extLst>
          </p:nvPr>
        </p:nvGraphicFramePr>
        <p:xfrm>
          <a:off x="460843" y="244643"/>
          <a:ext cx="9006919" cy="6844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90045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Interacción con personas de diversos contextos, que contribuyan al establecimiento de relaciones positivas y a una convivencia basada en la aceptación de la diversidad.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5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I.-</a:t>
                      </a:r>
                      <a:r>
                        <a:rPr lang="es-ES" sz="900" baseline="0" dirty="0" smtClean="0">
                          <a:latin typeface="KG Miss Speechy IPA" panose="02000000000000000000" pitchFamily="2" charset="0"/>
                        </a:rPr>
                        <a:t> </a:t>
                      </a: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Interactúa con diferentes compañeras y compañeros, para establecer relaciones de amistad, igualdad, </a:t>
                      </a:r>
                      <a:r>
                        <a:rPr lang="es-MX" sz="900" dirty="0" smtClean="0">
                          <a:latin typeface="KG Miss Speechy IPA" panose="02000000000000000000" pitchFamily="2" charset="0"/>
                        </a:rPr>
                        <a:t>empatía y colaboración.</a:t>
                      </a:r>
                      <a:endParaRPr lang="es-MX" sz="900" b="1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 algn="just"/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I.- Respeta a sus compañeras y compañeros en juegos y actividades que implican establecer turnos de participación, escuchar con atención, compartir material, entre otros.</a:t>
                      </a:r>
                      <a:endParaRPr lang="es-ES" sz="900" dirty="0" smtClean="0">
                        <a:solidFill>
                          <a:srgbClr val="2A2A2A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96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053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115307" y="0"/>
            <a:ext cx="3076414" cy="307641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251195" y="-4521"/>
            <a:ext cx="3076414" cy="307641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92989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218" y="4574910"/>
            <a:ext cx="3076414" cy="307641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540" y="4574910"/>
            <a:ext cx="3076414" cy="307641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842502"/>
            <a:ext cx="10058400" cy="929898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383" y="6425514"/>
            <a:ext cx="515569" cy="416988"/>
          </a:xfrm>
          <a:prstGeom prst="rect">
            <a:avLst/>
          </a:prstGeom>
        </p:spPr>
      </p:pic>
      <p:graphicFrame>
        <p:nvGraphicFramePr>
          <p:cNvPr id="19" name="Tab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340835"/>
              </p:ext>
            </p:extLst>
          </p:nvPr>
        </p:nvGraphicFramePr>
        <p:xfrm>
          <a:off x="751113" y="920501"/>
          <a:ext cx="8425543" cy="59314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7488"/>
                <a:gridCol w="2850190"/>
                <a:gridCol w="4777865"/>
              </a:tblGrid>
              <a:tr h="4539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LISTA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1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OBSERVACIONES RELEVANTES EN LOS PROCESOS DE APRENDIZAJE</a:t>
                      </a:r>
                      <a:endParaRPr lang="es-MX" sz="11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3955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971</Words>
  <Application>Microsoft Office PowerPoint</Application>
  <PresentationFormat>Personalizado</PresentationFormat>
  <Paragraphs>935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DK HOMEWARD BOUND II</vt:lpstr>
      <vt:lpstr>HelloBigDeal</vt:lpstr>
      <vt:lpstr>KG Head Above Water</vt:lpstr>
      <vt:lpstr>KG Miss Speechy IPA</vt:lpstr>
      <vt:lpstr>Somelove</vt:lpstr>
      <vt:lpstr>SweetLovelyRainbowOne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4</cp:revision>
  <dcterms:created xsi:type="dcterms:W3CDTF">2024-05-04T19:20:38Z</dcterms:created>
  <dcterms:modified xsi:type="dcterms:W3CDTF">2024-05-04T20:11:40Z</dcterms:modified>
</cp:coreProperties>
</file>