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63" r:id="rId5"/>
    <p:sldId id="264" r:id="rId6"/>
    <p:sldId id="265" r:id="rId7"/>
    <p:sldId id="270" r:id="rId8"/>
    <p:sldId id="271" r:id="rId9"/>
    <p:sldId id="272" r:id="rId10"/>
    <p:sldId id="299" r:id="rId11"/>
    <p:sldId id="273" r:id="rId12"/>
    <p:sldId id="274" r:id="rId13"/>
    <p:sldId id="275" r:id="rId14"/>
    <p:sldId id="276" r:id="rId15"/>
    <p:sldId id="277" r:id="rId16"/>
    <p:sldId id="278" r:id="rId17"/>
    <p:sldId id="279" r:id="rId18"/>
    <p:sldId id="280" r:id="rId19"/>
    <p:sldId id="281" r:id="rId20"/>
    <p:sldId id="300" r:id="rId21"/>
    <p:sldId id="282" r:id="rId22"/>
    <p:sldId id="283" r:id="rId23"/>
    <p:sldId id="284" r:id="rId24"/>
    <p:sldId id="285" r:id="rId25"/>
    <p:sldId id="286" r:id="rId26"/>
    <p:sldId id="287" r:id="rId27"/>
    <p:sldId id="301" r:id="rId28"/>
    <p:sldId id="288" r:id="rId29"/>
    <p:sldId id="289" r:id="rId30"/>
    <p:sldId id="302" r:id="rId31"/>
    <p:sldId id="290" r:id="rId32"/>
    <p:sldId id="291" r:id="rId33"/>
    <p:sldId id="292" r:id="rId34"/>
    <p:sldId id="293" r:id="rId35"/>
    <p:sldId id="294" r:id="rId36"/>
    <p:sldId id="303" r:id="rId37"/>
    <p:sldId id="295" r:id="rId38"/>
    <p:sldId id="296" r:id="rId39"/>
    <p:sldId id="304" r:id="rId40"/>
    <p:sldId id="297" r:id="rId41"/>
    <p:sldId id="298" r:id="rId42"/>
    <p:sldId id="305" r:id="rId43"/>
    <p:sldId id="306" r:id="rId44"/>
  </p:sldIdLst>
  <p:sldSz cx="10058400" cy="77724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AB6"/>
    <a:srgbClr val="FFB9E8"/>
    <a:srgbClr val="F3B3F0"/>
    <a:srgbClr val="FA4075"/>
    <a:srgbClr val="EE8EE9"/>
    <a:srgbClr val="5EB6AE"/>
    <a:srgbClr val="A7D9FF"/>
    <a:srgbClr val="C4E59F"/>
    <a:srgbClr val="BF053A"/>
    <a:srgbClr val="006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6" autoAdjust="0"/>
    <p:restoredTop sz="94660"/>
  </p:normalViewPr>
  <p:slideViewPr>
    <p:cSldViewPr snapToGrid="0">
      <p:cViewPr varScale="1">
        <p:scale>
          <a:sx n="62" d="100"/>
          <a:sy n="62" d="100"/>
        </p:scale>
        <p:origin x="13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CBEF720-70C0-4E69-89E5-5E18CB9421CB}" type="datetimeFigureOut">
              <a:rPr lang="es-MX" smtClean="0"/>
              <a:t>15/01/2025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3D643A-86A8-4DDA-B7D2-302B6D30490D}" type="slidenum">
              <a:rPr lang="es-MX" smtClean="0"/>
              <a:t>‹Nº›</a:t>
            </a:fld>
            <a:endParaRPr lang="es-MX"/>
          </a:p>
        </p:txBody>
      </p:sp>
    </p:spTree>
    <p:extLst>
      <p:ext uri="{BB962C8B-B14F-4D97-AF65-F5344CB8AC3E}">
        <p14:creationId xmlns:p14="http://schemas.microsoft.com/office/powerpoint/2010/main" val="299648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BEF720-70C0-4E69-89E5-5E18CB9421CB}" type="datetimeFigureOut">
              <a:rPr lang="es-MX" smtClean="0"/>
              <a:t>15/01/2025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3D643A-86A8-4DDA-B7D2-302B6D30490D}" type="slidenum">
              <a:rPr lang="es-MX" smtClean="0"/>
              <a:t>‹Nº›</a:t>
            </a:fld>
            <a:endParaRPr lang="es-MX"/>
          </a:p>
        </p:txBody>
      </p:sp>
    </p:spTree>
    <p:extLst>
      <p:ext uri="{BB962C8B-B14F-4D97-AF65-F5344CB8AC3E}">
        <p14:creationId xmlns:p14="http://schemas.microsoft.com/office/powerpoint/2010/main" val="102558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BEF720-70C0-4E69-89E5-5E18CB9421CB}" type="datetimeFigureOut">
              <a:rPr lang="es-MX" smtClean="0"/>
              <a:t>15/01/2025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3D643A-86A8-4DDA-B7D2-302B6D30490D}" type="slidenum">
              <a:rPr lang="es-MX" smtClean="0"/>
              <a:t>‹Nº›</a:t>
            </a:fld>
            <a:endParaRPr lang="es-MX"/>
          </a:p>
        </p:txBody>
      </p:sp>
    </p:spTree>
    <p:extLst>
      <p:ext uri="{BB962C8B-B14F-4D97-AF65-F5344CB8AC3E}">
        <p14:creationId xmlns:p14="http://schemas.microsoft.com/office/powerpoint/2010/main" val="227132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BEF720-70C0-4E69-89E5-5E18CB9421CB}" type="datetimeFigureOut">
              <a:rPr lang="es-MX" smtClean="0"/>
              <a:t>15/01/2025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3D643A-86A8-4DDA-B7D2-302B6D30490D}" type="slidenum">
              <a:rPr lang="es-MX" smtClean="0"/>
              <a:t>‹Nº›</a:t>
            </a:fld>
            <a:endParaRPr lang="es-MX"/>
          </a:p>
        </p:txBody>
      </p:sp>
    </p:spTree>
    <p:extLst>
      <p:ext uri="{BB962C8B-B14F-4D97-AF65-F5344CB8AC3E}">
        <p14:creationId xmlns:p14="http://schemas.microsoft.com/office/powerpoint/2010/main" val="327064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CBEF720-70C0-4E69-89E5-5E18CB9421CB}" type="datetimeFigureOut">
              <a:rPr lang="es-MX" smtClean="0"/>
              <a:t>15/01/2025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63D643A-86A8-4DDA-B7D2-302B6D30490D}" type="slidenum">
              <a:rPr lang="es-MX" smtClean="0"/>
              <a:t>‹Nº›</a:t>
            </a:fld>
            <a:endParaRPr lang="es-MX"/>
          </a:p>
        </p:txBody>
      </p:sp>
    </p:spTree>
    <p:extLst>
      <p:ext uri="{BB962C8B-B14F-4D97-AF65-F5344CB8AC3E}">
        <p14:creationId xmlns:p14="http://schemas.microsoft.com/office/powerpoint/2010/main" val="62412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CBEF720-70C0-4E69-89E5-5E18CB9421CB}" type="datetimeFigureOut">
              <a:rPr lang="es-MX" smtClean="0"/>
              <a:t>15/01/2025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3D643A-86A8-4DDA-B7D2-302B6D30490D}" type="slidenum">
              <a:rPr lang="es-MX" smtClean="0"/>
              <a:t>‹Nº›</a:t>
            </a:fld>
            <a:endParaRPr lang="es-MX"/>
          </a:p>
        </p:txBody>
      </p:sp>
    </p:spTree>
    <p:extLst>
      <p:ext uri="{BB962C8B-B14F-4D97-AF65-F5344CB8AC3E}">
        <p14:creationId xmlns:p14="http://schemas.microsoft.com/office/powerpoint/2010/main" val="200202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CBEF720-70C0-4E69-89E5-5E18CB9421CB}" type="datetimeFigureOut">
              <a:rPr lang="es-MX" smtClean="0"/>
              <a:t>15/01/2025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63D643A-86A8-4DDA-B7D2-302B6D30490D}" type="slidenum">
              <a:rPr lang="es-MX" smtClean="0"/>
              <a:t>‹Nº›</a:t>
            </a:fld>
            <a:endParaRPr lang="es-MX"/>
          </a:p>
        </p:txBody>
      </p:sp>
    </p:spTree>
    <p:extLst>
      <p:ext uri="{BB962C8B-B14F-4D97-AF65-F5344CB8AC3E}">
        <p14:creationId xmlns:p14="http://schemas.microsoft.com/office/powerpoint/2010/main" val="26959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CBEF720-70C0-4E69-89E5-5E18CB9421CB}" type="datetimeFigureOut">
              <a:rPr lang="es-MX" smtClean="0"/>
              <a:t>15/01/2025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63D643A-86A8-4DDA-B7D2-302B6D30490D}" type="slidenum">
              <a:rPr lang="es-MX" smtClean="0"/>
              <a:t>‹Nº›</a:t>
            </a:fld>
            <a:endParaRPr lang="es-MX"/>
          </a:p>
        </p:txBody>
      </p:sp>
    </p:spTree>
    <p:extLst>
      <p:ext uri="{BB962C8B-B14F-4D97-AF65-F5344CB8AC3E}">
        <p14:creationId xmlns:p14="http://schemas.microsoft.com/office/powerpoint/2010/main" val="325625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720-70C0-4E69-89E5-5E18CB9421CB}" type="datetimeFigureOut">
              <a:rPr lang="es-MX" smtClean="0"/>
              <a:t>15/01/2025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63D643A-86A8-4DDA-B7D2-302B6D30490D}" type="slidenum">
              <a:rPr lang="es-MX" smtClean="0"/>
              <a:t>‹Nº›</a:t>
            </a:fld>
            <a:endParaRPr lang="es-MX"/>
          </a:p>
        </p:txBody>
      </p:sp>
    </p:spTree>
    <p:extLst>
      <p:ext uri="{BB962C8B-B14F-4D97-AF65-F5344CB8AC3E}">
        <p14:creationId xmlns:p14="http://schemas.microsoft.com/office/powerpoint/2010/main" val="30970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BEF720-70C0-4E69-89E5-5E18CB9421CB}" type="datetimeFigureOut">
              <a:rPr lang="es-MX" smtClean="0"/>
              <a:t>15/01/2025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3D643A-86A8-4DDA-B7D2-302B6D30490D}" type="slidenum">
              <a:rPr lang="es-MX" smtClean="0"/>
              <a:t>‹Nº›</a:t>
            </a:fld>
            <a:endParaRPr lang="es-MX"/>
          </a:p>
        </p:txBody>
      </p:sp>
    </p:spTree>
    <p:extLst>
      <p:ext uri="{BB962C8B-B14F-4D97-AF65-F5344CB8AC3E}">
        <p14:creationId xmlns:p14="http://schemas.microsoft.com/office/powerpoint/2010/main" val="63281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BEF720-70C0-4E69-89E5-5E18CB9421CB}" type="datetimeFigureOut">
              <a:rPr lang="es-MX" smtClean="0"/>
              <a:t>15/01/2025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63D643A-86A8-4DDA-B7D2-302B6D30490D}" type="slidenum">
              <a:rPr lang="es-MX" smtClean="0"/>
              <a:t>‹Nº›</a:t>
            </a:fld>
            <a:endParaRPr lang="es-MX"/>
          </a:p>
        </p:txBody>
      </p:sp>
    </p:spTree>
    <p:extLst>
      <p:ext uri="{BB962C8B-B14F-4D97-AF65-F5344CB8AC3E}">
        <p14:creationId xmlns:p14="http://schemas.microsoft.com/office/powerpoint/2010/main" val="182442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CBEF720-70C0-4E69-89E5-5E18CB9421CB}" type="datetimeFigureOut">
              <a:rPr lang="es-MX" smtClean="0"/>
              <a:t>15/01/2025</a:t>
            </a:fld>
            <a:endParaRPr lang="es-MX"/>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163D643A-86A8-4DDA-B7D2-302B6D30490D}" type="slidenum">
              <a:rPr lang="es-MX" smtClean="0"/>
              <a:t>‹Nº›</a:t>
            </a:fld>
            <a:endParaRPr lang="es-MX"/>
          </a:p>
        </p:txBody>
      </p:sp>
    </p:spTree>
    <p:extLst>
      <p:ext uri="{BB962C8B-B14F-4D97-AF65-F5344CB8AC3E}">
        <p14:creationId xmlns:p14="http://schemas.microsoft.com/office/powerpoint/2010/main" val="583953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Qh8DnGnfZs"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NULpZU2nMSM"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youtube.com/watch?v=yPJWkSMuyQ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youtube.com/watch?v=peLzXRrH2e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8HaPpGzwgU4"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youtube.com/watch?v=zpV78aQyM_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ooFRrvZ5vw"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BI2qJ06Zcws"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youtube.com/watch?v=FYmchAKdYE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youtube.com/watch?v=0_qeneJDJq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KSKDMJDU0sw"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youtube.com/watch?v=n_igo6Rcur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sAn-m_a2fQI"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fif"/><Relationship Id="rId4" Type="http://schemas.openxmlformats.org/officeDocument/2006/relationships/image" Target="../media/image20.jfif"/><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qBZSlGo4N1k"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youtube.com/watch?v=gANs28kUv-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7.jpe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qrFt3ZPvIc"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youtube.com/watch?v=JNLtKEcTtd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youtube.com/watch?v=PW08EGDOREs" TargetMode="External"/><Relationship Id="rId5" Type="http://schemas.openxmlformats.org/officeDocument/2006/relationships/hyperlink" Target="https://www.youtube.com/watch?v=SPwDfIycUVI" TargetMode="External"/><Relationship Id="rId4" Type="http://schemas.openxmlformats.org/officeDocument/2006/relationships/hyperlink" Target="https://www.youtube.com/watch?v=92n12VuCOy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115" y="921857"/>
            <a:ext cx="4246858" cy="4246858"/>
          </a:xfrm>
          <a:prstGeom prst="rect">
            <a:avLst/>
          </a:prstGeom>
        </p:spPr>
      </p:pic>
      <p:pic>
        <p:nvPicPr>
          <p:cNvPr id="33" name="Imagen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891" y="-501894"/>
            <a:ext cx="4246858" cy="4246858"/>
          </a:xfrm>
          <a:prstGeom prst="rect">
            <a:avLst/>
          </a:prstGeom>
        </p:spPr>
      </p:pic>
      <p:pic>
        <p:nvPicPr>
          <p:cNvPr id="30" name="Imagen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8" y="76778"/>
            <a:ext cx="4246858" cy="4246858"/>
          </a:xfrm>
          <a:prstGeom prst="rect">
            <a:avLst/>
          </a:prstGeom>
        </p:spPr>
      </p:pic>
      <p:pic>
        <p:nvPicPr>
          <p:cNvPr id="31" name="Imagen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91" y="1282921"/>
            <a:ext cx="4246858" cy="4246858"/>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10" name="CuadroTexto 9"/>
          <p:cNvSpPr txBox="1"/>
          <p:nvPr/>
        </p:nvSpPr>
        <p:spPr>
          <a:xfrm>
            <a:off x="2059714" y="1433738"/>
            <a:ext cx="5966847" cy="553608"/>
          </a:xfrm>
          <a:prstGeom prst="rect">
            <a:avLst/>
          </a:prstGeom>
          <a:noFill/>
        </p:spPr>
        <p:txBody>
          <a:bodyPr wrap="square" rtlCol="0">
            <a:prstTxWarp prst="textArchDown">
              <a:avLst>
                <a:gd name="adj" fmla="val 281159"/>
              </a:avLst>
            </a:prstTxWarp>
            <a:spAutoFit/>
          </a:bodyPr>
          <a:lstStyle/>
          <a:p>
            <a:pPr algn="ctr"/>
            <a:r>
              <a:rPr lang="es-MX" sz="16600" dirty="0" smtClean="0">
                <a:latin typeface="KG A Little Spark" panose="02000506000000020004" pitchFamily="2" charset="0"/>
              </a:rPr>
              <a:t>PROYECTO:</a:t>
            </a:r>
          </a:p>
          <a:p>
            <a:pPr algn="ctr"/>
            <a:r>
              <a:rPr lang="es-MX" sz="16600" dirty="0" smtClean="0">
                <a:latin typeface="KG A Little Spark" panose="02000506000000020004" pitchFamily="2" charset="0"/>
              </a:rPr>
              <a:t>LA FIESTA DE CUMPLEAÑOS</a:t>
            </a:r>
            <a:endParaRPr lang="es-MX" sz="16600" dirty="0">
              <a:latin typeface="KG A Little Spark" panose="02000506000000020004" pitchFamily="2" charset="0"/>
            </a:endParaRPr>
          </a:p>
        </p:txBody>
      </p:sp>
      <p:pic>
        <p:nvPicPr>
          <p:cNvPr id="27" name="Imagen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14" y="3529625"/>
            <a:ext cx="4246858" cy="4246858"/>
          </a:xfrm>
          <a:prstGeom prst="rect">
            <a:avLst/>
          </a:prstGeom>
        </p:spPr>
      </p:pic>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678" y="3885794"/>
            <a:ext cx="4246858" cy="4246858"/>
          </a:xfrm>
          <a:prstGeom prst="rect">
            <a:avLst/>
          </a:prstGeom>
        </p:spPr>
      </p:pic>
      <p:pic>
        <p:nvPicPr>
          <p:cNvPr id="22" name="Imagen 21"/>
          <p:cNvPicPr>
            <a:picLocks noChangeAspect="1"/>
          </p:cNvPicPr>
          <p:nvPr/>
        </p:nvPicPr>
        <p:blipFill rotWithShape="1">
          <a:blip r:embed="rId5">
            <a:extLst>
              <a:ext uri="{28A0092B-C50C-407E-A947-70E740481C1C}">
                <a14:useLocalDpi xmlns:a14="http://schemas.microsoft.com/office/drawing/2010/main" val="0"/>
              </a:ext>
            </a:extLst>
          </a:blip>
          <a:srcRect b="25118"/>
          <a:stretch/>
        </p:blipFill>
        <p:spPr>
          <a:xfrm>
            <a:off x="-984628" y="3490063"/>
            <a:ext cx="5736586" cy="4295656"/>
          </a:xfrm>
          <a:prstGeom prst="rect">
            <a:avLst/>
          </a:prstGeom>
        </p:spPr>
      </p:pic>
      <p:pic>
        <p:nvPicPr>
          <p:cNvPr id="23" name="Imagen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1320" y="2233896"/>
            <a:ext cx="4186646" cy="5582195"/>
          </a:xfrm>
          <a:prstGeom prst="rect">
            <a:avLst/>
          </a:prstGeom>
        </p:spPr>
      </p:pic>
      <p:pic>
        <p:nvPicPr>
          <p:cNvPr id="24" name="Imagen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3907" y="2691230"/>
            <a:ext cx="3806225" cy="5085765"/>
          </a:xfrm>
          <a:prstGeom prst="rect">
            <a:avLst/>
          </a:prstGeom>
        </p:spPr>
      </p:pic>
      <p:pic>
        <p:nvPicPr>
          <p:cNvPr id="25" name="Imagen 24"/>
          <p:cNvPicPr>
            <a:picLocks noChangeAspect="1"/>
          </p:cNvPicPr>
          <p:nvPr/>
        </p:nvPicPr>
        <p:blipFill rotWithShape="1">
          <a:blip r:embed="rId8">
            <a:extLst>
              <a:ext uri="{28A0092B-C50C-407E-A947-70E740481C1C}">
                <a14:useLocalDpi xmlns:a14="http://schemas.microsoft.com/office/drawing/2010/main" val="0"/>
              </a:ext>
            </a:extLst>
          </a:blip>
          <a:srcRect t="44666" b="13459"/>
          <a:stretch/>
        </p:blipFill>
        <p:spPr>
          <a:xfrm>
            <a:off x="3910433" y="5957684"/>
            <a:ext cx="2908420" cy="2165846"/>
          </a:xfrm>
          <a:prstGeom prst="rect">
            <a:avLst/>
          </a:prstGeom>
        </p:spPr>
      </p:pic>
      <p:pic>
        <p:nvPicPr>
          <p:cNvPr id="15" name="Imagen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spTree>
    <p:extLst>
      <p:ext uri="{BB962C8B-B14F-4D97-AF65-F5344CB8AC3E}">
        <p14:creationId xmlns:p14="http://schemas.microsoft.com/office/powerpoint/2010/main" val="579698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1441934" y="1042371"/>
            <a:ext cx="7456245" cy="1278466"/>
          </a:xfrm>
          <a:prstGeom prst="rect">
            <a:avLst/>
          </a:prstGeom>
          <a:noFill/>
        </p:spPr>
        <p:txBody>
          <a:bodyPr wrap="square" rtlCol="0">
            <a:prstTxWarp prst="textArchDown">
              <a:avLst>
                <a:gd name="adj" fmla="val 303507"/>
              </a:avLst>
            </a:prstTxWarp>
            <a:spAutoFit/>
          </a:bodyPr>
          <a:lstStyle/>
          <a:p>
            <a:pPr algn="ctr"/>
            <a:r>
              <a:rPr lang="es-MX" sz="6600" dirty="0" smtClean="0">
                <a:latin typeface="KG A Little Spark" panose="02000506000000020004" pitchFamily="2" charset="0"/>
              </a:rPr>
              <a:t>Ejemplo de la actividad</a:t>
            </a:r>
            <a:endParaRPr lang="es-MX" sz="11500" dirty="0" smtClean="0">
              <a:latin typeface="KG A Little Spark" panose="02000506000000020004" pitchFamily="2" charset="0"/>
            </a:endParaRPr>
          </a:p>
        </p:txBody>
      </p:sp>
      <p:pic>
        <p:nvPicPr>
          <p:cNvPr id="1026" name="Picture 2" descr="Esto contiene una imagen d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889" y="3350917"/>
            <a:ext cx="6245225" cy="34930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988" y="7075268"/>
            <a:ext cx="870273" cy="703869"/>
          </a:xfrm>
          <a:prstGeom prst="rect">
            <a:avLst/>
          </a:prstGeom>
        </p:spPr>
      </p:pic>
    </p:spTree>
    <p:extLst>
      <p:ext uri="{BB962C8B-B14F-4D97-AF65-F5344CB8AC3E}">
        <p14:creationId xmlns:p14="http://schemas.microsoft.com/office/powerpoint/2010/main" val="2364354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3254238116"/>
              </p:ext>
            </p:extLst>
          </p:nvPr>
        </p:nvGraphicFramePr>
        <p:xfrm>
          <a:off x="684878" y="1156127"/>
          <a:ext cx="8702582" cy="6636421"/>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LA</a:t>
                      </a:r>
                      <a:r>
                        <a:rPr lang="es-MX" sz="1200" b="0" baseline="0" dirty="0" smtClean="0">
                          <a:solidFill>
                            <a:schemeClr val="tx1"/>
                          </a:solidFill>
                          <a:latin typeface="KG Miss Speechy IPA" panose="02000000000000000000" pitchFamily="2" charset="0"/>
                        </a:rPr>
                        <a:t> INVITACIÓN</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Miércoles 10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algn="just"/>
                      <a:r>
                        <a:rPr lang="es-ES" sz="1200" dirty="0" smtClean="0">
                          <a:latin typeface="KG Miss Speechy IPA" panose="02000000000000000000" pitchFamily="2" charset="0"/>
                        </a:rPr>
                        <a:t>Producciones gráficas dirigidas a diversos destinatarios, para establecer vínculos sociales con personas en distintas culturas.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MX" sz="1200" b="0" dirty="0" smtClean="0">
                          <a:solidFill>
                            <a:schemeClr val="tx1"/>
                          </a:solidFill>
                          <a:latin typeface="KG Miss Speechy IPA" panose="02000000000000000000" pitchFamily="2" charset="0"/>
                        </a:rPr>
                        <a:t>II.-</a:t>
                      </a:r>
                      <a:r>
                        <a:rPr lang="es-MX" sz="1200" b="0" baseline="0" dirty="0" smtClean="0">
                          <a:solidFill>
                            <a:schemeClr val="tx1"/>
                          </a:solidFill>
                          <a:latin typeface="KG Miss Speechy IPA" panose="02000000000000000000" pitchFamily="2" charset="0"/>
                        </a:rPr>
                        <a:t> </a:t>
                      </a:r>
                      <a:r>
                        <a:rPr lang="es-ES" sz="1200" dirty="0" smtClean="0">
                          <a:latin typeface="KG Miss Speechy IPA" panose="02000000000000000000" pitchFamily="2" charset="0"/>
                        </a:rPr>
                        <a:t>Produce textos o mensajes de interés, con formas gráficas personales, copiando textos o dictando a alguien, con distintos propósitos y destinatarios.</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 </a:t>
                      </a:r>
                      <a:r>
                        <a:rPr lang="es-ES" sz="1200" dirty="0" smtClean="0">
                          <a:latin typeface="KG Miss Speechy IPA" panose="02000000000000000000" pitchFamily="2" charset="0"/>
                        </a:rPr>
                        <a:t>Escucha con atención, se interesa por lo que las otras personas expresan, e intercambia ideas esperando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32529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a:t>
                      </a:r>
                      <a:r>
                        <a:rPr lang="es-MX" sz="1200" kern="1200" baseline="0" dirty="0" smtClean="0">
                          <a:solidFill>
                            <a:schemeClr val="dk1"/>
                          </a:solidFill>
                          <a:effectLst/>
                          <a:latin typeface="KG Miss Speechy IPA" panose="02000000000000000000" pitchFamily="2" charset="0"/>
                          <a:ea typeface="+mn-ea"/>
                          <a:cs typeface="+mn-cs"/>
                        </a:rPr>
                        <a:t> a los niños en plenaria y recordar lo que se realizó el día anterior, volver a cantar la canción “Calendario de amor”. Enseguida preguntarles: ¿cómo se enteran de que habrá una fiesta o que alguien cumplirá años? Escuchar sus respuestas. Mencionarles que para que nuestros amigos y familia asistan a una fiesta que queremos realizar es importante entregarles una tarjeta de invitación. Preguntarles: ¿Qué información obtenemos en una tarjeta de invitación? Escuchar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7505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Observar el video: “La invitación para niños”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https://www.youtube.com/watch?v=LQh8DnGnfZs</a:t>
                      </a:r>
                      <a:r>
                        <a:rPr lang="es-MX" sz="1200" kern="1200" baseline="0" dirty="0" smtClean="0">
                          <a:solidFill>
                            <a:schemeClr val="dk1"/>
                          </a:solidFill>
                          <a:effectLst/>
                          <a:latin typeface="KG Miss Speechy IPA" panose="02000000000000000000" pitchFamily="2" charset="0"/>
                          <a:ea typeface="+mn-ea"/>
                          <a:cs typeface="+mn-cs"/>
                        </a:rPr>
                        <a:t>  y comentar sobre este. Mencionarles a los niños que es muy importante no olvidar poner algunos datos como el lugar, la fecha y la hora a la que queremos invitar a nuestros amigos y familiares. Posteriormente, se les propondrá a los niños a realizar una invitación (puede ser a un cumpleaños próximo de algún niño o a la fiesta del día del niño). La docente proyectará la invitación para llenar los datos que hacen falta de manera grupal y escribirá lo que los niños le vayan dictando. </a:t>
                      </a:r>
                      <a:r>
                        <a:rPr lang="es-MX" sz="1200" kern="1200" baseline="0" dirty="0" smtClean="0">
                          <a:solidFill>
                            <a:srgbClr val="FF0000"/>
                          </a:solidFill>
                          <a:effectLst/>
                          <a:latin typeface="KG Miss Speechy IPA" panose="02000000000000000000" pitchFamily="2" charset="0"/>
                          <a:ea typeface="+mn-ea"/>
                          <a:cs typeface="+mn-cs"/>
                        </a:rPr>
                        <a:t>En caso de no contar con un proyector puede imprimir la lámina “La invitación”. </a:t>
                      </a:r>
                      <a:r>
                        <a:rPr lang="es-MX" sz="1200" kern="1200" baseline="0" dirty="0" smtClean="0">
                          <a:solidFill>
                            <a:schemeClr val="tx1"/>
                          </a:solidFill>
                          <a:effectLst/>
                          <a:latin typeface="KG Miss Speechy IPA" panose="02000000000000000000" pitchFamily="2" charset="0"/>
                          <a:ea typeface="+mn-ea"/>
                          <a:cs typeface="+mn-cs"/>
                        </a:rPr>
                        <a:t>Una vez terminada la invitación la leerán en conjunto para comprobar que los datos sean los correctos.</a:t>
                      </a:r>
                      <a:endParaRPr lang="es-MX" sz="1200" kern="1200" baseline="0" dirty="0" smtClean="0">
                        <a:solidFill>
                          <a:srgbClr val="FF0000"/>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3419712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114844885"/>
              </p:ext>
            </p:extLst>
          </p:nvPr>
        </p:nvGraphicFramePr>
        <p:xfrm>
          <a:off x="418034" y="443572"/>
          <a:ext cx="8989359" cy="1027831"/>
        </p:xfrm>
        <a:graphic>
          <a:graphicData uri="http://schemas.openxmlformats.org/drawingml/2006/table">
            <a:tbl>
              <a:tblPr firstRow="1" bandRow="1">
                <a:tableStyleId>{5C22544A-7EE6-4342-B048-85BDC9FD1C3A}</a:tableStyleId>
              </a:tblPr>
              <a:tblGrid>
                <a:gridCol w="1503756"/>
                <a:gridCol w="7485603"/>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 4, los alumnos deberán</a:t>
                      </a:r>
                      <a:r>
                        <a:rPr lang="es-MX" sz="1200" kern="1200" baseline="0" dirty="0" smtClean="0">
                          <a:solidFill>
                            <a:schemeClr val="dk1"/>
                          </a:solidFill>
                          <a:effectLst/>
                          <a:latin typeface="KG Miss Speechy IPA" panose="02000000000000000000" pitchFamily="2" charset="0"/>
                          <a:ea typeface="+mn-ea"/>
                          <a:cs typeface="+mn-cs"/>
                        </a:rPr>
                        <a:t> realizar la invitación, escribiendo los datos que hagan falta.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“Invitación a la fiesta del gran gorila”</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003947139"/>
              </p:ext>
            </p:extLst>
          </p:nvPr>
        </p:nvGraphicFramePr>
        <p:xfrm>
          <a:off x="418033" y="2702573"/>
          <a:ext cx="8989359" cy="20881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a:t>
                      </a:r>
                      <a:r>
                        <a:rPr lang="es-MX" sz="1200" baseline="0" dirty="0" smtClean="0">
                          <a:solidFill>
                            <a:schemeClr val="tx1"/>
                          </a:solidFill>
                          <a:latin typeface="KG Miss Speechy IPA" panose="02000000000000000000" pitchFamily="2" charset="0"/>
                        </a:rPr>
                        <a:t> “Calendario de amor”</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Video: “La invitación para niños”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 “La invitación”</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Proyector</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a:t>
                      </a:r>
                      <a:r>
                        <a:rPr lang="es-MX" sz="1200" baseline="0" dirty="0" smtClean="0">
                          <a:solidFill>
                            <a:schemeClr val="tx1"/>
                          </a:solidFill>
                          <a:latin typeface="KG Miss Speechy IPA" panose="02000000000000000000" pitchFamily="2" charset="0"/>
                        </a:rPr>
                        <a:t> de trabajo 4</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 “Invitación a la fiesta del gran gorila”</a:t>
                      </a:r>
                      <a:endParaRPr lang="es-MX" sz="120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00922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42497556"/>
              </p:ext>
            </p:extLst>
          </p:nvPr>
        </p:nvGraphicFramePr>
        <p:xfrm>
          <a:off x="684878" y="1156127"/>
          <a:ext cx="8702582" cy="6357451"/>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¿CÓMO</a:t>
                      </a:r>
                      <a:r>
                        <a:rPr lang="es-MX" sz="1200" b="0" baseline="0" dirty="0" smtClean="0">
                          <a:solidFill>
                            <a:schemeClr val="tx1"/>
                          </a:solidFill>
                          <a:latin typeface="KG Miss Speechy IPA" panose="02000000000000000000" pitchFamily="2" charset="0"/>
                        </a:rPr>
                        <a:t> LLEGO A LA FIESTA?</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Jueves 11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Saberes</a:t>
                      </a:r>
                      <a:r>
                        <a:rPr lang="es-MX" sz="1200" b="0" baseline="0" dirty="0" smtClean="0">
                          <a:solidFill>
                            <a:schemeClr val="tx1"/>
                          </a:solidFill>
                          <a:latin typeface="KG Miss Speechy IPA" panose="02000000000000000000" pitchFamily="2" charset="0"/>
                        </a:rPr>
                        <a:t> y Pensamiento Científico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algn="just"/>
                      <a:r>
                        <a:rPr lang="es-ES" sz="1200" dirty="0" smtClean="0">
                          <a:latin typeface="KG Miss Speechy IPA" panose="02000000000000000000" pitchFamily="2" charset="0"/>
                        </a:rPr>
                        <a:t>Desplazamientos y recorridos en diferentes lugares de su comunidad, que implican el reconocimiento de las formas y el dominio del espacio, a partir de distintos puntos de observación.</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III.- Interpreta y comunica en su lengua materna, recorridos con referentes espaciales de orientación y proximidad.</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 </a:t>
                      </a:r>
                      <a:r>
                        <a:rPr lang="es-ES" sz="1200" dirty="0" smtClean="0">
                          <a:latin typeface="KG Miss Speechy IPA" panose="02000000000000000000" pitchFamily="2" charset="0"/>
                        </a:rPr>
                        <a:t>Escucha con atención, se interesa por lo que las otras personas expresan, e intercambia ideas esperando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8634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a los niños y recordar lo que se realizó el día anterior, recordar lo que es una invitación y los datos que contiene. Preguntarles a los niños: ¿Qué pasa si algún amigo de ustedes no sabe llegar a la fiesta?, ¿cómo lo ayudarían a llegar?.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7505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Observar el video: “El croquis para niños”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https://www.youtube.com/watch?v=NULpZU2nMSM</a:t>
                      </a:r>
                      <a:r>
                        <a:rPr lang="es-MX" sz="1200" kern="1200" baseline="0" dirty="0" smtClean="0">
                          <a:solidFill>
                            <a:schemeClr val="dk1"/>
                          </a:solidFill>
                          <a:effectLst/>
                          <a:latin typeface="KG Miss Speechy IPA" panose="02000000000000000000" pitchFamily="2" charset="0"/>
                          <a:ea typeface="+mn-ea"/>
                          <a:cs typeface="+mn-cs"/>
                        </a:rPr>
                        <a:t> y comentar sobre este. Mencionarles a los niños que el croquis nos podría servir para ayudar a nuestros amigos a llegar al lugar de la fiesta con mayor facilidad, ya que en el podemos observar dibujos de cómo y ´donde están ubicados ciertos lugares. Enseguida, narrarles la historia “Una fiesta de disfraces”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https://www.youtube.com/watch?v=yPJWkSMuyQo</a:t>
                      </a:r>
                      <a:r>
                        <a:rPr lang="es-MX" sz="1200" kern="1200" baseline="0" dirty="0" smtClean="0">
                          <a:solidFill>
                            <a:schemeClr val="dk1"/>
                          </a:solidFill>
                          <a:effectLst/>
                          <a:latin typeface="KG Miss Speechy IPA" panose="02000000000000000000" pitchFamily="2" charset="0"/>
                          <a:ea typeface="+mn-ea"/>
                          <a:cs typeface="+mn-cs"/>
                        </a:rPr>
                        <a:t> , y proyectarles el croquis para llegar a su fiesta, (o imprimir la lámina “Croquis de la fiesta de Pepo”), solicitarle a unos niños al azar para que pasen y con plumones de colores diversos tracen un camino o recorrido desde el punto de partida hasta la fiesta. </a:t>
                      </a:r>
                      <a:endParaRPr lang="es-MX" sz="1200" kern="1200" baseline="0" dirty="0" smtClean="0">
                        <a:solidFill>
                          <a:srgbClr val="FF0000"/>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3804268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860331575"/>
              </p:ext>
            </p:extLst>
          </p:nvPr>
        </p:nvGraphicFramePr>
        <p:xfrm>
          <a:off x="418034" y="443572"/>
          <a:ext cx="8989359" cy="1916820"/>
        </p:xfrm>
        <a:graphic>
          <a:graphicData uri="http://schemas.openxmlformats.org/drawingml/2006/table">
            <a:tbl>
              <a:tblPr firstRow="1" bandRow="1">
                <a:tableStyleId>{5C22544A-7EE6-4342-B048-85BDC9FD1C3A}</a:tableStyleId>
              </a:tblPr>
              <a:tblGrid>
                <a:gridCol w="1503756"/>
                <a:gridCol w="7485603"/>
              </a:tblGrid>
              <a:tr h="201125">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dk1"/>
                          </a:solidFill>
                          <a:effectLst/>
                          <a:latin typeface="KG Miss Speechy IPA" panose="02000000000000000000" pitchFamily="2" charset="0"/>
                          <a:ea typeface="+mn-ea"/>
                          <a:cs typeface="+mn-cs"/>
                        </a:rPr>
                        <a:t>Los niños deberán ir comentado los lugares por los cuales pasó cada niño al dibujar su recorrido. Y preguntarles: ¿de que color es el camino más corto?, ¿de qué color es el camino más largo?, ¿por qué lugares pasan cada uno de los caminos?</a:t>
                      </a:r>
                      <a:endParaRPr lang="es-MX" sz="1200" b="0" kern="1200" baseline="0" dirty="0" smtClean="0">
                        <a:solidFill>
                          <a:srgbClr val="FF0000"/>
                        </a:solidFill>
                        <a:effectLst/>
                        <a:latin typeface="KG Miss Speechy IPA" panose="02000000000000000000" pitchFamily="2" charset="0"/>
                        <a:ea typeface="+mn-ea"/>
                        <a:cs typeface="+mn-cs"/>
                      </a:endParaRPr>
                    </a:p>
                    <a:p>
                      <a:pPr algn="ct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 5,</a:t>
                      </a:r>
                      <a:r>
                        <a:rPr lang="es-MX" sz="1200" kern="1200" baseline="0" dirty="0" smtClean="0">
                          <a:solidFill>
                            <a:schemeClr val="dk1"/>
                          </a:solidFill>
                          <a:effectLst/>
                          <a:latin typeface="KG Miss Speechy IPA" panose="02000000000000000000" pitchFamily="2" charset="0"/>
                          <a:ea typeface="+mn-ea"/>
                          <a:cs typeface="+mn-cs"/>
                        </a:rPr>
                        <a:t> los niños deberán encontrar el camino para llegar a la fiesta de cumpleaños..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“Gruñón, ¡Esto es una fiesta”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https://www.youtube.com/watch?v=peLzXRrH2e4</a:t>
                      </a:r>
                      <a:r>
                        <a:rPr lang="es-MX" sz="1200" kern="1200" baseline="0" dirty="0" smtClean="0">
                          <a:solidFill>
                            <a:schemeClr val="dk1"/>
                          </a:solidFill>
                          <a:effectLst/>
                          <a:latin typeface="KG Miss Speechy IPA" panose="02000000000000000000" pitchFamily="2" charset="0"/>
                          <a:ea typeface="+mn-ea"/>
                          <a:cs typeface="+mn-cs"/>
                        </a:rPr>
                        <a:t>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104626419"/>
              </p:ext>
            </p:extLst>
          </p:nvPr>
        </p:nvGraphicFramePr>
        <p:xfrm>
          <a:off x="418033" y="2803152"/>
          <a:ext cx="8989359" cy="22710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Video:</a:t>
                      </a:r>
                      <a:r>
                        <a:rPr lang="es-MX" sz="1200" baseline="0" dirty="0" smtClean="0">
                          <a:solidFill>
                            <a:schemeClr val="tx1"/>
                          </a:solidFill>
                          <a:latin typeface="KG Miss Speechy IPA" panose="02000000000000000000" pitchFamily="2" charset="0"/>
                        </a:rPr>
                        <a:t> “El croquis para niños”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Historia “La fiesta de Pepo”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Lámina “Croquis de la fiesta de Pepo”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Plumones de diversos colores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5</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 “Gruñón, ¡Esto es una fiesta!”</a:t>
                      </a: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12444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3190725868"/>
              </p:ext>
            </p:extLst>
          </p:nvPr>
        </p:nvGraphicFramePr>
        <p:xfrm>
          <a:off x="684878" y="1156127"/>
          <a:ext cx="8702582" cy="6540331"/>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LOS</a:t>
                      </a:r>
                      <a:r>
                        <a:rPr lang="es-MX" sz="1200" b="0" baseline="0" dirty="0" smtClean="0">
                          <a:solidFill>
                            <a:schemeClr val="tx1"/>
                          </a:solidFill>
                          <a:latin typeface="KG Miss Speechy IPA" panose="02000000000000000000" pitchFamily="2" charset="0"/>
                        </a:rPr>
                        <a:t> INVITADOS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Viernes</a:t>
                      </a:r>
                      <a:r>
                        <a:rPr lang="es-MX" sz="1200" b="0" baseline="0" dirty="0" smtClean="0">
                          <a:solidFill>
                            <a:schemeClr val="tx1"/>
                          </a:solidFill>
                          <a:latin typeface="KG Miss Speechy IPA" panose="02000000000000000000" pitchFamily="2" charset="0"/>
                        </a:rPr>
                        <a:t> 12</a:t>
                      </a:r>
                      <a:r>
                        <a:rPr lang="es-MX" sz="1200" b="0" dirty="0" smtClean="0">
                          <a:solidFill>
                            <a:schemeClr val="tx1"/>
                          </a:solidFill>
                          <a:latin typeface="KG Miss Speechy IPA" panose="02000000000000000000" pitchFamily="2" charset="0"/>
                        </a:rPr>
                        <a:t>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De lo Humano y lo Comunitario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Construcción de la identidad personal a partir de su origen étnico, cultural y lingüístico, y la interacción con personas cercanas.</a:t>
                      </a:r>
                      <a:endParaRPr lang="es-ES"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III.- Aprecia las características y cualidades de sus compañeras y compañeros, así como las personales.</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III.-</a:t>
                      </a:r>
                      <a:r>
                        <a:rPr lang="es-ES" sz="1200" b="0" baseline="0" dirty="0" smtClean="0">
                          <a:latin typeface="KG Miss Speechy IPA" panose="02000000000000000000" pitchFamily="2" charset="0"/>
                        </a:rPr>
                        <a:t> </a:t>
                      </a:r>
                      <a:r>
                        <a:rPr lang="es-ES" sz="1200" dirty="0" smtClean="0">
                          <a:latin typeface="KG Miss Speechy IPA" panose="02000000000000000000" pitchFamily="2" charset="0"/>
                        </a:rPr>
                        <a:t>Ordena elementos de una serie y usa números ordinales para expresar el lugar que ocupa cada elemento.</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8634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a los niños y recordar lo que se realizó el día anterior. Preguntarle a los niños: ¿Quiénes son los invitados de una fiesta?, ¿ustedes como eligen a sus invitados?, ¿por qué invitan a esas personas?, ¿alguna vez no han invitado a una persona que conocen?, ¿Cuáles son sus razones de no invitarla?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7505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Enseguida, mostrarles el cuento “Una fiesta en el mar” </a:t>
                      </a:r>
                      <a:r>
                        <a:rPr lang="es-MX" sz="1200" kern="1200" baseline="0" dirty="0" smtClean="0">
                          <a:solidFill>
                            <a:schemeClr val="tx1"/>
                          </a:solidFill>
                          <a:effectLst/>
                          <a:latin typeface="KG Miss Speechy IPA" panose="02000000000000000000" pitchFamily="2" charset="0"/>
                          <a:ea typeface="+mn-ea"/>
                          <a:cs typeface="+mn-cs"/>
                          <a:hlinkClick r:id="rId3"/>
                        </a:rPr>
                        <a:t>https://www.youtube.com/watch?v=8HaPpGzwgU4</a:t>
                      </a:r>
                      <a:r>
                        <a:rPr lang="es-MX" sz="1200" kern="1200" baseline="0" dirty="0" smtClean="0">
                          <a:solidFill>
                            <a:schemeClr val="tx1"/>
                          </a:solidFill>
                          <a:effectLst/>
                          <a:latin typeface="KG Miss Speechy IPA" panose="02000000000000000000" pitchFamily="2" charset="0"/>
                          <a:ea typeface="+mn-ea"/>
                          <a:cs typeface="+mn-cs"/>
                        </a:rPr>
                        <a:t> y comentar sobre este. Hacerles las siguientes preguntas: ¿Quiénes eran los invitados de la fiesta?, ¿Cómo eran esos invitados?, ¿por qué Polito no quería invitar a algunos animales?, ¿consideran que lo que hacia era correcto o incorrecto?, ¿por qué?, ¿Cómo se sentirías ustedes si alguien no los invitara a su fiesta?, ¿Qué harían si un amigo de ustedes no invitara a otro amigo a su fiesta?, ¿Qué lección aprendiste en este cuento?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Poner a los niños en circulo, sentados en el suelo, pedirles que se observen entre ellos, y mencionarles que cada uno de ellos tiene características que los hacen únicos y diferentes del resto, cada uno tiene una manera de pensar, de hablar, jugar y trabajar, y nadie debe DISCRIMINAR a otro niño por ser diferente. Posteriormente, pedir a los niños que describan a su compañero de al lado y deberán mencionar algo que más les guste de ellos.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359970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748531459"/>
              </p:ext>
            </p:extLst>
          </p:nvPr>
        </p:nvGraphicFramePr>
        <p:xfrm>
          <a:off x="418034" y="443572"/>
          <a:ext cx="8989359" cy="1826520"/>
        </p:xfrm>
        <a:graphic>
          <a:graphicData uri="http://schemas.openxmlformats.org/drawingml/2006/table">
            <a:tbl>
              <a:tblPr firstRow="1" bandRow="1">
                <a:tableStyleId>{5C22544A-7EE6-4342-B048-85BDC9FD1C3A}</a:tableStyleId>
              </a:tblPr>
              <a:tblGrid>
                <a:gridCol w="1503756"/>
                <a:gridCol w="7485603"/>
              </a:tblGrid>
              <a:tr h="201125">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Para finalizar, entregarles la ficha de trabajo 6. Explicarles que los niños que están ahí son los invitados de la fiesta de Daniel, preguntarles, ¿Cuántos niños son?, ¿Cómo son esos niños?. Mencionarles que cada uno de esos invitados tiene un nombre el cual debemos de descubrir. Se les irá leyendo cada una de las características y ellos irán poniéndole el número y escribiendo el nombre de cada uno de los invitados según las características que vaya mencionando la educadora.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“La fiesta sorpresa”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https://www.youtube.com/watch?v=zpV78aQyM_s</a:t>
                      </a:r>
                      <a:r>
                        <a:rPr lang="es-MX" sz="1200" kern="1200" baseline="0" dirty="0" smtClean="0">
                          <a:solidFill>
                            <a:schemeClr val="dk1"/>
                          </a:solidFill>
                          <a:effectLst/>
                          <a:latin typeface="KG Miss Speechy IPA" panose="02000000000000000000" pitchFamily="2" charset="0"/>
                          <a:ea typeface="+mn-ea"/>
                          <a:cs typeface="+mn-cs"/>
                        </a:rPr>
                        <a:t>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799285774"/>
              </p:ext>
            </p:extLst>
          </p:nvPr>
        </p:nvGraphicFramePr>
        <p:xfrm>
          <a:off x="418033" y="2702573"/>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Cuento:</a:t>
                      </a:r>
                      <a:r>
                        <a:rPr lang="es-MX" sz="1200" baseline="0" dirty="0" smtClean="0">
                          <a:solidFill>
                            <a:schemeClr val="tx1"/>
                          </a:solidFill>
                          <a:latin typeface="KG Miss Speechy IPA" panose="02000000000000000000" pitchFamily="2" charset="0"/>
                        </a:rPr>
                        <a:t> “Una fiesta en el mar” </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6</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 “La fiesta sorpresa”</a:t>
                      </a:r>
                    </a:p>
                    <a:p>
                      <a:pPr marL="342900" indent="-342900">
                        <a:buFont typeface="Arial" panose="020B0604020202020204" pitchFamily="34" charset="0"/>
                        <a:buChar char="•"/>
                      </a:pPr>
                      <a:endParaRPr lang="es-MX" sz="120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62363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2168202" y="1436524"/>
            <a:ext cx="5966847" cy="553608"/>
          </a:xfrm>
          <a:prstGeom prst="rect">
            <a:avLst/>
          </a:prstGeom>
          <a:noFill/>
        </p:spPr>
        <p:txBody>
          <a:bodyPr wrap="square" rtlCol="0">
            <a:prstTxWarp prst="textArchDown">
              <a:avLst>
                <a:gd name="adj" fmla="val 281159"/>
              </a:avLst>
            </a:prstTxWarp>
            <a:spAutoFit/>
          </a:bodyPr>
          <a:lstStyle/>
          <a:p>
            <a:pPr algn="ctr"/>
            <a:r>
              <a:rPr lang="es-MX" sz="11500" dirty="0" smtClean="0">
                <a:latin typeface="KG A Little Spark" panose="02000506000000020004" pitchFamily="2" charset="0"/>
              </a:rPr>
              <a:t>CRONOGRAMA DE ACTIVIDADES</a:t>
            </a:r>
          </a:p>
          <a:p>
            <a:pPr algn="ctr"/>
            <a:r>
              <a:rPr lang="es-MX" sz="11500" dirty="0" smtClean="0">
                <a:latin typeface="KG A Little Spark" panose="02000506000000020004" pitchFamily="2" charset="0"/>
              </a:rPr>
              <a:t>15 al 19 de Abril de 2024</a:t>
            </a:r>
          </a:p>
        </p:txBody>
      </p:sp>
      <p:graphicFrame>
        <p:nvGraphicFramePr>
          <p:cNvPr id="13" name="Tabla 12"/>
          <p:cNvGraphicFramePr>
            <a:graphicFrameLocks noGrp="1"/>
          </p:cNvGraphicFramePr>
          <p:nvPr>
            <p:extLst>
              <p:ext uri="{D42A27DB-BD31-4B8C-83A1-F6EECF244321}">
                <p14:modId xmlns:p14="http://schemas.microsoft.com/office/powerpoint/2010/main" val="1651864527"/>
              </p:ext>
            </p:extLst>
          </p:nvPr>
        </p:nvGraphicFramePr>
        <p:xfrm>
          <a:off x="440922" y="3130657"/>
          <a:ext cx="9190493" cy="3596453"/>
        </p:xfrm>
        <a:graphic>
          <a:graphicData uri="http://schemas.openxmlformats.org/drawingml/2006/table">
            <a:tbl>
              <a:tblPr firstRow="1" bandRow="1">
                <a:tableStyleId>{5C22544A-7EE6-4342-B048-85BDC9FD1C3A}</a:tableStyleId>
              </a:tblPr>
              <a:tblGrid>
                <a:gridCol w="902422"/>
                <a:gridCol w="1622195"/>
                <a:gridCol w="1638787"/>
                <a:gridCol w="1660932"/>
                <a:gridCol w="1749517"/>
                <a:gridCol w="1616640"/>
              </a:tblGrid>
              <a:tr h="243957">
                <a:tc>
                  <a:txBody>
                    <a:bodyPr/>
                    <a:lstStyle/>
                    <a:p>
                      <a:pPr algn="ctr"/>
                      <a:r>
                        <a:rPr lang="es-MX" sz="1600" dirty="0" smtClean="0">
                          <a:latin typeface="KG Miss Speechy IPA" panose="02000000000000000000" pitchFamily="2" charset="0"/>
                        </a:rPr>
                        <a:t>HORA</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smtClean="0">
                          <a:latin typeface="KG Miss Speechy IPA" panose="02000000000000000000" pitchFamily="2" charset="0"/>
                        </a:rPr>
                        <a:t>LUNES 15</a:t>
                      </a:r>
                    </a:p>
                    <a:p>
                      <a:pPr algn="ct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r>
                        <a:rPr lang="es-MX" sz="1400" dirty="0" smtClean="0">
                          <a:latin typeface="KG Miss Speechy IPA" panose="02000000000000000000" pitchFamily="2" charset="0"/>
                        </a:rPr>
                        <a:t>MARTES 16</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a:txBody>
                    <a:bodyPr/>
                    <a:lstStyle/>
                    <a:p>
                      <a:pPr algn="ctr"/>
                      <a:r>
                        <a:rPr lang="es-MX" sz="1400" dirty="0" smtClean="0">
                          <a:latin typeface="KG Miss Speechy IPA" panose="02000000000000000000" pitchFamily="2" charset="0"/>
                        </a:rPr>
                        <a:t>MIÉRCOLES 17</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algn="ctr"/>
                      <a:r>
                        <a:rPr lang="es-MX" sz="1400" dirty="0" smtClean="0">
                          <a:latin typeface="KG Miss Speechy IPA" panose="02000000000000000000" pitchFamily="2" charset="0"/>
                        </a:rPr>
                        <a:t>JUEVES</a:t>
                      </a:r>
                      <a:r>
                        <a:rPr lang="es-MX" sz="1400" baseline="0" dirty="0" smtClean="0">
                          <a:latin typeface="KG Miss Speechy IPA" panose="02000000000000000000" pitchFamily="2" charset="0"/>
                        </a:rPr>
                        <a:t> 18</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a:txBody>
                    <a:bodyPr/>
                    <a:lstStyle/>
                    <a:p>
                      <a:pPr algn="ctr"/>
                      <a:r>
                        <a:rPr lang="es-MX" sz="1400" dirty="0" smtClean="0">
                          <a:latin typeface="KG Miss Speechy IPA" panose="02000000000000000000" pitchFamily="2" charset="0"/>
                        </a:rPr>
                        <a:t>VIERNES 19</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LA</a:t>
                      </a:r>
                      <a:r>
                        <a:rPr lang="es-MX" sz="1200" baseline="0" dirty="0" smtClean="0">
                          <a:latin typeface="KG Miss Speechy IPA" panose="02000000000000000000" pitchFamily="2" charset="0"/>
                        </a:rPr>
                        <a:t> FIESTA DE FIGURAS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LAS</a:t>
                      </a:r>
                      <a:r>
                        <a:rPr lang="es-MX" sz="1200" baseline="0" dirty="0" smtClean="0">
                          <a:latin typeface="KG Miss Speechy IPA" panose="02000000000000000000" pitchFamily="2" charset="0"/>
                        </a:rPr>
                        <a:t> GOLOSINAS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EL</a:t>
                      </a:r>
                      <a:r>
                        <a:rPr lang="es-MX" sz="1200" baseline="0" dirty="0" smtClean="0">
                          <a:latin typeface="KG Miss Speechy IPA" panose="02000000000000000000" pitchFamily="2" charset="0"/>
                        </a:rPr>
                        <a:t> REGALO</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HAGAMOS</a:t>
                      </a:r>
                      <a:r>
                        <a:rPr lang="es-MX" sz="1200" baseline="0" dirty="0" smtClean="0">
                          <a:latin typeface="KG Miss Speechy IPA" panose="02000000000000000000" pitchFamily="2" charset="0"/>
                        </a:rPr>
                        <a:t> UNA PIZZA PARA LA FIESTA</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SOMOS</a:t>
                      </a:r>
                      <a:r>
                        <a:rPr lang="es-MX" sz="1200" baseline="0" dirty="0" smtClean="0">
                          <a:latin typeface="KG Miss Speechy IPA" panose="02000000000000000000" pitchFamily="2" charset="0"/>
                        </a:rPr>
                        <a:t> PAYASOS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2800" dirty="0" smtClean="0">
                          <a:latin typeface="KG A Little Spark" panose="02000506000000020004" pitchFamily="2" charset="0"/>
                        </a:rPr>
                        <a:t>Recreo</a:t>
                      </a:r>
                      <a:endParaRPr lang="es-MX" sz="2800" dirty="0">
                        <a:latin typeface="KG A Little Spark" panose="02000506000000020004"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spTree>
    <p:extLst>
      <p:ext uri="{BB962C8B-B14F-4D97-AF65-F5344CB8AC3E}">
        <p14:creationId xmlns:p14="http://schemas.microsoft.com/office/powerpoint/2010/main" val="338386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941076000"/>
              </p:ext>
            </p:extLst>
          </p:nvPr>
        </p:nvGraphicFramePr>
        <p:xfrm>
          <a:off x="684878" y="1156127"/>
          <a:ext cx="8702582" cy="6438042"/>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LA</a:t>
                      </a:r>
                      <a:r>
                        <a:rPr lang="es-MX" sz="1200" b="0" baseline="0" dirty="0" smtClean="0">
                          <a:solidFill>
                            <a:schemeClr val="tx1"/>
                          </a:solidFill>
                          <a:latin typeface="KG Miss Speechy IPA" panose="02000000000000000000" pitchFamily="2" charset="0"/>
                        </a:rPr>
                        <a:t> FIESTA DE FIGURAS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Lunes</a:t>
                      </a:r>
                      <a:r>
                        <a:rPr lang="es-MX" sz="1200" b="0" baseline="0" dirty="0" smtClean="0">
                          <a:solidFill>
                            <a:schemeClr val="tx1"/>
                          </a:solidFill>
                          <a:latin typeface="KG Miss Speechy IPA" panose="02000000000000000000" pitchFamily="2" charset="0"/>
                        </a:rPr>
                        <a:t> 15</a:t>
                      </a:r>
                      <a:r>
                        <a:rPr lang="es-MX" sz="1200" b="0" dirty="0" smtClean="0">
                          <a:solidFill>
                            <a:schemeClr val="tx1"/>
                          </a:solidFill>
                          <a:latin typeface="KG Miss Speechy IPA" panose="02000000000000000000" pitchFamily="2" charset="0"/>
                        </a:rPr>
                        <a:t>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Saberes</a:t>
                      </a:r>
                      <a:r>
                        <a:rPr lang="es-MX" sz="1200" b="0" baseline="0" dirty="0" smtClean="0">
                          <a:solidFill>
                            <a:schemeClr val="tx1"/>
                          </a:solidFill>
                          <a:latin typeface="KG Miss Speechy IPA" panose="02000000000000000000" pitchFamily="2" charset="0"/>
                        </a:rPr>
                        <a:t> y Pensamiento Científico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Desplazamientos y recorridos en diferentes lugares de su comunidad, que implican el reconocimiento de las formas y el dominio del espacio, a partir de distintos puntos de observación.</a:t>
                      </a:r>
                      <a:endParaRPr lang="es-MX" sz="1200" b="1" dirty="0" smtClean="0">
                        <a:solidFill>
                          <a:schemeClr val="tx1"/>
                        </a:solidFill>
                        <a:latin typeface="KG Miss Speechy IPA" panose="02000000000000000000" pitchFamily="2" charset="0"/>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ES"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II.-</a:t>
                      </a:r>
                      <a:r>
                        <a:rPr lang="es-ES" sz="1200" baseline="0" dirty="0" smtClean="0">
                          <a:latin typeface="KG Miss Speechy IPA" panose="02000000000000000000" pitchFamily="2" charset="0"/>
                        </a:rPr>
                        <a:t> </a:t>
                      </a:r>
                      <a:r>
                        <a:rPr lang="es-ES" sz="1200" dirty="0" smtClean="0">
                          <a:latin typeface="KG Miss Speechy IPA" panose="02000000000000000000" pitchFamily="2" charset="0"/>
                        </a:rPr>
                        <a:t>Representa con dibujos, objetos de su entorno e identifica en ellos formas geométricas.</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III.- </a:t>
                      </a:r>
                      <a:r>
                        <a:rPr lang="es-ES" sz="1200" dirty="0" smtClean="0">
                          <a:latin typeface="KG Miss Speechy IPA" panose="02000000000000000000" pitchFamily="2" charset="0"/>
                        </a:rPr>
                        <a:t>Representa y reproduce objetos, animales y plantas con el tangram, bloques de construcción, el modelado, doblado de papel o con dibujos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8634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y platicar sobre lo que hicieron el fin de semana. Enseguida recordar las actividades que se realizaron la semana pasada y el tema con el cual están relacionadas. También, recordar el collage realizado sobre lo que podemos observar en una fiesta de cumpleaños. Mencionarles aunque algunas veces pasan desapercibidos hay otros invitados que también están presentes en la fiesta: las figuras geométricas. Preguntarles: ¿saben lo que son las figuras geométricas?, ¿Cuáles son?, ¿Cómo son?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126913">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Enseguida, mostrarles el video de la canción: “Las formas geométricas” </a:t>
                      </a:r>
                      <a:r>
                        <a:rPr lang="es-MX" sz="1200" kern="1200" baseline="0" dirty="0" smtClean="0">
                          <a:solidFill>
                            <a:schemeClr val="tx1"/>
                          </a:solidFill>
                          <a:effectLst/>
                          <a:latin typeface="KG Miss Speechy IPA" panose="02000000000000000000" pitchFamily="2" charset="0"/>
                          <a:ea typeface="+mn-ea"/>
                          <a:cs typeface="+mn-cs"/>
                          <a:hlinkClick r:id="rId3"/>
                        </a:rPr>
                        <a:t>https://www.youtube.com/watch?v=NooFRrvZ5vw</a:t>
                      </a:r>
                      <a:r>
                        <a:rPr lang="es-MX" sz="1200" kern="1200" baseline="0" dirty="0" smtClean="0">
                          <a:solidFill>
                            <a:schemeClr val="tx1"/>
                          </a:solidFill>
                          <a:effectLst/>
                          <a:latin typeface="KG Miss Speechy IPA" panose="02000000000000000000" pitchFamily="2" charset="0"/>
                          <a:ea typeface="+mn-ea"/>
                          <a:cs typeface="+mn-cs"/>
                        </a:rPr>
                        <a:t> , al finalizar recordar las figuras que se mencionan en el video y describirlas. Pedirles a los niños que observen el aula y que mencionen aquellos objetos que tengan forma de figura geométrica.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3478398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773955803"/>
              </p:ext>
            </p:extLst>
          </p:nvPr>
        </p:nvGraphicFramePr>
        <p:xfrm>
          <a:off x="418034" y="443572"/>
          <a:ext cx="8989359" cy="2282580"/>
        </p:xfrm>
        <a:graphic>
          <a:graphicData uri="http://schemas.openxmlformats.org/drawingml/2006/table">
            <a:tbl>
              <a:tblPr firstRow="1" bandRow="1">
                <a:tableStyleId>{5C22544A-7EE6-4342-B048-85BDC9FD1C3A}</a:tableStyleId>
              </a:tblPr>
              <a:tblGrid>
                <a:gridCol w="1503756"/>
                <a:gridCol w="7485603"/>
              </a:tblGrid>
              <a:tr h="201125">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tx1"/>
                          </a:solidFill>
                          <a:effectLst/>
                          <a:latin typeface="KG Miss Speechy IPA" panose="02000000000000000000" pitchFamily="2" charset="0"/>
                          <a:ea typeface="+mn-ea"/>
                          <a:cs typeface="+mn-cs"/>
                        </a:rPr>
                        <a:t>Enseguida la maestra les mostrará 4 láminas a los niños (láminas “Figuras geométricas”) y las pegará en el pizarrón, cada lámina tendrá el nombre de una figura, enseguida entregará a los niños una imagen con algún objeto o elemento de una fiesta de cumpleaños. Los niños deberán clasificar los objetos según su forma. Pasarán uno a uno, mostrarán la imagen a sus compañeros y mencionarán su nombre, enseguida dirán el nombre de la figura a la que se parece y la pegarán en la lámina correspondiente.</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Una vez pegadas los objetos en las láminas, observarán y revisarán que todos los objetos se hayan pegado en el sitio correcto.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Finalmente, se les entregará unas plantillas con objetos o elementos de una fiesta de cumpleaños y moldearán su forma con plastilina, arcilla o </a:t>
                      </a:r>
                      <a:r>
                        <a:rPr lang="es-MX" sz="1200" kern="1200" baseline="0" dirty="0" err="1" smtClean="0">
                          <a:solidFill>
                            <a:schemeClr val="dk1"/>
                          </a:solidFill>
                          <a:effectLst/>
                          <a:latin typeface="KG Miss Speechy IPA" panose="02000000000000000000" pitchFamily="2" charset="0"/>
                          <a:ea typeface="+mn-ea"/>
                          <a:cs typeface="+mn-cs"/>
                        </a:rPr>
                        <a:t>play-doh</a:t>
                      </a:r>
                      <a:r>
                        <a:rPr lang="es-MX" sz="1200" kern="1200" baseline="0" dirty="0" smtClean="0">
                          <a:solidFill>
                            <a:schemeClr val="dk1"/>
                          </a:solidFill>
                          <a:effectLst/>
                          <a:latin typeface="KG Miss Speechy IPA" panose="02000000000000000000" pitchFamily="2" charset="0"/>
                          <a:ea typeface="+mn-ea"/>
                          <a:cs typeface="+mn-cs"/>
                        </a:rPr>
                        <a:t> de colores.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316508590"/>
              </p:ext>
            </p:extLst>
          </p:nvPr>
        </p:nvGraphicFramePr>
        <p:xfrm>
          <a:off x="418033" y="3079125"/>
          <a:ext cx="8989359" cy="19052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a:t>
                      </a:r>
                      <a:r>
                        <a:rPr lang="es-MX" sz="1200" baseline="0" dirty="0" smtClean="0">
                          <a:solidFill>
                            <a:schemeClr val="tx1"/>
                          </a:solidFill>
                          <a:latin typeface="KG Miss Speechy IPA" panose="02000000000000000000" pitchFamily="2" charset="0"/>
                        </a:rPr>
                        <a:t> “Las formas geométricas”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Láminas “Figuras geométricas”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Imágenes “Objetos o elementos de una fiesta”</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Cinta adhesiva</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Plantillas</a:t>
                      </a:r>
                      <a:r>
                        <a:rPr lang="es-MX" sz="1200" baseline="0" dirty="0" smtClean="0">
                          <a:solidFill>
                            <a:schemeClr val="tx1"/>
                          </a:solidFill>
                          <a:latin typeface="KG Miss Speechy IPA" panose="02000000000000000000" pitchFamily="2" charset="0"/>
                        </a:rPr>
                        <a:t> para moldear figuras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Plastilina, arcilla o Play-</a:t>
                      </a:r>
                      <a:r>
                        <a:rPr lang="es-MX" sz="1200" baseline="0" dirty="0" err="1" smtClean="0">
                          <a:solidFill>
                            <a:schemeClr val="tx1"/>
                          </a:solidFill>
                          <a:latin typeface="KG Miss Speechy IPA" panose="02000000000000000000" pitchFamily="2" charset="0"/>
                        </a:rPr>
                        <a:t>Doh</a:t>
                      </a:r>
                      <a:r>
                        <a:rPr lang="es-MX" sz="1200" baseline="0" dirty="0" smtClean="0">
                          <a:solidFill>
                            <a:schemeClr val="tx1"/>
                          </a:solidFill>
                          <a:latin typeface="KG Miss Speechy IPA" panose="02000000000000000000" pitchFamily="2" charset="0"/>
                        </a:rPr>
                        <a:t> de colores</a:t>
                      </a:r>
                      <a:endParaRPr lang="es-MX" sz="120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71581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2059714" y="1433738"/>
            <a:ext cx="5966847" cy="553608"/>
          </a:xfrm>
          <a:prstGeom prst="rect">
            <a:avLst/>
          </a:prstGeom>
          <a:noFill/>
        </p:spPr>
        <p:txBody>
          <a:bodyPr wrap="square" rtlCol="0">
            <a:prstTxWarp prst="textArchDown">
              <a:avLst>
                <a:gd name="adj" fmla="val 281159"/>
              </a:avLst>
            </a:prstTxWarp>
            <a:spAutoFit/>
          </a:bodyPr>
          <a:lstStyle/>
          <a:p>
            <a:pPr algn="ctr"/>
            <a:r>
              <a:rPr lang="es-MX" sz="16600" dirty="0" smtClean="0">
                <a:latin typeface="KG A Little Spark" panose="02000506000000020004" pitchFamily="2" charset="0"/>
              </a:rPr>
              <a:t>PROYECTO:</a:t>
            </a:r>
          </a:p>
          <a:p>
            <a:pPr algn="ctr"/>
            <a:r>
              <a:rPr lang="es-MX" sz="16600" dirty="0" smtClean="0">
                <a:latin typeface="KG A Little Spark" panose="02000506000000020004" pitchFamily="2" charset="0"/>
              </a:rPr>
              <a:t>LA FIESTA DE CUMPLEAÑOS</a:t>
            </a:r>
            <a:endParaRPr lang="es-MX" sz="16600" dirty="0">
              <a:latin typeface="KG A Little Spark" panose="02000506000000020004" pitchFamily="2" charset="0"/>
            </a:endParaRPr>
          </a:p>
        </p:txBody>
      </p:sp>
      <p:sp>
        <p:nvSpPr>
          <p:cNvPr id="8" name="CuadroTexto 7"/>
          <p:cNvSpPr txBox="1"/>
          <p:nvPr/>
        </p:nvSpPr>
        <p:spPr>
          <a:xfrm>
            <a:off x="1068791" y="3426537"/>
            <a:ext cx="8353586" cy="3323987"/>
          </a:xfrm>
          <a:prstGeom prst="rect">
            <a:avLst/>
          </a:prstGeom>
          <a:noFill/>
        </p:spPr>
        <p:txBody>
          <a:bodyPr wrap="square" rtlCol="0">
            <a:spAutoFit/>
          </a:bodyPr>
          <a:lstStyle/>
          <a:p>
            <a:endParaRPr lang="es-ES" dirty="0"/>
          </a:p>
          <a:p>
            <a:r>
              <a:rPr lang="es-ES" sz="2400" dirty="0" smtClean="0">
                <a:latin typeface="KG Miss Speechy IPA" panose="02000000000000000000" pitchFamily="2" charset="0"/>
              </a:rPr>
              <a:t>Jardín de Niños:                               C.C.T:                      Sector: </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Educadora:                                  Zona Escolar:</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Grado y grupo:                    Ciclo Escolar: 2023 -2024</a:t>
            </a:r>
          </a:p>
          <a:p>
            <a:endParaRPr lang="es-ES" sz="2400" dirty="0">
              <a:latin typeface="KG Miss Speechy IPA" panose="02000000000000000000" pitchFamily="2" charset="0"/>
            </a:endParaRPr>
          </a:p>
          <a:p>
            <a:pPr algn="ctr"/>
            <a:r>
              <a:rPr lang="es-ES" sz="2400" dirty="0" smtClean="0">
                <a:latin typeface="KG Miss Speechy IPA" panose="02000000000000000000" pitchFamily="2" charset="0"/>
              </a:rPr>
              <a:t>Fecha de aplicación: 08 al 26 de Abril de 2024</a:t>
            </a:r>
            <a:endParaRPr lang="es-MX" sz="2400" dirty="0">
              <a:latin typeface="KG Miss Speechy IPA" panose="02000000000000000000" pitchFamily="2" charset="0"/>
            </a:endParaRPr>
          </a:p>
        </p:txBody>
      </p:sp>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t="44666" b="13459"/>
          <a:stretch/>
        </p:blipFill>
        <p:spPr>
          <a:xfrm>
            <a:off x="7962323" y="6168326"/>
            <a:ext cx="2314271" cy="1723394"/>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26" y="5594888"/>
            <a:ext cx="1909519" cy="2864279"/>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8000" y="7059574"/>
            <a:ext cx="870273" cy="703869"/>
          </a:xfrm>
          <a:prstGeom prst="rect">
            <a:avLst/>
          </a:prstGeom>
        </p:spPr>
      </p:pic>
    </p:spTree>
    <p:extLst>
      <p:ext uri="{BB962C8B-B14F-4D97-AF65-F5344CB8AC3E}">
        <p14:creationId xmlns:p14="http://schemas.microsoft.com/office/powerpoint/2010/main" val="20789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1441934" y="1042371"/>
            <a:ext cx="7456245" cy="1278466"/>
          </a:xfrm>
          <a:prstGeom prst="rect">
            <a:avLst/>
          </a:prstGeom>
          <a:noFill/>
        </p:spPr>
        <p:txBody>
          <a:bodyPr wrap="square" rtlCol="0">
            <a:prstTxWarp prst="textArchDown">
              <a:avLst>
                <a:gd name="adj" fmla="val 303507"/>
              </a:avLst>
            </a:prstTxWarp>
            <a:spAutoFit/>
          </a:bodyPr>
          <a:lstStyle/>
          <a:p>
            <a:pPr algn="ctr"/>
            <a:r>
              <a:rPr lang="es-MX" sz="6600" dirty="0" smtClean="0">
                <a:latin typeface="KG A Little Spark" panose="02000506000000020004" pitchFamily="2" charset="0"/>
              </a:rPr>
              <a:t>Ejemplo de la actividad</a:t>
            </a:r>
            <a:endParaRPr lang="es-MX" sz="11500" dirty="0" smtClean="0">
              <a:latin typeface="KG A Little Spark" panose="02000506000000020004" pitchFamily="2" charset="0"/>
            </a:endParaRPr>
          </a:p>
        </p:txBody>
      </p:sp>
      <p:pic>
        <p:nvPicPr>
          <p:cNvPr id="8" name="Picture 2" descr="https://i.pinimg.com/564x/0b/00/9e/0b009ee578ae5c57ab5ac29564ba0b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758" y="3426657"/>
            <a:ext cx="3752976" cy="41256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a plastilina es una de las mejores aliadas para trabajar la creatividad y la psicomotricidad fina de los niños. ¡Además, es un material que les encanta! Por eso, os proponemos un montón de manualidades infantiles con plastil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0056" y="3673173"/>
            <a:ext cx="4380751" cy="328556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spTree>
    <p:extLst>
      <p:ext uri="{BB962C8B-B14F-4D97-AF65-F5344CB8AC3E}">
        <p14:creationId xmlns:p14="http://schemas.microsoft.com/office/powerpoint/2010/main" val="2682020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3016744807"/>
              </p:ext>
            </p:extLst>
          </p:nvPr>
        </p:nvGraphicFramePr>
        <p:xfrm>
          <a:off x="684878" y="1156127"/>
          <a:ext cx="8702582" cy="6305519"/>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LAS</a:t>
                      </a:r>
                      <a:r>
                        <a:rPr lang="es-MX" sz="1200" b="0" baseline="0" dirty="0" smtClean="0">
                          <a:solidFill>
                            <a:schemeClr val="tx1"/>
                          </a:solidFill>
                          <a:latin typeface="KG Miss Speechy IPA" panose="02000000000000000000" pitchFamily="2" charset="0"/>
                        </a:rPr>
                        <a:t> GOLOSINAS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Martes</a:t>
                      </a:r>
                      <a:r>
                        <a:rPr lang="es-MX" sz="1200" b="0" baseline="0" dirty="0" smtClean="0">
                          <a:solidFill>
                            <a:schemeClr val="tx1"/>
                          </a:solidFill>
                          <a:latin typeface="KG Miss Speechy IPA" panose="02000000000000000000" pitchFamily="2" charset="0"/>
                        </a:rPr>
                        <a:t> 16</a:t>
                      </a:r>
                      <a:r>
                        <a:rPr lang="es-MX" sz="1200" b="0" dirty="0" smtClean="0">
                          <a:solidFill>
                            <a:schemeClr val="tx1"/>
                          </a:solidFill>
                          <a:latin typeface="KG Miss Speechy IPA" panose="02000000000000000000" pitchFamily="2" charset="0"/>
                        </a:rPr>
                        <a:t>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De</a:t>
                      </a:r>
                      <a:r>
                        <a:rPr lang="es-MX" sz="1200" b="0" baseline="0" dirty="0" smtClean="0">
                          <a:solidFill>
                            <a:schemeClr val="tx1"/>
                          </a:solidFill>
                          <a:latin typeface="KG Miss Speechy IPA" panose="02000000000000000000" pitchFamily="2" charset="0"/>
                        </a:rPr>
                        <a:t> lo Humano y lo Comunitario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Consumo de alimentos y bebidas que benefician la salud, de acuerdo con los contextos socioculturales.</a:t>
                      </a:r>
                      <a:endParaRPr lang="es-ES"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MX" sz="1200" b="0" dirty="0" smtClean="0">
                          <a:solidFill>
                            <a:schemeClr val="tx1"/>
                          </a:solidFill>
                          <a:latin typeface="KG Miss Speechy IPA" panose="02000000000000000000" pitchFamily="2" charset="0"/>
                        </a:rPr>
                        <a:t>II.- </a:t>
                      </a:r>
                      <a:r>
                        <a:rPr lang="es-ES" sz="1200" dirty="0" smtClean="0">
                          <a:latin typeface="KG Miss Speechy IPA" panose="02000000000000000000" pitchFamily="2" charset="0"/>
                        </a:rPr>
                        <a:t>Distingue alimentos y bebidas que son saludables y los que ponen en riesgo la salud, y reconoce que existen opciones alimentarias sanas que contribuyen a una mejor calidad de vida para todas las personas.</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 </a:t>
                      </a:r>
                      <a:r>
                        <a:rPr lang="es-ES" sz="1200" dirty="0" smtClean="0">
                          <a:latin typeface="KG Miss Speechy IPA" panose="02000000000000000000" pitchFamily="2" charset="0"/>
                        </a:rPr>
                        <a:t>Reconoce, en las costumbres familiares, la preparación y consumo de alimentos y bebidas, e indaga acerca de los que son saludables y los que ponen en riesgo la salud.</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8634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y darles los buenos días.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Posteriormente, preguntarles: ¿Qué es lo que más les gusta de las fiestas de cumpleaños?, ¿Qué es lo que más les gusta comer?</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Mencionarles que para muchos niños, los que les gusta son los dulces o golosinas. Preguntarles: ¿consideran que las golosinas son alimentos saludables o alimentos chatarra?, ¿por qué?, ¿ustedes compartirían con sus invitados golosinas?, ¿Qué podrían hacer para que sus invitados consuman alimentos un poco más saludables?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7505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Enseguida mostrarles a los alumnos la pirámide de la alimentación y explicarles que el azúcar es importante que la consumamos, ya que nuestro cuerpo la necesita pero en cantidades pequeñas, por eso en la pirámide de la alimentación solo hay un espacio pequeño para estos alimentos. Posteriormente, mostrarles el video: “Exceso de azúcar” </a:t>
                      </a:r>
                      <a:r>
                        <a:rPr lang="es-MX" sz="1200" kern="1200" baseline="0" dirty="0" smtClean="0">
                          <a:solidFill>
                            <a:schemeClr val="tx1"/>
                          </a:solidFill>
                          <a:effectLst/>
                          <a:latin typeface="KG Miss Speechy IPA" panose="02000000000000000000" pitchFamily="2" charset="0"/>
                          <a:ea typeface="+mn-ea"/>
                          <a:cs typeface="+mn-cs"/>
                          <a:hlinkClick r:id="rId3"/>
                        </a:rPr>
                        <a:t>https://www.youtube.com/watch?v=BI2qJ06Zcws</a:t>
                      </a:r>
                      <a:r>
                        <a:rPr lang="es-MX" sz="1200" kern="1200" baseline="0" dirty="0" smtClean="0">
                          <a:solidFill>
                            <a:schemeClr val="tx1"/>
                          </a:solidFill>
                          <a:effectLst/>
                          <a:latin typeface="KG Miss Speechy IPA" panose="02000000000000000000" pitchFamily="2" charset="0"/>
                          <a:ea typeface="+mn-ea"/>
                          <a:cs typeface="+mn-cs"/>
                        </a:rPr>
                        <a:t> y comentar sobre él.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4165796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492164776"/>
              </p:ext>
            </p:extLst>
          </p:nvPr>
        </p:nvGraphicFramePr>
        <p:xfrm>
          <a:off x="418034" y="443572"/>
          <a:ext cx="8989359" cy="2581171"/>
        </p:xfrm>
        <a:graphic>
          <a:graphicData uri="http://schemas.openxmlformats.org/drawingml/2006/table">
            <a:tbl>
              <a:tblPr firstRow="1" bandRow="1">
                <a:tableStyleId>{5C22544A-7EE6-4342-B048-85BDC9FD1C3A}</a:tableStyleId>
              </a:tblPr>
              <a:tblGrid>
                <a:gridCol w="1503756"/>
                <a:gridCol w="7485603"/>
              </a:tblGrid>
              <a:tr h="201125">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tx1"/>
                          </a:solidFill>
                          <a:effectLst/>
                          <a:latin typeface="KG Miss Speechy IPA" panose="02000000000000000000" pitchFamily="2" charset="0"/>
                          <a:ea typeface="+mn-ea"/>
                          <a:cs typeface="+mn-cs"/>
                        </a:rPr>
                        <a:t>Mencionarles que es muy importante consumir azúcar no procesada como se menciona en el video, (pastel, paletas, chocolates, entre otros), y mejor sustituirlos por el azúcar que contienen algunas frutas como la manzana, la pera, la sandía, etc. Aunque los alimentos chatarra que hay en una fiesta de cumpleaños, si podemos consumirlos, ya que es una ocasión especial y no los comemos de manera frecuente. Lo importante es no excederse.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tx1"/>
                          </a:solidFill>
                          <a:effectLst/>
                          <a:latin typeface="KG Miss Speechy IPA" panose="02000000000000000000" pitchFamily="2" charset="0"/>
                          <a:ea typeface="+mn-ea"/>
                          <a:cs typeface="+mn-cs"/>
                        </a:rPr>
                        <a:t>Posteriormente, mostrarles unas imágenes de alimentos que suelen darse en una fiesta de cumpleaños y otros por los cuales se pueden sustituir. Ir comentando, que alimentos les parecen buena idea para compartir en una fiesta de cumpleaños o si tienen otras sugerencias.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Finalmente, en la ficha de trabajo 7, los alumnos clasificarán algunos alimentos según el azúcar que contienen.</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998124351"/>
              </p:ext>
            </p:extLst>
          </p:nvPr>
        </p:nvGraphicFramePr>
        <p:xfrm>
          <a:off x="418033" y="3249607"/>
          <a:ext cx="8989359" cy="22710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171450" indent="-171450">
                        <a:buFont typeface="Arial" panose="020B0604020202020204" pitchFamily="34" charset="0"/>
                        <a:buChar char="•"/>
                      </a:pPr>
                      <a:r>
                        <a:rPr lang="es-MX" sz="1200" baseline="0" dirty="0" smtClean="0">
                          <a:solidFill>
                            <a:schemeClr val="tx1"/>
                          </a:solidFill>
                          <a:latin typeface="KG Miss Speechy IPA" panose="02000000000000000000" pitchFamily="2" charset="0"/>
                        </a:rPr>
                        <a:t>   </a:t>
                      </a:r>
                      <a:r>
                        <a:rPr lang="es-MX" sz="1200" dirty="0" smtClean="0">
                          <a:solidFill>
                            <a:schemeClr val="tx1"/>
                          </a:solidFill>
                          <a:latin typeface="KG Miss Speechy IPA" panose="02000000000000000000" pitchFamily="2" charset="0"/>
                        </a:rPr>
                        <a:t>Imagen “pirámide de la alimentación”</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Video: “Exceso de azúcar”</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Imágenes de</a:t>
                      </a:r>
                      <a:r>
                        <a:rPr lang="es-MX" sz="1200" baseline="0" dirty="0" smtClean="0">
                          <a:solidFill>
                            <a:schemeClr val="tx1"/>
                          </a:solidFill>
                          <a:latin typeface="KG Miss Speechy IPA" panose="02000000000000000000" pitchFamily="2" charset="0"/>
                        </a:rPr>
                        <a:t> alimentos con azúcar</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7</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Cinta adhesiva</a:t>
                      </a:r>
                    </a:p>
                    <a:p>
                      <a:pPr marL="0" indent="0">
                        <a:buFont typeface="Arial" panose="020B0604020202020204" pitchFamily="34" charset="0"/>
                        <a:buNone/>
                      </a:pPr>
                      <a:endParaRPr lang="es-MX" sz="120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66868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962225094"/>
              </p:ext>
            </p:extLst>
          </p:nvPr>
        </p:nvGraphicFramePr>
        <p:xfrm>
          <a:off x="684878" y="1156127"/>
          <a:ext cx="8702582" cy="5588904"/>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EL</a:t>
                      </a:r>
                      <a:r>
                        <a:rPr lang="es-MX" sz="1200" b="0" baseline="0" dirty="0" smtClean="0">
                          <a:solidFill>
                            <a:schemeClr val="tx1"/>
                          </a:solidFill>
                          <a:latin typeface="KG Miss Speechy IPA" panose="02000000000000000000" pitchFamily="2" charset="0"/>
                        </a:rPr>
                        <a:t> REGALO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Miércoles</a:t>
                      </a:r>
                      <a:r>
                        <a:rPr lang="es-MX" sz="1200" b="0" baseline="0" dirty="0" smtClean="0">
                          <a:solidFill>
                            <a:schemeClr val="tx1"/>
                          </a:solidFill>
                          <a:latin typeface="KG Miss Speechy IPA" panose="02000000000000000000" pitchFamily="2" charset="0"/>
                        </a:rPr>
                        <a:t> 17</a:t>
                      </a:r>
                      <a:r>
                        <a:rPr lang="es-MX" sz="1200" b="0" dirty="0" smtClean="0">
                          <a:solidFill>
                            <a:schemeClr val="tx1"/>
                          </a:solidFill>
                          <a:latin typeface="KG Miss Speechy IPA" panose="02000000000000000000" pitchFamily="2" charset="0"/>
                        </a:rPr>
                        <a:t>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De lo Humano y lo Comunitario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Los afectos en la interacción con </a:t>
                      </a:r>
                      <a:r>
                        <a:rPr lang="es-MX" sz="1200" dirty="0" smtClean="0">
                          <a:latin typeface="KG Miss Speechy IPA" panose="02000000000000000000" pitchFamily="2" charset="0"/>
                        </a:rPr>
                        <a:t>en juegos de representación.</a:t>
                      </a:r>
                      <a:endParaRPr lang="es-ES"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MX" sz="1200" b="0" dirty="0" smtClean="0">
                          <a:solidFill>
                            <a:schemeClr val="tx1"/>
                          </a:solidFill>
                          <a:latin typeface="KG Miss Speechy IPA" panose="02000000000000000000" pitchFamily="2" charset="0"/>
                        </a:rPr>
                        <a:t>II.- </a:t>
                      </a:r>
                      <a:r>
                        <a:rPr lang="es-ES" sz="1200" dirty="0" smtClean="0">
                          <a:latin typeface="KG Miss Speechy IPA" panose="02000000000000000000" pitchFamily="2" charset="0"/>
                        </a:rPr>
                        <a:t>Percibe cambios corporales, y con ayuda de una persona adulta, nombra las emociones que experimenta, como alegría, tristeza, sorpresa, miedo, asco o enojo, y reconoce a las personas o situaciones que las provocan.</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 </a:t>
                      </a:r>
                      <a:r>
                        <a:rPr lang="es-ES" sz="1200" dirty="0" smtClean="0">
                          <a:latin typeface="KG Miss Speechy IPA" panose="02000000000000000000" pitchFamily="2" charset="0"/>
                        </a:rPr>
                        <a:t>Escucha con atención a sus compañeras y compañeros, cuando hablan acerca de personas o situaciones que le generan agrado o desagrado.</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8634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y darles los buenos días. Preguntarles: ¿Por qué creen que las personas dan obsequios o regalos al cumpleañero?, ¿les gusta esa tradición?, ¿por qué?, ¿Qué obsequio han recibido que les haya gustado mucho?, ¿qué obsequios no les han gustado mucho?, ¿Qué obsequios han dado ustedes?, ¿les gusta más recibir o dar obsequios?, ¿por qué?</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7505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Platicar con los alumnos como se han sentido cuando les regalan algo que les gusta y algo que no les gusta mucho, platicar como se sienten al abrir los regalos y las emociones que les produce. Mencionarles a los niños que lo más importante no es lo que hay dentro de la caja si no las manos que nos lo dan, ya sea un objeto pequeño o grande, un juguete o una tarjeta, ropa o un abrazo; el mejor regalo de todos es saber que la otra persona ´pensó en nosotros en un día especial y que está compartiendo momentos y risas en el día de nuestro cumpleaños..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2687163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693856586"/>
              </p:ext>
            </p:extLst>
          </p:nvPr>
        </p:nvGraphicFramePr>
        <p:xfrm>
          <a:off x="418034" y="443572"/>
          <a:ext cx="8989359" cy="2648340"/>
        </p:xfrm>
        <a:graphic>
          <a:graphicData uri="http://schemas.openxmlformats.org/drawingml/2006/table">
            <a:tbl>
              <a:tblPr firstRow="1" bandRow="1">
                <a:tableStyleId>{5C22544A-7EE6-4342-B048-85BDC9FD1C3A}</a:tableStyleId>
              </a:tblPr>
              <a:tblGrid>
                <a:gridCol w="1503756"/>
                <a:gridCol w="7485603"/>
              </a:tblGrid>
              <a:tr h="201125">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tx1"/>
                          </a:solidFill>
                          <a:effectLst/>
                          <a:latin typeface="KG Miss Speechy IPA" panose="02000000000000000000" pitchFamily="2" charset="0"/>
                          <a:ea typeface="+mn-ea"/>
                          <a:cs typeface="+mn-cs"/>
                        </a:rPr>
                        <a:t>Enseguida proponerles a los alumnos realizar una tarjeta de regalo para alguno de sus compañeros, para ello, la maestra escribirá los nombres de los niños en pequeños papelitos que depositará en un contenedor, cada niño sacará un papelito con el nombre de un niño al azar y a ese niño o niña deberá elaborarle una tarjeta de regalo con la ficha de trabajo 8, en la cual dibujarán o escribirán un mensaje para su compañero y la decorarán a su gusto.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tx1"/>
                          </a:solidFill>
                          <a:effectLst/>
                          <a:latin typeface="KG Miss Speechy IPA" panose="02000000000000000000" pitchFamily="2" charset="0"/>
                          <a:ea typeface="+mn-ea"/>
                          <a:cs typeface="+mn-cs"/>
                        </a:rPr>
                        <a:t>Una vez que hayan terminado de elaborar las tarjetas, se sentarán en círculo en el piso y entregarán su tarjeta a su compañero explicándole el contenido.</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Para finalizar, preguntarles a los niños: ¿Cómo se sintieron realizando las tarjetas a sus compañeros?, ¿Qué emociones les produjo entregar la tarjeta de regalo a sus compañeros?, ¿Cómo se sintieron al recibir su tarjeta de regalo?, ¿por qué?</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“El regalo de cumpleaños”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https://www.youtube.com/watch?v=FYmchAKdYEA</a:t>
                      </a:r>
                      <a:r>
                        <a:rPr lang="es-MX" sz="1200" kern="1200" baseline="0" dirty="0" smtClean="0">
                          <a:solidFill>
                            <a:schemeClr val="dk1"/>
                          </a:solidFill>
                          <a:effectLst/>
                          <a:latin typeface="KG Miss Speechy IPA" panose="02000000000000000000" pitchFamily="2" charset="0"/>
                          <a:ea typeface="+mn-ea"/>
                          <a:cs typeface="+mn-cs"/>
                        </a:rPr>
                        <a:t>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734128142"/>
              </p:ext>
            </p:extLst>
          </p:nvPr>
        </p:nvGraphicFramePr>
        <p:xfrm>
          <a:off x="418033" y="3249607"/>
          <a:ext cx="8989359" cy="19052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Papelitos con</a:t>
                      </a:r>
                      <a:r>
                        <a:rPr lang="es-MX" sz="1200" baseline="0" dirty="0" smtClean="0">
                          <a:solidFill>
                            <a:schemeClr val="tx1"/>
                          </a:solidFill>
                          <a:latin typeface="KG Miss Speechy IPA" panose="02000000000000000000" pitchFamily="2" charset="0"/>
                        </a:rPr>
                        <a:t> los nombres de los niños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Contenedor</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8</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Materiales diversos para decorar la tarjeta de regalo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 “El regalo de cumpleaños”</a:t>
                      </a:r>
                      <a:endParaRPr lang="es-MX" sz="120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728135350"/>
              </p:ext>
            </p:extLst>
          </p:nvPr>
        </p:nvGraphicFramePr>
        <p:xfrm>
          <a:off x="418032" y="5312577"/>
          <a:ext cx="8989359" cy="19052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Solicitar</a:t>
                      </a:r>
                      <a:r>
                        <a:rPr lang="es-MX" sz="1200" baseline="0" dirty="0" smtClean="0">
                          <a:solidFill>
                            <a:schemeClr val="tx1"/>
                          </a:solidFill>
                          <a:latin typeface="KG Miss Speechy IPA" panose="02000000000000000000" pitchFamily="2" charset="0"/>
                        </a:rPr>
                        <a:t> a las familias un préstamo de horno eléctrico, (2 o 3) y charolas para hornear para la preparación de las pizzas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Ingredientes necesarios para la elaboración de pizza (harina, levadura y aceite para la masa, en caso de dificultad, puede hacerse en una pieza de pan de barra o bolillo; salsa de tomate, </a:t>
                      </a:r>
                      <a:r>
                        <a:rPr lang="es-MX" sz="1200" baseline="0" dirty="0" err="1" smtClean="0">
                          <a:solidFill>
                            <a:schemeClr val="tx1"/>
                          </a:solidFill>
                          <a:latin typeface="KG Miss Speechy IPA" panose="02000000000000000000" pitchFamily="2" charset="0"/>
                        </a:rPr>
                        <a:t>peperoni</a:t>
                      </a:r>
                      <a:r>
                        <a:rPr lang="es-MX" sz="1200" baseline="0" dirty="0" smtClean="0">
                          <a:solidFill>
                            <a:schemeClr val="tx1"/>
                          </a:solidFill>
                          <a:latin typeface="KG Miss Speechy IPA" panose="02000000000000000000" pitchFamily="2" charset="0"/>
                        </a:rPr>
                        <a:t> y queso para gratinar).</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Utensilios: un recipiente, una cuchara, un plato desechable.</a:t>
                      </a: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SUGERENCIA: Se puede reforzar la actividad con el libro “Mi álbum” página 27.  Segundo grado.</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95446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769981026"/>
              </p:ext>
            </p:extLst>
          </p:nvPr>
        </p:nvGraphicFramePr>
        <p:xfrm>
          <a:off x="684878" y="1156127"/>
          <a:ext cx="8702582" cy="6484944"/>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HAGAMOS</a:t>
                      </a:r>
                      <a:r>
                        <a:rPr lang="es-MX" sz="1200" b="0" baseline="0" dirty="0" smtClean="0">
                          <a:solidFill>
                            <a:schemeClr val="tx1"/>
                          </a:solidFill>
                          <a:latin typeface="KG Miss Speechy IPA" panose="02000000000000000000" pitchFamily="2" charset="0"/>
                        </a:rPr>
                        <a:t> UNA PIZZA PARA LA FIESTA</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Jueves</a:t>
                      </a:r>
                      <a:r>
                        <a:rPr lang="es-MX" sz="1200" b="0" baseline="0" dirty="0" smtClean="0">
                          <a:solidFill>
                            <a:schemeClr val="tx1"/>
                          </a:solidFill>
                          <a:latin typeface="KG Miss Speechy IPA" panose="02000000000000000000" pitchFamily="2" charset="0"/>
                        </a:rPr>
                        <a:t> 18</a:t>
                      </a:r>
                      <a:r>
                        <a:rPr lang="es-MX" sz="1200" b="0" dirty="0" smtClean="0">
                          <a:solidFill>
                            <a:schemeClr val="tx1"/>
                          </a:solidFill>
                          <a:latin typeface="KG Miss Speechy IPA" panose="02000000000000000000" pitchFamily="2" charset="0"/>
                        </a:rPr>
                        <a:t>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Representación gráfica de ideas y descubrimientos, al explorar los diversos textos que hay en su comunidad y otros lugares.</a:t>
                      </a:r>
                      <a:endParaRPr lang="es-ES"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Explora y descubre diversos textos de su hogar y escuela, como cuentos, carteles, letreros o mensajes, e interpreta qué dicen a partir de las imágenes y marcas gráficas, para conocer más de su entorno.</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Evoca y narra lo que interpreta y entiende de diferentes textos literarios-leyendas, cuentos, fábulas, historias- , y relatos de la comunidad, que escucha en voz de otras personas que las narran o leen.</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8634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y darles los buenos días. Enseguida preguntarles: ¿Qué alimentos suelen comer en una fiesta de cumpleaños? Escuchar sus respuestas y mencionarles que la mayoría de las personas acostumbran a comer pizza en una fiesta de cumpleaños. Preguntarle a los niños: ¿alguna vez han preparado una pizza?, ¿Qué ingredientes lleva?, ¿Cómo creen que se prepare?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7505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Enseguida, mostrarles la “Receta para preparar una pizza” y leerla en conjunto. Mencionarles que cada quien preparará una pequeña pizza (individual), siguiendo los pasos de la receta.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Los alumnos deberán de traer de casa algunos materiales e ingredientes para su preparación, harán la masa, la dejarán reposar, la extenderán con sus manos y colocarán el resto de los ingredientes (salsa de tomate, queso y </a:t>
                      </a:r>
                      <a:r>
                        <a:rPr lang="es-MX" sz="1200" kern="1200" baseline="0" dirty="0" err="1" smtClean="0">
                          <a:solidFill>
                            <a:schemeClr val="tx1"/>
                          </a:solidFill>
                          <a:effectLst/>
                          <a:latin typeface="KG Miss Speechy IPA" panose="02000000000000000000" pitchFamily="2" charset="0"/>
                          <a:ea typeface="+mn-ea"/>
                          <a:cs typeface="+mn-cs"/>
                        </a:rPr>
                        <a:t>peperoni</a:t>
                      </a:r>
                      <a:r>
                        <a:rPr lang="es-MX" sz="1200" kern="1200" baseline="0" dirty="0" smtClean="0">
                          <a:solidFill>
                            <a:schemeClr val="tx1"/>
                          </a:solidFill>
                          <a:effectLst/>
                          <a:latin typeface="KG Miss Speechy IPA" panose="02000000000000000000" pitchFamily="2" charset="0"/>
                          <a:ea typeface="+mn-ea"/>
                          <a:cs typeface="+mn-cs"/>
                        </a:rPr>
                        <a:t>). </a:t>
                      </a:r>
                      <a:r>
                        <a:rPr lang="es-MX" sz="1200" kern="1200" baseline="0" dirty="0" smtClean="0">
                          <a:solidFill>
                            <a:srgbClr val="FF0000"/>
                          </a:solidFill>
                          <a:effectLst/>
                          <a:latin typeface="KG Miss Speechy IPA" panose="02000000000000000000" pitchFamily="2" charset="0"/>
                          <a:ea typeface="+mn-ea"/>
                          <a:cs typeface="+mn-cs"/>
                        </a:rPr>
                        <a:t>Hornear las pizzas en caso de que alguno de los padres de familia pueda prestar un horno eléctrico y charolas para hornear, en caso de no conseguir, ponerlas en un plato de plástico para que los alumnos la preparen con ayuda de un adulto en casa en horno o en un sartén.. En caso de presentar dificultad para la masa, realizar en una pieza de pan de barra o bolillo.</a:t>
                      </a:r>
                      <a:endParaRPr lang="es-MX" sz="1200" kern="1200" baseline="0" dirty="0" smtClean="0">
                        <a:solidFill>
                          <a:schemeClr val="tx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2109804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4156298807"/>
              </p:ext>
            </p:extLst>
          </p:nvPr>
        </p:nvGraphicFramePr>
        <p:xfrm>
          <a:off x="418034" y="443572"/>
          <a:ext cx="8989359" cy="1370460"/>
        </p:xfrm>
        <a:graphic>
          <a:graphicData uri="http://schemas.openxmlformats.org/drawingml/2006/table">
            <a:tbl>
              <a:tblPr firstRow="1" bandRow="1">
                <a:tableStyleId>{5C22544A-7EE6-4342-B048-85BDC9FD1C3A}</a:tableStyleId>
              </a:tblPr>
              <a:tblGrid>
                <a:gridCol w="1503756"/>
                <a:gridCol w="7485603"/>
              </a:tblGrid>
              <a:tr h="201125">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Para finalizar, los alumnos deberán de ordenar los pasos para elaborar una pizza en la ficha de trabajo 9 y deberán de ilustrar los dibujos.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“Pedro es una pizza”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https://www.youtube.com/watch?v=0_qeneJDJq0</a:t>
                      </a:r>
                      <a:r>
                        <a:rPr lang="es-MX" sz="1200" kern="1200" baseline="0" dirty="0" smtClean="0">
                          <a:solidFill>
                            <a:schemeClr val="dk1"/>
                          </a:solidFill>
                          <a:effectLst/>
                          <a:latin typeface="KG Miss Speechy IPA" panose="02000000000000000000" pitchFamily="2" charset="0"/>
                          <a:ea typeface="+mn-ea"/>
                          <a:cs typeface="+mn-cs"/>
                        </a:rPr>
                        <a:t> , al terminar de narrarlo, pueden elegir a un niño para que represente a Pedro e ir narrando nuevamente el cuento para “preparar la pizza”.</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948193090"/>
              </p:ext>
            </p:extLst>
          </p:nvPr>
        </p:nvGraphicFramePr>
        <p:xfrm>
          <a:off x="418033" y="3249607"/>
          <a:ext cx="8989359" cy="20881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Receta para preparar una pizza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Materiales para prepara la pizza: harina, polvo para hornear, agua, salsa de tomate, queso, </a:t>
                      </a:r>
                      <a:r>
                        <a:rPr lang="es-MX" sz="1200" baseline="0" dirty="0" err="1" smtClean="0">
                          <a:solidFill>
                            <a:schemeClr val="tx1"/>
                          </a:solidFill>
                          <a:latin typeface="KG Miss Speechy IPA" panose="02000000000000000000" pitchFamily="2" charset="0"/>
                        </a:rPr>
                        <a:t>peperoni</a:t>
                      </a:r>
                      <a:r>
                        <a:rPr lang="es-MX" sz="1200" baseline="0" dirty="0" smtClean="0">
                          <a:solidFill>
                            <a:schemeClr val="tx1"/>
                          </a:solidFill>
                          <a:latin typeface="KG Miss Speechy IPA" panose="02000000000000000000" pitchFamily="2" charset="0"/>
                        </a:rPr>
                        <a:t>, cuchara desechable para revolver, platos desechables, horno eléctrico, charolas para hornear., aceite.</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9</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 “Pedro es una pizza”</a:t>
                      </a:r>
                      <a:endParaRPr lang="es-MX" sz="120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966213884"/>
              </p:ext>
            </p:extLst>
          </p:nvPr>
        </p:nvGraphicFramePr>
        <p:xfrm>
          <a:off x="418033" y="5429008"/>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Asistir</a:t>
                      </a:r>
                      <a:r>
                        <a:rPr lang="es-MX" sz="1200" baseline="0" dirty="0" smtClean="0">
                          <a:solidFill>
                            <a:schemeClr val="tx1"/>
                          </a:solidFill>
                          <a:latin typeface="KG Miss Speechy IPA" panose="02000000000000000000" pitchFamily="2" charset="0"/>
                        </a:rPr>
                        <a:t> caracterizados de payasos para el día de mañana viernes 19 de Abril, e investigar algunos chistes para contarlos en clase.</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2 globos </a:t>
                      </a:r>
                      <a:r>
                        <a:rPr lang="es-MX" sz="1200" baseline="0" dirty="0" err="1" smtClean="0">
                          <a:solidFill>
                            <a:schemeClr val="tx1"/>
                          </a:solidFill>
                          <a:latin typeface="KG Miss Speechy IPA" panose="02000000000000000000" pitchFamily="2" charset="0"/>
                        </a:rPr>
                        <a:t>pencil</a:t>
                      </a:r>
                      <a:r>
                        <a:rPr lang="es-MX" sz="1200" baseline="0" dirty="0" smtClean="0">
                          <a:solidFill>
                            <a:schemeClr val="tx1"/>
                          </a:solidFill>
                          <a:latin typeface="KG Miss Speechy IPA" panose="02000000000000000000" pitchFamily="2" charset="0"/>
                        </a:rPr>
                        <a:t> (largos)</a:t>
                      </a:r>
                    </a:p>
                    <a:p>
                      <a:pPr marL="342900" indent="-342900">
                        <a:buFont typeface="Arial" panose="020B0604020202020204" pitchFamily="34" charset="0"/>
                        <a:buChar char="•"/>
                      </a:pP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SUGERENCIA: Se puede reforzar la actividad con el libro “Mi </a:t>
                      </a:r>
                      <a:r>
                        <a:rPr lang="es-MX" sz="1200" baseline="0" dirty="0" err="1" smtClean="0">
                          <a:solidFill>
                            <a:schemeClr val="tx1"/>
                          </a:solidFill>
                          <a:latin typeface="KG Miss Speechy IPA" panose="02000000000000000000" pitchFamily="2" charset="0"/>
                        </a:rPr>
                        <a:t>Album</a:t>
                      </a:r>
                      <a:r>
                        <a:rPr lang="es-MX" sz="1200" baseline="0" dirty="0" smtClean="0">
                          <a:solidFill>
                            <a:schemeClr val="tx1"/>
                          </a:solidFill>
                          <a:latin typeface="KG Miss Speechy IPA" panose="02000000000000000000" pitchFamily="2" charset="0"/>
                        </a:rPr>
                        <a:t>” pagina 35 para tercer grado.</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98106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1441934" y="1042371"/>
            <a:ext cx="7456245" cy="1278466"/>
          </a:xfrm>
          <a:prstGeom prst="rect">
            <a:avLst/>
          </a:prstGeom>
          <a:noFill/>
        </p:spPr>
        <p:txBody>
          <a:bodyPr wrap="square" rtlCol="0">
            <a:prstTxWarp prst="textArchDown">
              <a:avLst>
                <a:gd name="adj" fmla="val 303507"/>
              </a:avLst>
            </a:prstTxWarp>
            <a:spAutoFit/>
          </a:bodyPr>
          <a:lstStyle/>
          <a:p>
            <a:pPr algn="ctr"/>
            <a:r>
              <a:rPr lang="es-MX" sz="6600" dirty="0" smtClean="0">
                <a:latin typeface="KG A Little Spark" panose="02000506000000020004" pitchFamily="2" charset="0"/>
              </a:rPr>
              <a:t>Ejemplo de la actividad</a:t>
            </a:r>
            <a:endParaRPr lang="es-MX" sz="11500" dirty="0" smtClean="0">
              <a:latin typeface="KG A Little Spark" panose="02000506000000020004" pitchFamily="2" charset="0"/>
            </a:endParaRPr>
          </a:p>
        </p:txBody>
      </p:sp>
      <p:pic>
        <p:nvPicPr>
          <p:cNvPr id="9" name="Imagen 8"/>
          <p:cNvPicPr>
            <a:picLocks noChangeAspect="1"/>
          </p:cNvPicPr>
          <p:nvPr/>
        </p:nvPicPr>
        <p:blipFill>
          <a:blip r:embed="rId4"/>
          <a:stretch>
            <a:fillRect/>
          </a:stretch>
        </p:blipFill>
        <p:spPr>
          <a:xfrm>
            <a:off x="2798000" y="3426657"/>
            <a:ext cx="4744112" cy="3591426"/>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spTree>
    <p:extLst>
      <p:ext uri="{BB962C8B-B14F-4D97-AF65-F5344CB8AC3E}">
        <p14:creationId xmlns:p14="http://schemas.microsoft.com/office/powerpoint/2010/main" val="2215204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047831172"/>
              </p:ext>
            </p:extLst>
          </p:nvPr>
        </p:nvGraphicFramePr>
        <p:xfrm>
          <a:off x="684878" y="1156127"/>
          <a:ext cx="8702582" cy="6174571"/>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SOMOS</a:t>
                      </a:r>
                      <a:r>
                        <a:rPr lang="es-MX" sz="1200" b="0" baseline="0" dirty="0" smtClean="0">
                          <a:solidFill>
                            <a:schemeClr val="tx1"/>
                          </a:solidFill>
                          <a:latin typeface="KG Miss Speechy IPA" panose="02000000000000000000" pitchFamily="2" charset="0"/>
                        </a:rPr>
                        <a:t> PAYASOS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baseline="0" dirty="0" smtClean="0">
                          <a:solidFill>
                            <a:schemeClr val="tx1"/>
                          </a:solidFill>
                          <a:latin typeface="KG Miss Speechy IPA" panose="02000000000000000000" pitchFamily="2" charset="0"/>
                        </a:rPr>
                        <a:t>Viernes 19</a:t>
                      </a:r>
                      <a:r>
                        <a:rPr lang="es-MX" sz="1200" b="0" dirty="0" smtClean="0">
                          <a:solidFill>
                            <a:schemeClr val="tx1"/>
                          </a:solidFill>
                          <a:latin typeface="KG Miss Speechy IPA" panose="02000000000000000000" pitchFamily="2" charset="0"/>
                        </a:rPr>
                        <a:t>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Recursos y juegos del lenguaje que fortalecen la diversidad de formas de expresión oral, y que rescatan la o las lenguas de la comunidad y de otros lugares.</a:t>
                      </a:r>
                      <a:endParaRPr lang="es-ES"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Participa en juegos del lenguaje de la tradición oral de las familias o la comunidad y los expresa con fluidez.</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 </a:t>
                      </a:r>
                      <a:r>
                        <a:rPr lang="es-ES" sz="1200" dirty="0" smtClean="0">
                          <a:latin typeface="KG Miss Speechy IPA" panose="02000000000000000000" pitchFamily="2" charset="0"/>
                        </a:rPr>
                        <a:t>Explora y manipula objetos y materiales de distintas formas, texturas y tamaños.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8634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darles los buenos días y preguntarles: ¿de que vienen caracterizados el día de hoy?, ¿Qué es un payaso?, ¿Qué hace?, ¿Por qué hay payasos en una fiesta de cumpleaños?, ¿han tenido payasos en sus fiestas de cumpleaños?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18793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Cantar de manera grupal la canción “Los payasos” </a:t>
                      </a:r>
                      <a:r>
                        <a:rPr lang="es-MX" sz="1200" kern="1200" baseline="0" dirty="0" smtClean="0">
                          <a:solidFill>
                            <a:schemeClr val="tx1"/>
                          </a:solidFill>
                          <a:effectLst/>
                          <a:latin typeface="KG Miss Speechy IPA" panose="02000000000000000000" pitchFamily="2" charset="0"/>
                          <a:ea typeface="+mn-ea"/>
                          <a:cs typeface="+mn-cs"/>
                          <a:hlinkClick r:id="rId3"/>
                        </a:rPr>
                        <a:t>https://www.youtube.com/watch?v=KSKDMJDU0sw</a:t>
                      </a:r>
                      <a:r>
                        <a:rPr lang="es-MX" sz="1200" kern="1200" baseline="0" dirty="0" smtClean="0">
                          <a:solidFill>
                            <a:schemeClr val="tx1"/>
                          </a:solidFill>
                          <a:effectLst/>
                          <a:latin typeface="KG Miss Speechy IPA" panose="02000000000000000000" pitchFamily="2" charset="0"/>
                          <a:ea typeface="+mn-ea"/>
                          <a:cs typeface="+mn-cs"/>
                        </a:rPr>
                        <a:t>   y comentarles que los payasos son personas caracterizadas de una manera graciosa, extravagante y de muchos colores; los payasos trabajan en el circo y en fiestas, son los encargados de animar y hacer reír a las personas con chistes y juegos.. Enseguida acomodarse en media luna y cada niño irá pasando al frente a contar el chiste que traen preparado desde casa al resto de sus compañeros. Una vez que todos hayan contado su chiste, preguntarles: ¿Qué chiste les provocó más risas?, ¿Qué sentimientos les provocó realizar esta actividad?, ¿Qué les pareció?</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606694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4076066927"/>
              </p:ext>
            </p:extLst>
          </p:nvPr>
        </p:nvGraphicFramePr>
        <p:xfrm>
          <a:off x="418034" y="443572"/>
          <a:ext cx="8989359" cy="2009400"/>
        </p:xfrm>
        <a:graphic>
          <a:graphicData uri="http://schemas.openxmlformats.org/drawingml/2006/table">
            <a:tbl>
              <a:tblPr firstRow="1" bandRow="1">
                <a:tableStyleId>{5C22544A-7EE6-4342-B048-85BDC9FD1C3A}</a:tableStyleId>
              </a:tblPr>
              <a:tblGrid>
                <a:gridCol w="1503756"/>
                <a:gridCol w="7485603"/>
              </a:tblGrid>
              <a:tr h="201125">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Para finalizar, preguntarles a los niños: ¿saben lo que es la globoflexia? Escuchar sus respuestas.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Explicarles a los niños que la globoflexia es una técnica artística, que consiste en dar forma a los globos inflables para crear diversas figuras y objetos.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Proponerles a los alumnos realizar un perrito con un globo. Proporcionarle a los alumnos un globo </a:t>
                      </a:r>
                      <a:r>
                        <a:rPr lang="es-MX" sz="1200" kern="1200" baseline="0" dirty="0" err="1" smtClean="0">
                          <a:solidFill>
                            <a:schemeClr val="tx1"/>
                          </a:solidFill>
                          <a:effectLst/>
                          <a:latin typeface="KG Miss Speechy IPA" panose="02000000000000000000" pitchFamily="2" charset="0"/>
                          <a:ea typeface="+mn-ea"/>
                          <a:cs typeface="+mn-cs"/>
                        </a:rPr>
                        <a:t>pencil</a:t>
                      </a:r>
                      <a:r>
                        <a:rPr lang="es-MX" sz="1200" kern="1200" baseline="0" dirty="0" smtClean="0">
                          <a:solidFill>
                            <a:schemeClr val="tx1"/>
                          </a:solidFill>
                          <a:effectLst/>
                          <a:latin typeface="KG Miss Speechy IPA" panose="02000000000000000000" pitchFamily="2" charset="0"/>
                          <a:ea typeface="+mn-ea"/>
                          <a:cs typeface="+mn-cs"/>
                        </a:rPr>
                        <a:t> a cada uno, inflarlos y escribirles el nombre de cada niño con un plumón permanente antes de comenzar, enseguida proyectarles el video “Como hacer un perro con un globo” </a:t>
                      </a:r>
                      <a:r>
                        <a:rPr lang="es-MX" sz="1200" kern="1200" baseline="0" dirty="0" smtClean="0">
                          <a:solidFill>
                            <a:schemeClr val="tx1"/>
                          </a:solidFill>
                          <a:effectLst/>
                          <a:latin typeface="KG Miss Speechy IPA" panose="02000000000000000000" pitchFamily="2" charset="0"/>
                          <a:ea typeface="+mn-ea"/>
                          <a:cs typeface="+mn-cs"/>
                          <a:hlinkClick r:id="rId4"/>
                        </a:rPr>
                        <a:t>https://www.youtube.com/watch?v=n_igo6RcurM</a:t>
                      </a:r>
                      <a:r>
                        <a:rPr lang="es-MX" sz="1200" kern="1200" baseline="0" dirty="0" smtClean="0">
                          <a:solidFill>
                            <a:schemeClr val="tx1"/>
                          </a:solidFill>
                          <a:effectLst/>
                          <a:latin typeface="KG Miss Speechy IPA" panose="02000000000000000000" pitchFamily="2" charset="0"/>
                          <a:ea typeface="+mn-ea"/>
                          <a:cs typeface="+mn-cs"/>
                        </a:rPr>
                        <a:t> e ir haciendo el perrito paso pausando el video para apoyar a aquellos niños a los cuales se les dificulte.</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001345659"/>
              </p:ext>
            </p:extLst>
          </p:nvPr>
        </p:nvGraphicFramePr>
        <p:xfrm>
          <a:off x="418033" y="3249607"/>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 “Los payasos”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Video: “Cómo hacer un perro con un globo”</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Globos </a:t>
                      </a:r>
                      <a:r>
                        <a:rPr lang="es-MX" sz="1200" dirty="0" err="1" smtClean="0">
                          <a:solidFill>
                            <a:schemeClr val="tx1"/>
                          </a:solidFill>
                          <a:latin typeface="KG Miss Speechy IPA" panose="02000000000000000000" pitchFamily="2" charset="0"/>
                        </a:rPr>
                        <a:t>pencil</a:t>
                      </a:r>
                      <a:endParaRPr lang="es-MX" sz="120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Inflador de globos manual</a:t>
                      </a:r>
                    </a:p>
                    <a:p>
                      <a:pPr marL="342900" indent="-342900">
                        <a:buFont typeface="Arial" panose="020B0604020202020204" pitchFamily="34" charset="0"/>
                        <a:buChar char="•"/>
                      </a:pPr>
                      <a:endParaRPr lang="es-MX" sz="120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607781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2059714" y="2128669"/>
            <a:ext cx="5966847" cy="553608"/>
          </a:xfrm>
          <a:prstGeom prst="rect">
            <a:avLst/>
          </a:prstGeom>
          <a:noFill/>
        </p:spPr>
        <p:txBody>
          <a:bodyPr wrap="square" rtlCol="0">
            <a:prstTxWarp prst="textArchDown">
              <a:avLst>
                <a:gd name="adj" fmla="val 281159"/>
              </a:avLst>
            </a:prstTxWarp>
            <a:spAutoFit/>
          </a:bodyPr>
          <a:lstStyle/>
          <a:p>
            <a:pPr algn="ctr"/>
            <a:r>
              <a:rPr lang="es-MX" sz="11500" dirty="0" smtClean="0">
                <a:latin typeface="KG A Little Spark" panose="02000506000000020004" pitchFamily="2" charset="0"/>
              </a:rPr>
              <a:t>ABRIL</a:t>
            </a:r>
          </a:p>
        </p:txBody>
      </p:sp>
      <p:graphicFrame>
        <p:nvGraphicFramePr>
          <p:cNvPr id="11" name="Tabla 10"/>
          <p:cNvGraphicFramePr>
            <a:graphicFrameLocks noGrp="1"/>
          </p:cNvGraphicFramePr>
          <p:nvPr>
            <p:extLst>
              <p:ext uri="{D42A27DB-BD31-4B8C-83A1-F6EECF244321}">
                <p14:modId xmlns:p14="http://schemas.microsoft.com/office/powerpoint/2010/main" val="1258889499"/>
              </p:ext>
            </p:extLst>
          </p:nvPr>
        </p:nvGraphicFramePr>
        <p:xfrm>
          <a:off x="864538" y="2790974"/>
          <a:ext cx="8575391" cy="809714"/>
        </p:xfrm>
        <a:graphic>
          <a:graphicData uri="http://schemas.openxmlformats.org/drawingml/2006/table">
            <a:tbl>
              <a:tblPr firstRow="1" firstCol="1" bandRow="1">
                <a:tableStyleId>{5C22544A-7EE6-4342-B048-85BDC9FD1C3A}</a:tableStyleId>
              </a:tblPr>
              <a:tblGrid>
                <a:gridCol w="1166522"/>
                <a:gridCol w="1166522"/>
                <a:gridCol w="1439680"/>
                <a:gridCol w="1166522"/>
                <a:gridCol w="1166522"/>
                <a:gridCol w="1166522"/>
                <a:gridCol w="1303101"/>
              </a:tblGrid>
              <a:tr h="809714">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LUNES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MARTES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MIÉRCOLES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JUEVES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VIERNES</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SÁBADO</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solidFill>
                            <a:schemeClr val="tx1"/>
                          </a:solidFill>
                          <a:effectLst/>
                          <a:latin typeface="KG Miss Speechy IPA" panose="02000000000000000000" pitchFamily="2" charset="0"/>
                        </a:rPr>
                        <a:t>DOMINGO</a:t>
                      </a:r>
                      <a:endParaRPr lang="es-MX" sz="11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420558503"/>
              </p:ext>
            </p:extLst>
          </p:nvPr>
        </p:nvGraphicFramePr>
        <p:xfrm>
          <a:off x="857565" y="3478553"/>
          <a:ext cx="8575395" cy="3848598"/>
        </p:xfrm>
        <a:graphic>
          <a:graphicData uri="http://schemas.openxmlformats.org/drawingml/2006/table">
            <a:tbl>
              <a:tblPr firstRow="1" firstCol="1" bandRow="1">
                <a:tableStyleId>{5C22544A-7EE6-4342-B048-85BDC9FD1C3A}</a:tableStyleId>
              </a:tblPr>
              <a:tblGrid>
                <a:gridCol w="1229720"/>
                <a:gridCol w="1257703"/>
                <a:gridCol w="1206401"/>
                <a:gridCol w="1243713"/>
                <a:gridCol w="1206401"/>
                <a:gridCol w="1206401"/>
                <a:gridCol w="1225056"/>
              </a:tblGrid>
              <a:tr h="668472">
                <a:tc>
                  <a:txBody>
                    <a:bodyPr/>
                    <a:lstStyle/>
                    <a:p>
                      <a:pPr algn="l">
                        <a:lnSpc>
                          <a:spcPct val="107000"/>
                        </a:lnSpc>
                        <a:spcAft>
                          <a:spcPts val="0"/>
                        </a:spcAft>
                      </a:pPr>
                      <a:r>
                        <a:rPr lang="es-MX" sz="1600" b="0" i="0" dirty="0">
                          <a:solidFill>
                            <a:schemeClr val="tx1"/>
                          </a:solidFill>
                          <a:effectLst/>
                          <a:latin typeface="KG Miss Speechy IPA" panose="02000000000000000000" pitchFamily="2" charset="0"/>
                        </a:rPr>
                        <a:t> </a:t>
                      </a:r>
                      <a:r>
                        <a:rPr lang="es-MX" sz="1600" b="0" i="0" dirty="0" smtClean="0">
                          <a:solidFill>
                            <a:schemeClr val="tx1"/>
                          </a:solidFill>
                          <a:effectLst/>
                          <a:latin typeface="KG Miss Speechy IPA" panose="02000000000000000000" pitchFamily="2" charset="0"/>
                        </a:rPr>
                        <a:t>1</a:t>
                      </a:r>
                      <a:endParaRPr lang="es-MX" sz="16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KG Miss Speechy IPA" panose="02000000000000000000" pitchFamily="2" charset="0"/>
                          <a:ea typeface="+mn-ea"/>
                          <a:cs typeface="+mn-cs"/>
                        </a:rPr>
                        <a:t>2</a:t>
                      </a:r>
                      <a:endParaRPr lang="es-MX" sz="16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KG Miss Speechy IPA" panose="02000000000000000000" pitchFamily="2" charset="0"/>
                        </a:rPr>
                        <a:t>3</a:t>
                      </a:r>
                    </a:p>
                    <a:p>
                      <a:pPr algn="ctr">
                        <a:lnSpc>
                          <a:spcPct val="107000"/>
                        </a:lnSpc>
                        <a:spcAft>
                          <a:spcPts val="0"/>
                        </a:spcAft>
                      </a:pPr>
                      <a:r>
                        <a:rPr lang="es-MX" sz="900" b="0" i="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DÍA MUNDIAL DE</a:t>
                      </a:r>
                      <a:r>
                        <a:rPr lang="es-MX" sz="900" b="0" i="0" baseline="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 CONCIENCIACIÓN SOBRE EL AUTISMO</a:t>
                      </a:r>
                      <a:endParaRPr lang="es-MX" sz="9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KG Miss Speechy IPA" panose="02000000000000000000" pitchFamily="2" charset="0"/>
                        </a:rPr>
                        <a:t>4</a:t>
                      </a:r>
                      <a:endParaRPr lang="es-MX" sz="16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KG Miss Speechy IPA" panose="02000000000000000000" pitchFamily="2" charset="0"/>
                          <a:ea typeface="+mn-ea"/>
                          <a:cs typeface="+mn-cs"/>
                        </a:rPr>
                        <a:t>5</a:t>
                      </a:r>
                      <a:endParaRPr lang="es-MX" sz="16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KG Miss Speechy IPA" panose="02000000000000000000" pitchFamily="2" charset="0"/>
                          <a:ea typeface="+mn-ea"/>
                          <a:cs typeface="+mn-cs"/>
                        </a:rPr>
                        <a:t>6</a:t>
                      </a:r>
                      <a:endParaRPr lang="es-MX" sz="16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i="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7</a:t>
                      </a:r>
                      <a:endParaRPr lang="es-MX" sz="1600" b="0" i="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8472">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8</a:t>
                      </a:r>
                    </a:p>
                    <a:p>
                      <a:pPr algn="ctr">
                        <a:lnSpc>
                          <a:spcPct val="107000"/>
                        </a:lnSpc>
                        <a:spcAft>
                          <a:spcPts val="0"/>
                        </a:spcAft>
                      </a:pPr>
                      <a:r>
                        <a:rPr lang="es-MX" sz="9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DIA MUNDIAL DE LA SALUD</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8EE9"/>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ea typeface="+mn-ea"/>
                          <a:cs typeface="+mn-cs"/>
                        </a:rPr>
                        <a:t>9</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10</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11</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12</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13</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14</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1990">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15</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16</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17</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18</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19</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20</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21</a:t>
                      </a:r>
                    </a:p>
                    <a:p>
                      <a:pPr algn="ctr">
                        <a:lnSpc>
                          <a:spcPct val="107000"/>
                        </a:lnSpc>
                        <a:spcAft>
                          <a:spcPts val="0"/>
                        </a:spcAft>
                      </a:pPr>
                      <a:r>
                        <a:rPr lang="es-MX" sz="9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DIA DE LA EDUCADORA/ DEL EDUCADOR</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8472">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22</a:t>
                      </a:r>
                    </a:p>
                    <a:p>
                      <a:pPr marL="0" marR="0" lvl="0" indent="0" algn="ctr" defTabSz="1005840" rtl="0" eaLnBrk="1" fontAlgn="auto" latinLnBrk="0" hangingPunct="1">
                        <a:lnSpc>
                          <a:spcPct val="107000"/>
                        </a:lnSpc>
                        <a:spcBef>
                          <a:spcPts val="0"/>
                        </a:spcBef>
                        <a:spcAft>
                          <a:spcPts val="0"/>
                        </a:spcAft>
                        <a:buClrTx/>
                        <a:buSzTx/>
                        <a:buFontTx/>
                        <a:buNone/>
                        <a:tabLst/>
                        <a:defRPr/>
                      </a:pPr>
                      <a:r>
                        <a:rPr lang="es-MX" sz="9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DIA INTERNACIONAL DE LA MADRE</a:t>
                      </a:r>
                      <a:r>
                        <a:rPr lang="es-MX" sz="900" b="0" baseline="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 TIERRA</a:t>
                      </a:r>
                      <a:endParaRPr lang="es-MX" sz="9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marL="0" marR="0" lvl="0" indent="0" algn="l" defTabSz="1005840" rtl="0" eaLnBrk="1" fontAlgn="auto" latinLnBrk="0" hangingPunct="1">
                        <a:lnSpc>
                          <a:spcPct val="107000"/>
                        </a:lnSpc>
                        <a:spcBef>
                          <a:spcPts val="0"/>
                        </a:spcBef>
                        <a:spcAft>
                          <a:spcPts val="0"/>
                        </a:spcAft>
                        <a:buClrTx/>
                        <a:buSzTx/>
                        <a:buFontTx/>
                        <a:buNone/>
                        <a:tabLst/>
                        <a:defRPr/>
                      </a:pPr>
                      <a:r>
                        <a:rPr lang="es-MX" sz="1600" b="0" dirty="0" smtClean="0">
                          <a:solidFill>
                            <a:schemeClr val="tx1"/>
                          </a:solidFill>
                          <a:effectLst/>
                          <a:latin typeface="KG Miss Speechy IPA" panose="02000000000000000000" pitchFamily="2" charset="0"/>
                        </a:rPr>
                        <a:t>23</a:t>
                      </a:r>
                    </a:p>
                    <a:p>
                      <a:pPr marL="0" marR="0" lvl="0" indent="0" algn="ctr" defTabSz="1005840" rtl="0" eaLnBrk="1" fontAlgn="auto" latinLnBrk="0" hangingPunct="1">
                        <a:lnSpc>
                          <a:spcPct val="107000"/>
                        </a:lnSpc>
                        <a:spcBef>
                          <a:spcPts val="0"/>
                        </a:spcBef>
                        <a:spcAft>
                          <a:spcPts val="0"/>
                        </a:spcAft>
                        <a:buClrTx/>
                        <a:buSzTx/>
                        <a:buFontTx/>
                        <a:buNone/>
                        <a:tabLst/>
                        <a:defRPr/>
                      </a:pPr>
                      <a:r>
                        <a:rPr lang="es-MX" sz="9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DIA MUNDIAL DEL LIBRO Y DEL DERECHO DE AUTOR</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24</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25</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3F0"/>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26</a:t>
                      </a:r>
                    </a:p>
                    <a:p>
                      <a:pPr algn="ctr">
                        <a:lnSpc>
                          <a:spcPct val="107000"/>
                        </a:lnSpc>
                        <a:spcAft>
                          <a:spcPts val="0"/>
                        </a:spcAft>
                      </a:pPr>
                      <a:r>
                        <a:rPr lang="es-MX" sz="9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C.T.E</a:t>
                      </a:r>
                    </a:p>
                    <a:p>
                      <a:pPr algn="ctr">
                        <a:lnSpc>
                          <a:spcPct val="107000"/>
                        </a:lnSpc>
                        <a:spcAft>
                          <a:spcPts val="0"/>
                        </a:spcAft>
                      </a:pPr>
                      <a:r>
                        <a:rPr lang="es-MX" sz="9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DIA MUNDIAL DEL PALUDISMO</a:t>
                      </a:r>
                      <a:endParaRPr lang="es-MX" sz="7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27</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28</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1990">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29</a:t>
                      </a: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AB6"/>
                    </a:solidFill>
                  </a:tcPr>
                </a:tc>
                <a:tc>
                  <a:txBody>
                    <a:bodyPr/>
                    <a:lstStyle/>
                    <a:p>
                      <a:pPr algn="l">
                        <a:lnSpc>
                          <a:spcPct val="107000"/>
                        </a:lnSpc>
                        <a:spcAft>
                          <a:spcPts val="0"/>
                        </a:spcAft>
                      </a:pPr>
                      <a:r>
                        <a:rPr lang="es-MX" sz="1600" b="0" dirty="0" smtClean="0">
                          <a:solidFill>
                            <a:schemeClr val="tx1"/>
                          </a:solidFill>
                          <a:effectLst/>
                          <a:latin typeface="KG Miss Speechy IPA" panose="02000000000000000000" pitchFamily="2" charset="0"/>
                        </a:rPr>
                        <a:t>30</a:t>
                      </a:r>
                    </a:p>
                    <a:p>
                      <a:pPr algn="ctr">
                        <a:lnSpc>
                          <a:spcPct val="107000"/>
                        </a:lnSpc>
                        <a:spcAft>
                          <a:spcPts val="0"/>
                        </a:spcAft>
                      </a:pPr>
                      <a:r>
                        <a:rPr lang="es-MX" sz="900" b="0" dirty="0" smtClean="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rPr>
                        <a:t>DIA DEL NIÑO</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AB6"/>
                    </a:solidFill>
                  </a:tcPr>
                </a:tc>
                <a:tc>
                  <a:txBody>
                    <a:bodyPr/>
                    <a:lstStyle/>
                    <a:p>
                      <a:pPr algn="l">
                        <a:lnSpc>
                          <a:spcPct val="107000"/>
                        </a:lnSpc>
                        <a:spcAft>
                          <a:spcPts val="0"/>
                        </a:spcAft>
                      </a:pP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lnSpc>
                          <a:spcPct val="107000"/>
                        </a:lnSpc>
                        <a:spcAft>
                          <a:spcPts val="0"/>
                        </a:spcAft>
                      </a:pP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AB6"/>
                    </a:solidFill>
                  </a:tcPr>
                </a:tc>
                <a:tc>
                  <a:txBody>
                    <a:bodyPr/>
                    <a:lstStyle/>
                    <a:p>
                      <a:pPr algn="l">
                        <a:lnSpc>
                          <a:spcPct val="107000"/>
                        </a:lnSpc>
                        <a:spcAft>
                          <a:spcPts val="0"/>
                        </a:spcAft>
                      </a:pP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AB6"/>
                    </a:solidFill>
                  </a:tcPr>
                </a:tc>
                <a:tc>
                  <a:txBody>
                    <a:bodyPr/>
                    <a:lstStyle/>
                    <a:p>
                      <a:pPr algn="l">
                        <a:lnSpc>
                          <a:spcPct val="107000"/>
                        </a:lnSpc>
                        <a:spcAft>
                          <a:spcPts val="0"/>
                        </a:spcAft>
                      </a:pP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endParaRPr lang="es-MX" sz="16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34" y="5997617"/>
            <a:ext cx="1529224" cy="2293836"/>
          </a:xfrm>
          <a:prstGeom prst="rect">
            <a:avLst/>
          </a:prstGeom>
        </p:spPr>
      </p:pic>
      <p:pic>
        <p:nvPicPr>
          <p:cNvPr id="9" name="Imagen 8"/>
          <p:cNvPicPr>
            <a:picLocks noChangeAspect="1"/>
          </p:cNvPicPr>
          <p:nvPr/>
        </p:nvPicPr>
        <p:blipFill rotWithShape="1">
          <a:blip r:embed="rId5" cstate="print">
            <a:extLst>
              <a:ext uri="{28A0092B-C50C-407E-A947-70E740481C1C}">
                <a14:useLocalDpi xmlns:a14="http://schemas.microsoft.com/office/drawing/2010/main" val="0"/>
              </a:ext>
            </a:extLst>
          </a:blip>
          <a:srcRect t="44666" b="13459"/>
          <a:stretch/>
        </p:blipFill>
        <p:spPr>
          <a:xfrm>
            <a:off x="7976254" y="6183597"/>
            <a:ext cx="2314271" cy="1723394"/>
          </a:xfrm>
          <a:prstGeom prst="rect">
            <a:avLst/>
          </a:prstGeom>
        </p:spPr>
      </p:pic>
      <p:sp>
        <p:nvSpPr>
          <p:cNvPr id="2" name="Rectángulo 1"/>
          <p:cNvSpPr/>
          <p:nvPr/>
        </p:nvSpPr>
        <p:spPr>
          <a:xfrm>
            <a:off x="1403990" y="7412299"/>
            <a:ext cx="331820" cy="293827"/>
          </a:xfrm>
          <a:prstGeom prst="rect">
            <a:avLst/>
          </a:prstGeom>
          <a:solidFill>
            <a:srgbClr val="F3B3F0"/>
          </a:solidFill>
          <a:ln>
            <a:solidFill>
              <a:srgbClr val="F3B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p:cNvSpPr txBox="1"/>
          <p:nvPr/>
        </p:nvSpPr>
        <p:spPr>
          <a:xfrm>
            <a:off x="1735810" y="7326244"/>
            <a:ext cx="1611823" cy="430887"/>
          </a:xfrm>
          <a:prstGeom prst="rect">
            <a:avLst/>
          </a:prstGeom>
          <a:noFill/>
        </p:spPr>
        <p:txBody>
          <a:bodyPr wrap="square" rtlCol="0">
            <a:spAutoFit/>
          </a:bodyPr>
          <a:lstStyle/>
          <a:p>
            <a:pPr algn="ctr"/>
            <a:r>
              <a:rPr lang="es-MX" sz="1100" dirty="0" smtClean="0">
                <a:latin typeface="KG Miss Speechy IPA" panose="02000000000000000000" pitchFamily="2" charset="0"/>
              </a:rPr>
              <a:t>Proyecto: La fiesta de cumpleaños</a:t>
            </a:r>
            <a:endParaRPr lang="es-MX" sz="1100" dirty="0">
              <a:latin typeface="KG Miss Speechy IPA" panose="02000000000000000000" pitchFamily="2" charset="0"/>
            </a:endParaRPr>
          </a:p>
        </p:txBody>
      </p:sp>
      <p:sp>
        <p:nvSpPr>
          <p:cNvPr id="13" name="Rectángulo 12"/>
          <p:cNvSpPr/>
          <p:nvPr/>
        </p:nvSpPr>
        <p:spPr>
          <a:xfrm>
            <a:off x="3884210" y="7412299"/>
            <a:ext cx="331820" cy="293827"/>
          </a:xfrm>
          <a:prstGeom prst="rect">
            <a:avLst/>
          </a:prstGeom>
          <a:solidFill>
            <a:srgbClr val="FC9AB6"/>
          </a:solidFill>
          <a:ln>
            <a:solidFill>
              <a:srgbClr val="FC9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p:cNvSpPr txBox="1"/>
          <p:nvPr/>
        </p:nvSpPr>
        <p:spPr>
          <a:xfrm>
            <a:off x="4183344" y="7326243"/>
            <a:ext cx="1611823" cy="430887"/>
          </a:xfrm>
          <a:prstGeom prst="rect">
            <a:avLst/>
          </a:prstGeom>
          <a:noFill/>
        </p:spPr>
        <p:txBody>
          <a:bodyPr wrap="square" rtlCol="0">
            <a:spAutoFit/>
          </a:bodyPr>
          <a:lstStyle/>
          <a:p>
            <a:pPr algn="ctr"/>
            <a:r>
              <a:rPr lang="es-MX" sz="1100" dirty="0" smtClean="0">
                <a:latin typeface="KG Miss Speechy IPA" panose="02000000000000000000" pitchFamily="2" charset="0"/>
              </a:rPr>
              <a:t>Proyecto: Festejemos a mamá</a:t>
            </a:r>
            <a:endParaRPr lang="es-MX" sz="1100" dirty="0">
              <a:latin typeface="KG Miss Speechy IPA" panose="02000000000000000000" pitchFamily="2" charset="0"/>
            </a:endParaRPr>
          </a:p>
        </p:txBody>
      </p:sp>
      <p:sp>
        <p:nvSpPr>
          <p:cNvPr id="17" name="CuadroTexto 16"/>
          <p:cNvSpPr txBox="1"/>
          <p:nvPr/>
        </p:nvSpPr>
        <p:spPr>
          <a:xfrm>
            <a:off x="5820168" y="7429657"/>
            <a:ext cx="1611823" cy="261610"/>
          </a:xfrm>
          <a:prstGeom prst="rect">
            <a:avLst/>
          </a:prstGeom>
          <a:noFill/>
        </p:spPr>
        <p:txBody>
          <a:bodyPr wrap="square" rtlCol="0">
            <a:spAutoFit/>
          </a:bodyPr>
          <a:lstStyle/>
          <a:p>
            <a:pPr algn="ctr"/>
            <a:r>
              <a:rPr lang="es-MX" sz="1100" dirty="0" smtClean="0">
                <a:latin typeface="KG Miss Speechy IPA" panose="02000000000000000000" pitchFamily="2" charset="0"/>
              </a:rPr>
              <a:t>Día inhábil</a:t>
            </a:r>
            <a:endParaRPr lang="es-MX" sz="1100" dirty="0">
              <a:latin typeface="KG Miss Speechy IPA" panose="02000000000000000000" pitchFamily="2" charset="0"/>
            </a:endParaRPr>
          </a:p>
        </p:txBody>
      </p:sp>
      <p:sp>
        <p:nvSpPr>
          <p:cNvPr id="18" name="CuadroTexto 17"/>
          <p:cNvSpPr txBox="1"/>
          <p:nvPr/>
        </p:nvSpPr>
        <p:spPr>
          <a:xfrm>
            <a:off x="6929015" y="7437086"/>
            <a:ext cx="1611823" cy="261610"/>
          </a:xfrm>
          <a:prstGeom prst="rect">
            <a:avLst/>
          </a:prstGeom>
          <a:noFill/>
        </p:spPr>
        <p:txBody>
          <a:bodyPr wrap="square" rtlCol="0">
            <a:spAutoFit/>
          </a:bodyPr>
          <a:lstStyle/>
          <a:p>
            <a:pPr algn="ctr"/>
            <a:r>
              <a:rPr lang="es-MX" sz="1100" dirty="0" smtClean="0">
                <a:latin typeface="KG Miss Speechy IPA" panose="02000000000000000000" pitchFamily="2" charset="0"/>
              </a:rPr>
              <a:t>C.T.E</a:t>
            </a:r>
            <a:endParaRPr lang="es-MX" sz="1100" dirty="0">
              <a:latin typeface="KG Miss Speechy IPA" panose="02000000000000000000" pitchFamily="2" charset="0"/>
            </a:endParaRPr>
          </a:p>
        </p:txBody>
      </p:sp>
      <p:sp>
        <p:nvSpPr>
          <p:cNvPr id="19" name="Rectángulo 18"/>
          <p:cNvSpPr/>
          <p:nvPr/>
        </p:nvSpPr>
        <p:spPr>
          <a:xfrm>
            <a:off x="7106659" y="7426865"/>
            <a:ext cx="331820" cy="29382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19"/>
          <p:cNvSpPr/>
          <p:nvPr/>
        </p:nvSpPr>
        <p:spPr>
          <a:xfrm>
            <a:off x="5834309" y="7412298"/>
            <a:ext cx="331820" cy="293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13042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1441934" y="1042371"/>
            <a:ext cx="7456245" cy="1278466"/>
          </a:xfrm>
          <a:prstGeom prst="rect">
            <a:avLst/>
          </a:prstGeom>
          <a:noFill/>
        </p:spPr>
        <p:txBody>
          <a:bodyPr wrap="square" rtlCol="0">
            <a:prstTxWarp prst="textArchDown">
              <a:avLst>
                <a:gd name="adj" fmla="val 303507"/>
              </a:avLst>
            </a:prstTxWarp>
            <a:spAutoFit/>
          </a:bodyPr>
          <a:lstStyle/>
          <a:p>
            <a:pPr algn="ctr"/>
            <a:r>
              <a:rPr lang="es-MX" sz="6600" dirty="0" smtClean="0">
                <a:latin typeface="KG A Little Spark" panose="02000506000000020004" pitchFamily="2" charset="0"/>
              </a:rPr>
              <a:t>Ejemplo de la actividad</a:t>
            </a:r>
            <a:endParaRPr lang="es-MX" sz="11500" dirty="0" smtClean="0">
              <a:latin typeface="KG A Little Spark" panose="02000506000000020004" pitchFamily="2" charset="0"/>
            </a:endParaRPr>
          </a:p>
        </p:txBody>
      </p:sp>
      <p:pic>
        <p:nvPicPr>
          <p:cNvPr id="4098" name="Picture 2" descr="Esto contiene una imagen de: C'est la vie - Pink Pistach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8950" y="2952398"/>
            <a:ext cx="22479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pinimg.com/564x/a1/22/46/a1224613a4ad0bf5b455a04bb08a177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25" y="3306731"/>
            <a:ext cx="2247900" cy="33528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sto contiene una imagen de: como hacer flores con globos - globoflexia fac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8950" y="5284998"/>
            <a:ext cx="22479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loboflexia para cumpleaños infanti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1350" y="3845462"/>
            <a:ext cx="3234450" cy="215238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spTree>
    <p:extLst>
      <p:ext uri="{BB962C8B-B14F-4D97-AF65-F5344CB8AC3E}">
        <p14:creationId xmlns:p14="http://schemas.microsoft.com/office/powerpoint/2010/main" val="2238125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2168202" y="1436524"/>
            <a:ext cx="5966847" cy="553608"/>
          </a:xfrm>
          <a:prstGeom prst="rect">
            <a:avLst/>
          </a:prstGeom>
          <a:noFill/>
        </p:spPr>
        <p:txBody>
          <a:bodyPr wrap="square" rtlCol="0">
            <a:prstTxWarp prst="textArchDown">
              <a:avLst>
                <a:gd name="adj" fmla="val 281159"/>
              </a:avLst>
            </a:prstTxWarp>
            <a:spAutoFit/>
          </a:bodyPr>
          <a:lstStyle/>
          <a:p>
            <a:pPr algn="ctr"/>
            <a:r>
              <a:rPr lang="es-MX" sz="11500" dirty="0" smtClean="0">
                <a:latin typeface="KG A Little Spark" panose="02000506000000020004" pitchFamily="2" charset="0"/>
              </a:rPr>
              <a:t>CRONOGRAMA DE ACTIVIDADES</a:t>
            </a:r>
          </a:p>
          <a:p>
            <a:pPr algn="ctr"/>
            <a:r>
              <a:rPr lang="es-MX" sz="11500" dirty="0" smtClean="0">
                <a:latin typeface="KG A Little Spark" panose="02000506000000020004" pitchFamily="2" charset="0"/>
              </a:rPr>
              <a:t>22 al 26 de Abril de 2024</a:t>
            </a:r>
          </a:p>
        </p:txBody>
      </p:sp>
      <p:graphicFrame>
        <p:nvGraphicFramePr>
          <p:cNvPr id="13" name="Tabla 12"/>
          <p:cNvGraphicFramePr>
            <a:graphicFrameLocks noGrp="1"/>
          </p:cNvGraphicFramePr>
          <p:nvPr>
            <p:extLst>
              <p:ext uri="{D42A27DB-BD31-4B8C-83A1-F6EECF244321}">
                <p14:modId xmlns:p14="http://schemas.microsoft.com/office/powerpoint/2010/main" val="3206390969"/>
              </p:ext>
            </p:extLst>
          </p:nvPr>
        </p:nvGraphicFramePr>
        <p:xfrm>
          <a:off x="440922" y="3130657"/>
          <a:ext cx="9190493" cy="4145093"/>
        </p:xfrm>
        <a:graphic>
          <a:graphicData uri="http://schemas.openxmlformats.org/drawingml/2006/table">
            <a:tbl>
              <a:tblPr firstRow="1" bandRow="1">
                <a:tableStyleId>{5C22544A-7EE6-4342-B048-85BDC9FD1C3A}</a:tableStyleId>
              </a:tblPr>
              <a:tblGrid>
                <a:gridCol w="902422"/>
                <a:gridCol w="1622195"/>
                <a:gridCol w="1638787"/>
                <a:gridCol w="1660932"/>
                <a:gridCol w="1749517"/>
                <a:gridCol w="1616640"/>
              </a:tblGrid>
              <a:tr h="243957">
                <a:tc>
                  <a:txBody>
                    <a:bodyPr/>
                    <a:lstStyle/>
                    <a:p>
                      <a:pPr algn="ctr"/>
                      <a:r>
                        <a:rPr lang="es-MX" sz="1600" dirty="0" smtClean="0">
                          <a:latin typeface="KG Miss Speechy IPA" panose="02000000000000000000" pitchFamily="2" charset="0"/>
                        </a:rPr>
                        <a:t>HORA</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smtClean="0">
                          <a:latin typeface="KG Miss Speechy IPA" panose="02000000000000000000" pitchFamily="2" charset="0"/>
                        </a:rPr>
                        <a:t>LUNES 15</a:t>
                      </a:r>
                    </a:p>
                    <a:p>
                      <a:pPr algn="ct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r>
                        <a:rPr lang="es-MX" sz="1400" dirty="0" smtClean="0">
                          <a:latin typeface="KG Miss Speechy IPA" panose="02000000000000000000" pitchFamily="2" charset="0"/>
                        </a:rPr>
                        <a:t>MARTES 16</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a:txBody>
                    <a:bodyPr/>
                    <a:lstStyle/>
                    <a:p>
                      <a:pPr algn="ctr"/>
                      <a:r>
                        <a:rPr lang="es-MX" sz="1400" dirty="0" smtClean="0">
                          <a:latin typeface="KG Miss Speechy IPA" panose="02000000000000000000" pitchFamily="2" charset="0"/>
                        </a:rPr>
                        <a:t>MIÉRCOLES 17</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algn="ctr"/>
                      <a:r>
                        <a:rPr lang="es-MX" sz="1400" dirty="0" smtClean="0">
                          <a:latin typeface="KG Miss Speechy IPA" panose="02000000000000000000" pitchFamily="2" charset="0"/>
                        </a:rPr>
                        <a:t>JUEVES</a:t>
                      </a:r>
                      <a:r>
                        <a:rPr lang="es-MX" sz="1400" baseline="0" dirty="0" smtClean="0">
                          <a:latin typeface="KG Miss Speechy IPA" panose="02000000000000000000" pitchFamily="2" charset="0"/>
                        </a:rPr>
                        <a:t> 18</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a:txBody>
                    <a:bodyPr/>
                    <a:lstStyle/>
                    <a:p>
                      <a:pPr algn="ctr"/>
                      <a:r>
                        <a:rPr lang="es-MX" sz="1400" dirty="0" smtClean="0">
                          <a:latin typeface="KG Miss Speechy IPA" panose="02000000000000000000" pitchFamily="2" charset="0"/>
                        </a:rPr>
                        <a:t>VIERNES 19</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p>
                      <a:pPr algn="ctr"/>
                      <a:r>
                        <a:rPr lang="es-MX" sz="1200" dirty="0" smtClean="0">
                          <a:latin typeface="KG Miss Speechy IPA" panose="02000000000000000000" pitchFamily="2" charset="0"/>
                        </a:rPr>
                        <a:t>C.T.E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ZONAS DE RIESGO EN UNA FIESTA DE CUMPLEAÑOS</a:t>
                      </a:r>
                    </a:p>
                    <a:p>
                      <a:pPr algn="ctr"/>
                      <a:endParaRPr lang="es-MX" sz="1200" dirty="0" smtClean="0">
                        <a:latin typeface="KG Miss Speechy IPA" panose="02000000000000000000" pitchFamily="2" charset="0"/>
                      </a:endParaRPr>
                    </a:p>
                    <a:p>
                      <a:pPr algn="ctr"/>
                      <a:r>
                        <a:rPr lang="es-MX" sz="1200" dirty="0" smtClean="0">
                          <a:latin typeface="KG Miss Speechy IPA" panose="02000000000000000000" pitchFamily="2" charset="0"/>
                        </a:rPr>
                        <a:t>ACTIVIDAD</a:t>
                      </a:r>
                      <a:r>
                        <a:rPr lang="es-MX" sz="1200" baseline="0" dirty="0" smtClean="0">
                          <a:latin typeface="KG Miss Speechy IPA" panose="02000000000000000000" pitchFamily="2" charset="0"/>
                        </a:rPr>
                        <a:t> DE LA SEMANA DEL NIÑO</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JUEGOS</a:t>
                      </a:r>
                      <a:r>
                        <a:rPr lang="es-MX" sz="1200" baseline="0" dirty="0" smtClean="0">
                          <a:latin typeface="KG Miss Speechy IPA" panose="02000000000000000000" pitchFamily="2" charset="0"/>
                        </a:rPr>
                        <a:t> Y BAILE</a:t>
                      </a:r>
                    </a:p>
                    <a:p>
                      <a:pPr algn="ctr"/>
                      <a:endParaRPr lang="es-MX" sz="1200" baseline="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Speechy IPA" panose="02000000000000000000" pitchFamily="2" charset="0"/>
                        </a:rPr>
                        <a:t>ACTIVIDAD</a:t>
                      </a:r>
                      <a:r>
                        <a:rPr lang="es-MX" sz="1200" baseline="0" dirty="0" smtClean="0">
                          <a:latin typeface="KG Miss Speechy IPA" panose="02000000000000000000" pitchFamily="2" charset="0"/>
                        </a:rPr>
                        <a:t> DE LA SEMANA DEL NIÑO</a:t>
                      </a:r>
                      <a:endParaRPr lang="es-MX" sz="1200" dirty="0" smtClean="0">
                        <a:latin typeface="KG Miss Speechy IPA" panose="02000000000000000000" pitchFamily="2" charset="0"/>
                      </a:endParaRPr>
                    </a:p>
                    <a:p>
                      <a:pPr algn="ct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MIS</a:t>
                      </a:r>
                      <a:r>
                        <a:rPr lang="es-MX" sz="1200" baseline="0" dirty="0" smtClean="0">
                          <a:latin typeface="KG Miss Speechy IPA" panose="02000000000000000000" pitchFamily="2" charset="0"/>
                        </a:rPr>
                        <a:t> EMOCIONES EN LA FIESTA DE CUMPLEAÑOS</a:t>
                      </a:r>
                    </a:p>
                    <a:p>
                      <a:pPr algn="ctr"/>
                      <a:endParaRPr lang="es-MX" sz="1200" baseline="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Speechy IPA" panose="02000000000000000000" pitchFamily="2" charset="0"/>
                        </a:rPr>
                        <a:t>ACTIVIDAD</a:t>
                      </a:r>
                      <a:r>
                        <a:rPr lang="es-MX" sz="1200" baseline="0" dirty="0" smtClean="0">
                          <a:latin typeface="KG Miss Speechy IPA" panose="02000000000000000000" pitchFamily="2" charset="0"/>
                        </a:rPr>
                        <a:t> DE LA SEMANA DEL NIÑO</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¡CELEBREMOS</a:t>
                      </a:r>
                      <a:r>
                        <a:rPr lang="es-MX" sz="1200" baseline="0" dirty="0" smtClean="0">
                          <a:latin typeface="KG Miss Speechy IPA" panose="02000000000000000000" pitchFamily="2" charset="0"/>
                        </a:rPr>
                        <a:t>!</a:t>
                      </a:r>
                    </a:p>
                    <a:p>
                      <a:pPr algn="ctr"/>
                      <a:endParaRPr lang="es-MX" sz="1200" baseline="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Speechy IPA" panose="02000000000000000000" pitchFamily="2" charset="0"/>
                        </a:rPr>
                        <a:t>ACTIVIDAD</a:t>
                      </a:r>
                      <a:r>
                        <a:rPr lang="es-MX" sz="1200" baseline="0" dirty="0" smtClean="0">
                          <a:latin typeface="KG Miss Speechy IPA" panose="02000000000000000000" pitchFamily="2" charset="0"/>
                        </a:rPr>
                        <a:t> DE LA SEMANA DEL NIÑO</a:t>
                      </a: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2800" dirty="0" smtClean="0">
                          <a:latin typeface="KG A Little Spark" panose="02000506000000020004" pitchFamily="2" charset="0"/>
                        </a:rPr>
                        <a:t>Recreo</a:t>
                      </a:r>
                      <a:endParaRPr lang="es-MX" sz="2800" dirty="0">
                        <a:latin typeface="KG A Little Spark" panose="02000506000000020004"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2261" y="2634819"/>
            <a:ext cx="458644" cy="370947"/>
          </a:xfrm>
          <a:prstGeom prst="rect">
            <a:avLst/>
          </a:prstGeom>
        </p:spPr>
      </p:pic>
    </p:spTree>
    <p:extLst>
      <p:ext uri="{BB962C8B-B14F-4D97-AF65-F5344CB8AC3E}">
        <p14:creationId xmlns:p14="http://schemas.microsoft.com/office/powerpoint/2010/main" val="4244666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59690752"/>
              </p:ext>
            </p:extLst>
          </p:nvPr>
        </p:nvGraphicFramePr>
        <p:xfrm>
          <a:off x="684878" y="1156127"/>
          <a:ext cx="8702582" cy="6682729"/>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ZONAS</a:t>
                      </a:r>
                      <a:r>
                        <a:rPr lang="es-MX" sz="1200" b="0" baseline="0" dirty="0" smtClean="0">
                          <a:solidFill>
                            <a:schemeClr val="tx1"/>
                          </a:solidFill>
                          <a:latin typeface="KG Miss Speechy IPA" panose="02000000000000000000" pitchFamily="2" charset="0"/>
                        </a:rPr>
                        <a:t> DE RIESGO EN UNA FIESTA DE CUMPLEAÑOS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Lunes</a:t>
                      </a:r>
                      <a:r>
                        <a:rPr lang="es-MX" sz="1200" b="0" baseline="0" dirty="0" smtClean="0">
                          <a:solidFill>
                            <a:schemeClr val="tx1"/>
                          </a:solidFill>
                          <a:latin typeface="KG Miss Speechy IPA" panose="02000000000000000000" pitchFamily="2" charset="0"/>
                        </a:rPr>
                        <a:t> 22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De lo Humano y lo Comunitario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Medidas de prevención de accidentes y situaciones de riesgo, para el cuidado de la integridad personal y colectiva, de acuerdo con el contexto. </a:t>
                      </a:r>
                      <a:endParaRPr lang="es-ES"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Propone, de manera colaborativa, acuerdos que contribuyen a evitar accidentes o lesiones al manipular objetos y materiales y usar con seguridad los espacios de juego y actividades en casa, escuela y comunidad.</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Identifica algunos comportamientos y situaciones en las que puede lastimarse o lastimar a las demás personas.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8634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y recordar lo que se ha realizado en las dos semanas anteriores y lo que han aprendido. Enseguida, mencionarles que esta semana cerraremos con el proyecto de la fiesta de cumpleaños. Hacerles las siguientes preguntas: ¿en una fiesta de cumpleaños pueden ocurrir accidentes?, ¿Dónde?, ¿por qué?, ¿Qué se debe hacer para evitar accidentes en una fiesta de cumpleaños?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18793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Proponer a los niños realizar una lista de las acciones que debemos y no debemos hacer para evitar accidentes en una fiesta de cumpleaños y anotarlas en el pizarrón. Ejemplo: Evitar tocar objetos que puedan romperse, limpiar inmediatamente si derramamos alguna bebida o alimento para evitar que alguien resbale y caiga, evitar empujar la cara del cumpleañero al pastel.</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Comentar sobre la importancia de seguir ciertas reglas y zonas o situaciones de riesgo para evitar accidentes. Sobre todo, debemos aprender a no ser impulsivos, y antes de actuar, debemos pensar en las consecuencias que esa acción nos puede ocasionar. Observar el video: “Los niños que eran impulsivos” </a:t>
                      </a:r>
                      <a:r>
                        <a:rPr lang="es-MX" sz="1200" kern="1200" baseline="0" dirty="0" smtClean="0">
                          <a:solidFill>
                            <a:schemeClr val="tx1"/>
                          </a:solidFill>
                          <a:effectLst/>
                          <a:latin typeface="KG Miss Speechy IPA" panose="02000000000000000000" pitchFamily="2" charset="0"/>
                          <a:ea typeface="+mn-ea"/>
                          <a:cs typeface="+mn-cs"/>
                          <a:hlinkClick r:id="rId3"/>
                        </a:rPr>
                        <a:t>https://www.youtube.com/watch?v=sAn-m_a2fQI</a:t>
                      </a:r>
                      <a:r>
                        <a:rPr lang="es-MX" sz="1200" kern="1200" baseline="0" dirty="0" smtClean="0">
                          <a:solidFill>
                            <a:schemeClr val="tx1"/>
                          </a:solidFill>
                          <a:effectLst/>
                          <a:latin typeface="KG Miss Speechy IPA" panose="02000000000000000000" pitchFamily="2" charset="0"/>
                          <a:ea typeface="+mn-ea"/>
                          <a:cs typeface="+mn-cs"/>
                        </a:rPr>
                        <a:t> y comentar sobre el.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1753367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305869832"/>
              </p:ext>
            </p:extLst>
          </p:nvPr>
        </p:nvGraphicFramePr>
        <p:xfrm>
          <a:off x="418034" y="443572"/>
          <a:ext cx="8989359" cy="1370460"/>
        </p:xfrm>
        <a:graphic>
          <a:graphicData uri="http://schemas.openxmlformats.org/drawingml/2006/table">
            <a:tbl>
              <a:tblPr firstRow="1" bandRow="1">
                <a:tableStyleId>{5C22544A-7EE6-4342-B048-85BDC9FD1C3A}</a:tableStyleId>
              </a:tblPr>
              <a:tblGrid>
                <a:gridCol w="1503756"/>
                <a:gridCol w="7485603"/>
              </a:tblGrid>
              <a:tr h="201125">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Para finalizar, en la ficha de trabajo 10 los niños deberán encerrar con color rojo los objetos que son peligrosos.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rgbClr val="FF0000"/>
                          </a:solidFill>
                          <a:effectLst/>
                          <a:latin typeface="KG Miss Speechy IPA" panose="02000000000000000000" pitchFamily="2" charset="0"/>
                          <a:ea typeface="+mn-ea"/>
                          <a:cs typeface="+mn-cs"/>
                        </a:rPr>
                        <a:t>REALIZAR ACTIVIDAD DE LA SEMANA DEL NIÑO SEGÚN LA ORGANIZACIÓN ESCOLAR.</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621375149"/>
              </p:ext>
            </p:extLst>
          </p:nvPr>
        </p:nvGraphicFramePr>
        <p:xfrm>
          <a:off x="418033" y="3249607"/>
          <a:ext cx="8989359" cy="11737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a:t>
                      </a:r>
                      <a:r>
                        <a:rPr lang="es-MX" sz="1200" baseline="0" dirty="0" smtClean="0">
                          <a:solidFill>
                            <a:schemeClr val="tx1"/>
                          </a:solidFill>
                          <a:latin typeface="KG Miss Speechy IPA" panose="02000000000000000000" pitchFamily="2" charset="0"/>
                        </a:rPr>
                        <a:t> de trabajo 10</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0" indent="0">
                        <a:buFont typeface="Arial" panose="020B0604020202020204" pitchFamily="34" charset="0"/>
                        <a:buNone/>
                      </a:pPr>
                      <a:endParaRPr lang="es-MX" sz="1200" dirty="0" smtClean="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73757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353874398"/>
              </p:ext>
            </p:extLst>
          </p:nvPr>
        </p:nvGraphicFramePr>
        <p:xfrm>
          <a:off x="684878" y="1156127"/>
          <a:ext cx="8702582" cy="6342546"/>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JUEGOS</a:t>
                      </a:r>
                      <a:r>
                        <a:rPr lang="es-MX" sz="1200" b="0" baseline="0" dirty="0" smtClean="0">
                          <a:solidFill>
                            <a:schemeClr val="tx1"/>
                          </a:solidFill>
                          <a:latin typeface="KG Miss Speechy IPA" panose="02000000000000000000" pitchFamily="2" charset="0"/>
                        </a:rPr>
                        <a:t> Y BAILE</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Martes 23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De lo Humano y lo Comunitario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Interacción con personas de diversos contextos, que contribuyan al establecimiento de relaciones positivas y a una convivencia basada en la aceptación de la diversidad.</a:t>
                      </a:r>
                      <a:endParaRPr lang="es-ES"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II.- Interactúa con distintas personas en situaciones diversas, a partir del establecimiento conjunto de acuerdos para la participación, la </a:t>
                      </a:r>
                      <a:r>
                        <a:rPr lang="es-MX" sz="1200" dirty="0" smtClean="0">
                          <a:latin typeface="KG Miss Speechy IPA" panose="02000000000000000000" pitchFamily="2" charset="0"/>
                        </a:rPr>
                        <a:t>organización y la convivencia.</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a:t>
                      </a:r>
                      <a:r>
                        <a:rPr lang="es-ES" sz="1200" b="0" baseline="0" dirty="0" smtClean="0">
                          <a:latin typeface="KG Miss Speechy IPA" panose="02000000000000000000" pitchFamily="2" charset="0"/>
                        </a:rPr>
                        <a:t> </a:t>
                      </a:r>
                      <a:r>
                        <a:rPr lang="es-ES" sz="1200" dirty="0" smtClean="0">
                          <a:latin typeface="KG Miss Speechy IPA" panose="02000000000000000000" pitchFamily="2" charset="0"/>
                        </a:rPr>
                        <a:t>Adapta los movimientos en desplazamientos que implican distintas posiciones, direcciones y velocidades en juegos y actividades individuales y en coordinación con sus pares, y de manera gradual, descubre nuevas posibilidades de movimiento corporal.</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pPr algn="ct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8634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y darles los buenos días. Mencionarles que este día veremos los juegos y bailes que hay en una fiesta de cumpleaños. Preguntarles: ¿a que podemos jugar en una fiesta de cumpleaños?, ¿en que lugares es correcto jugarlos?, ¿han bailado en una fiesta de cumpleaños?, ¿Cómo se sienten al realizar estas dos actividades (baile y juego)?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18793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Mencionarles a los niños que el baile y el juego nos ayudan a crear un ambiente de sana convivencia y mucha diversión en una fiesta de cumpleaños, además que al jugar y bailar podemos crear nuevos amigos.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Enseguida organizar en el aula algunos juegos que se realizan en algunas fiestas de cumpleaños: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-Juego de las sillas          - La roña           - El lobo         -Simón dice           -Congelados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102179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192254621"/>
              </p:ext>
            </p:extLst>
          </p:nvPr>
        </p:nvGraphicFramePr>
        <p:xfrm>
          <a:off x="418034" y="443572"/>
          <a:ext cx="8989359" cy="1370460"/>
        </p:xfrm>
        <a:graphic>
          <a:graphicData uri="http://schemas.openxmlformats.org/drawingml/2006/table">
            <a:tbl>
              <a:tblPr firstRow="1" bandRow="1">
                <a:tableStyleId>{5C22544A-7EE6-4342-B048-85BDC9FD1C3A}</a:tableStyleId>
              </a:tblPr>
              <a:tblGrid>
                <a:gridCol w="1503756"/>
                <a:gridCol w="7485603"/>
              </a:tblGrid>
              <a:tr h="201125">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Para finalizar, los niños escribirán en un papel con ayuda de su maestra su canción favorita, y la pondrán en un contenedor. Cada uno de los niños sacará un papelito al azar y bailarán al ritmo de la canción que toque.</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tx1"/>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rgbClr val="FF0000"/>
                          </a:solidFill>
                          <a:effectLst/>
                          <a:latin typeface="KG Miss Speechy IPA" panose="02000000000000000000" pitchFamily="2" charset="0"/>
                          <a:ea typeface="+mn-ea"/>
                          <a:cs typeface="+mn-cs"/>
                        </a:rPr>
                        <a:t>REALIZAR ACTIVIDAD DE LA SEMANA DEL NIÑO SEGÚN LA ORGANIZACIÓN ESCOLAR.</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662431061"/>
              </p:ext>
            </p:extLst>
          </p:nvPr>
        </p:nvGraphicFramePr>
        <p:xfrm>
          <a:off x="418033" y="3249607"/>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Materiale</a:t>
                      </a:r>
                      <a:r>
                        <a:rPr lang="es-MX" sz="1200" baseline="0" dirty="0" smtClean="0">
                          <a:solidFill>
                            <a:schemeClr val="tx1"/>
                          </a:solidFill>
                          <a:latin typeface="KG Miss Speechy IPA" panose="02000000000000000000" pitchFamily="2" charset="0"/>
                        </a:rPr>
                        <a:t>s necesarios para la realización de los diversos juegos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Música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Bocina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Hojas blancas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Lápiz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6681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1441934" y="1042371"/>
            <a:ext cx="7456245" cy="1278466"/>
          </a:xfrm>
          <a:prstGeom prst="rect">
            <a:avLst/>
          </a:prstGeom>
          <a:noFill/>
        </p:spPr>
        <p:txBody>
          <a:bodyPr wrap="square" rtlCol="0">
            <a:prstTxWarp prst="textArchDown">
              <a:avLst>
                <a:gd name="adj" fmla="val 303507"/>
              </a:avLst>
            </a:prstTxWarp>
            <a:spAutoFit/>
          </a:bodyPr>
          <a:lstStyle/>
          <a:p>
            <a:pPr algn="ctr"/>
            <a:r>
              <a:rPr lang="es-MX" sz="6600" dirty="0" smtClean="0">
                <a:latin typeface="KG A Little Spark" panose="02000506000000020004" pitchFamily="2" charset="0"/>
              </a:rPr>
              <a:t>Ejemplo de la actividad</a:t>
            </a:r>
            <a:endParaRPr lang="es-MX" sz="11500" dirty="0" smtClean="0">
              <a:latin typeface="KG A Little Spark" panose="02000506000000020004" pitchFamily="2" charset="0"/>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133" y="5423538"/>
            <a:ext cx="3092116" cy="1944864"/>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449" y="3628578"/>
            <a:ext cx="2287377" cy="1313696"/>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6"/>
          <a:stretch>
            <a:fillRect/>
          </a:stretch>
        </p:blipFill>
        <p:spPr>
          <a:xfrm>
            <a:off x="1055445" y="3426657"/>
            <a:ext cx="2272444" cy="1676559"/>
          </a:xfrm>
          <a:prstGeom prst="rect">
            <a:avLst/>
          </a:prstGeom>
          <a:ln>
            <a:noFill/>
          </a:ln>
          <a:effectLst>
            <a:outerShdw blurRad="190500" algn="tl" rotWithShape="0">
              <a:srgbClr val="000000">
                <a:alpha val="70000"/>
              </a:srgbClr>
            </a:outerShdw>
          </a:effectLst>
        </p:spPr>
      </p:pic>
      <p:pic>
        <p:nvPicPr>
          <p:cNvPr id="12" name="Imagen 11"/>
          <p:cNvPicPr>
            <a:picLocks noChangeAspect="1"/>
          </p:cNvPicPr>
          <p:nvPr/>
        </p:nvPicPr>
        <p:blipFill>
          <a:blip r:embed="rId7"/>
          <a:stretch>
            <a:fillRect/>
          </a:stretch>
        </p:blipFill>
        <p:spPr>
          <a:xfrm>
            <a:off x="1055445" y="5688432"/>
            <a:ext cx="3063439" cy="1642568"/>
          </a:xfrm>
          <a:prstGeom prst="rect">
            <a:avLst/>
          </a:prstGeom>
          <a:ln>
            <a:noFill/>
          </a:ln>
          <a:effectLst>
            <a:outerShdw blurRad="190500" algn="tl" rotWithShape="0">
              <a:srgbClr val="000000">
                <a:alpha val="70000"/>
              </a:srgbClr>
            </a:outerShdw>
          </a:effectLst>
        </p:spPr>
      </p:pic>
      <p:pic>
        <p:nvPicPr>
          <p:cNvPr id="13" name="Imagen 12"/>
          <p:cNvPicPr>
            <a:picLocks noChangeAspect="1"/>
          </p:cNvPicPr>
          <p:nvPr/>
        </p:nvPicPr>
        <p:blipFill>
          <a:blip r:embed="rId8"/>
          <a:stretch>
            <a:fillRect/>
          </a:stretch>
        </p:blipFill>
        <p:spPr>
          <a:xfrm>
            <a:off x="6874875" y="3189323"/>
            <a:ext cx="1802762" cy="1365729"/>
          </a:xfrm>
          <a:prstGeom prst="rect">
            <a:avLst/>
          </a:prstGeom>
          <a:ln>
            <a:noFill/>
          </a:ln>
          <a:effectLst>
            <a:outerShdw blurRad="190500" algn="tl" rotWithShape="0">
              <a:srgbClr val="000000">
                <a:alpha val="70000"/>
              </a:srgbClr>
            </a:outerShdw>
          </a:effectLst>
        </p:spPr>
      </p:pic>
      <p:pic>
        <p:nvPicPr>
          <p:cNvPr id="14" name="Imagen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988" y="7075268"/>
            <a:ext cx="870273" cy="703869"/>
          </a:xfrm>
          <a:prstGeom prst="rect">
            <a:avLst/>
          </a:prstGeom>
        </p:spPr>
      </p:pic>
    </p:spTree>
    <p:extLst>
      <p:ext uri="{BB962C8B-B14F-4D97-AF65-F5344CB8AC3E}">
        <p14:creationId xmlns:p14="http://schemas.microsoft.com/office/powerpoint/2010/main" val="1317902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511985289"/>
              </p:ext>
            </p:extLst>
          </p:nvPr>
        </p:nvGraphicFramePr>
        <p:xfrm>
          <a:off x="684878" y="1156127"/>
          <a:ext cx="8702582" cy="5951209"/>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MIS</a:t>
                      </a:r>
                      <a:r>
                        <a:rPr lang="es-MX" sz="1200" b="0" baseline="0" dirty="0" smtClean="0">
                          <a:solidFill>
                            <a:schemeClr val="tx1"/>
                          </a:solidFill>
                          <a:latin typeface="KG Miss Speechy IPA" panose="02000000000000000000" pitchFamily="2" charset="0"/>
                        </a:rPr>
                        <a:t> EMOCIONES EN LA FIESTA DE CUMPLEAÑOS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Miércoles 24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De lo Humano y lo Comunitario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Los afectos en la interacción con </a:t>
                      </a:r>
                      <a:r>
                        <a:rPr lang="es-MX" sz="1200" dirty="0" smtClean="0">
                          <a:latin typeface="KG Miss Speechy IPA" panose="02000000000000000000" pitchFamily="2" charset="0"/>
                        </a:rPr>
                        <a:t>diversas personas y situaciones.</a:t>
                      </a:r>
                      <a:endParaRPr lang="es-ES"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III.- Intercambia saberes y conocimientos con sus pares y otras personas, acerca de las diferentes formas de actuar, expresar, nombrar y controlar las emociones.</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Representa emociones y experiencias de manera gráfica, haciendo uso de dibujos o recursos de los lenguajes artísticos.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8634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y recordar lo que se realizó el día de ayer. Preguntarles: ¿Cómo se han sentido al realizar las actividades?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Mencionarles que las emociones siempre están presentes en  diversas situaciones que experimentamos.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Preguntarles: ¿en una fiesta han sentido alegría, sorpresa, enojo, vergüenza, tristeza? Solicitarles que describan la situación.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18793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Posteriormente, observar el video “Las emociones básicas para niños” </a:t>
                      </a:r>
                      <a:r>
                        <a:rPr lang="es-MX" sz="1200" kern="1200" baseline="0" dirty="0" smtClean="0">
                          <a:solidFill>
                            <a:schemeClr val="tx1"/>
                          </a:solidFill>
                          <a:effectLst/>
                          <a:latin typeface="KG Miss Speechy IPA" panose="02000000000000000000" pitchFamily="2" charset="0"/>
                          <a:ea typeface="+mn-ea"/>
                          <a:cs typeface="+mn-cs"/>
                          <a:hlinkClick r:id="rId3"/>
                        </a:rPr>
                        <a:t>https://www.youtube.com/watch?v=qBZSlGo4N1k</a:t>
                      </a:r>
                      <a:r>
                        <a:rPr lang="es-MX" sz="1200" kern="1200" baseline="0" dirty="0" smtClean="0">
                          <a:solidFill>
                            <a:schemeClr val="tx1"/>
                          </a:solidFill>
                          <a:effectLst/>
                          <a:latin typeface="KG Miss Speechy IPA" panose="02000000000000000000" pitchFamily="2" charset="0"/>
                          <a:ea typeface="+mn-ea"/>
                          <a:cs typeface="+mn-cs"/>
                        </a:rPr>
                        <a:t>  y comentar sobre él.</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Mencionarles que es muy importante identificar las emociones que nos producen ciertas personas o situaciones, ya que al identificarlas nos permite relacionarnos de una mejor manera sana y pacífica con las demás personas.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Solicitarles a los niños que en la ficha de trabajo 11 ilustren las diversas emociones, las recorten y las peguen en un </a:t>
                      </a:r>
                      <a:r>
                        <a:rPr lang="es-MX" sz="1200" kern="1200" baseline="0" dirty="0" err="1" smtClean="0">
                          <a:solidFill>
                            <a:schemeClr val="tx1"/>
                          </a:solidFill>
                          <a:effectLst/>
                          <a:latin typeface="KG Miss Speechy IPA" panose="02000000000000000000" pitchFamily="2" charset="0"/>
                          <a:ea typeface="+mn-ea"/>
                          <a:cs typeface="+mn-cs"/>
                        </a:rPr>
                        <a:t>abatelenguas</a:t>
                      </a:r>
                      <a:r>
                        <a:rPr lang="es-MX" sz="1200" kern="1200" baseline="0" dirty="0" smtClean="0">
                          <a:solidFill>
                            <a:schemeClr val="tx1"/>
                          </a:solidFill>
                          <a:effectLst/>
                          <a:latin typeface="KG Miss Speechy IPA" panose="02000000000000000000" pitchFamily="2" charset="0"/>
                          <a:ea typeface="+mn-ea"/>
                          <a:cs typeface="+mn-cs"/>
                        </a:rPr>
                        <a:t>, enseguida la maestra les leerá diversas situaciones que pueden suceder en una fiesta de cumpleaños y los niños levantarán la emoción que eso les produce.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42656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806833181"/>
              </p:ext>
            </p:extLst>
          </p:nvPr>
        </p:nvGraphicFramePr>
        <p:xfrm>
          <a:off x="418034" y="443572"/>
          <a:ext cx="8989359" cy="1460760"/>
        </p:xfrm>
        <a:graphic>
          <a:graphicData uri="http://schemas.openxmlformats.org/drawingml/2006/table">
            <a:tbl>
              <a:tblPr firstRow="1" bandRow="1">
                <a:tableStyleId>{5C22544A-7EE6-4342-B048-85BDC9FD1C3A}</a:tableStyleId>
              </a:tblPr>
              <a:tblGrid>
                <a:gridCol w="1503756"/>
                <a:gridCol w="7485603"/>
              </a:tblGrid>
              <a:tr h="201125">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Para finalizar, los niños jugarán con el material “Emociones”, tratarán de reproducir la emoción de la imagen mediante el modelado de plastilina.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Despedir a los niños con el cuento “El monstruo de colores”</a:t>
                      </a:r>
                      <a:r>
                        <a:rPr lang="es-MX" sz="1200" kern="1200" baseline="0" dirty="0" smtClean="0">
                          <a:solidFill>
                            <a:srgbClr val="FF0000"/>
                          </a:solidFill>
                          <a:effectLst/>
                          <a:latin typeface="KG Miss Speechy IPA" panose="02000000000000000000" pitchFamily="2" charset="0"/>
                          <a:ea typeface="+mn-ea"/>
                          <a:cs typeface="+mn-cs"/>
                        </a:rPr>
                        <a:t>. </a:t>
                      </a:r>
                      <a:r>
                        <a:rPr lang="es-MX" sz="1200" kern="1200" baseline="0" dirty="0" smtClean="0">
                          <a:solidFill>
                            <a:schemeClr val="tx1"/>
                          </a:solidFill>
                          <a:effectLst/>
                          <a:latin typeface="KG Miss Speechy IPA" panose="02000000000000000000" pitchFamily="2" charset="0"/>
                          <a:ea typeface="+mn-ea"/>
                          <a:cs typeface="+mn-cs"/>
                          <a:hlinkClick r:id="rId4"/>
                        </a:rPr>
                        <a:t>https://www.youtube.com/watch?v=gANs28kUv-U</a:t>
                      </a:r>
                      <a:r>
                        <a:rPr lang="es-MX" sz="1200" kern="1200" baseline="0" dirty="0" smtClean="0">
                          <a:solidFill>
                            <a:schemeClr val="tx1"/>
                          </a:solidFill>
                          <a:effectLst/>
                          <a:latin typeface="KG Miss Speechy IPA" panose="02000000000000000000" pitchFamily="2" charset="0"/>
                          <a:ea typeface="+mn-ea"/>
                          <a:cs typeface="+mn-cs"/>
                        </a:rPr>
                        <a:t> .</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rgbClr val="FF0000"/>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rgbClr val="FF0000"/>
                          </a:solidFill>
                          <a:effectLst/>
                          <a:latin typeface="KG Miss Speechy IPA" panose="02000000000000000000" pitchFamily="2" charset="0"/>
                          <a:ea typeface="+mn-ea"/>
                          <a:cs typeface="+mn-cs"/>
                        </a:rPr>
                        <a:t>REALIZAR ACTIVIDAD DE LA SEMANA DEL NIÑO SEGÚN LA ORGANIZACIÓN ESCOLAR.</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851645949"/>
              </p:ext>
            </p:extLst>
          </p:nvPr>
        </p:nvGraphicFramePr>
        <p:xfrm>
          <a:off x="418033" y="3249607"/>
          <a:ext cx="8989359" cy="22710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Video: “Las emociones básicas para niños”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11</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baseline="0" dirty="0" err="1" smtClean="0">
                          <a:solidFill>
                            <a:schemeClr val="tx1"/>
                          </a:solidFill>
                          <a:latin typeface="KG Miss Speechy IPA" panose="02000000000000000000" pitchFamily="2" charset="0"/>
                        </a:rPr>
                        <a:t>Abatelenguas</a:t>
                      </a:r>
                      <a:endParaRPr lang="es-MX" sz="1200" baseline="0" dirty="0" smtClean="0">
                        <a:solidFill>
                          <a:schemeClr val="tx1"/>
                        </a:solidFill>
                        <a:latin typeface="KG Miss Speechy IPA" panose="02000000000000000000" pitchFamily="2" charset="0"/>
                      </a:endParaRP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Ejemplos de situaciones que pueden suceder en una fiesta de cumpleaños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Materiales “Emociones”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Plastilina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 “El monstruo de colores”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75802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1441934" y="1042371"/>
            <a:ext cx="7456245" cy="1278466"/>
          </a:xfrm>
          <a:prstGeom prst="rect">
            <a:avLst/>
          </a:prstGeom>
          <a:noFill/>
        </p:spPr>
        <p:txBody>
          <a:bodyPr wrap="square" rtlCol="0">
            <a:prstTxWarp prst="textArchDown">
              <a:avLst>
                <a:gd name="adj" fmla="val 303507"/>
              </a:avLst>
            </a:prstTxWarp>
            <a:spAutoFit/>
          </a:bodyPr>
          <a:lstStyle/>
          <a:p>
            <a:pPr algn="ctr"/>
            <a:r>
              <a:rPr lang="es-MX" sz="6600" dirty="0" smtClean="0">
                <a:latin typeface="KG A Little Spark" panose="02000506000000020004" pitchFamily="2" charset="0"/>
              </a:rPr>
              <a:t>Ejemplo de la actividad</a:t>
            </a:r>
            <a:endParaRPr lang="es-MX" sz="11500" dirty="0" smtClean="0">
              <a:latin typeface="KG A Little Spark" panose="02000506000000020004" pitchFamily="2" charset="0"/>
            </a:endParaRPr>
          </a:p>
        </p:txBody>
      </p:sp>
      <p:pic>
        <p:nvPicPr>
          <p:cNvPr id="6146" name="Picture 2" descr="Esto contiene una imagen de: Emojis una divertida opción - Todo Boni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373" y="3189231"/>
            <a:ext cx="2953530" cy="44302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spTree>
    <p:extLst>
      <p:ext uri="{BB962C8B-B14F-4D97-AF65-F5344CB8AC3E}">
        <p14:creationId xmlns:p14="http://schemas.microsoft.com/office/powerpoint/2010/main" val="3472702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2168202" y="1436524"/>
            <a:ext cx="5966847" cy="553608"/>
          </a:xfrm>
          <a:prstGeom prst="rect">
            <a:avLst/>
          </a:prstGeom>
          <a:noFill/>
        </p:spPr>
        <p:txBody>
          <a:bodyPr wrap="square" rtlCol="0">
            <a:prstTxWarp prst="textArchDown">
              <a:avLst>
                <a:gd name="adj" fmla="val 281159"/>
              </a:avLst>
            </a:prstTxWarp>
            <a:spAutoFit/>
          </a:bodyPr>
          <a:lstStyle/>
          <a:p>
            <a:pPr algn="ctr"/>
            <a:r>
              <a:rPr lang="es-MX" sz="11500" dirty="0" smtClean="0">
                <a:latin typeface="KG A Little Spark" panose="02000506000000020004" pitchFamily="2" charset="0"/>
              </a:rPr>
              <a:t>CRONOGRAMA DE ACTIVIDADES</a:t>
            </a:r>
          </a:p>
          <a:p>
            <a:pPr algn="ctr"/>
            <a:r>
              <a:rPr lang="es-MX" sz="11500" dirty="0" smtClean="0">
                <a:latin typeface="KG A Little Spark" panose="02000506000000020004" pitchFamily="2" charset="0"/>
              </a:rPr>
              <a:t>08 al 12 de Abril de 2024</a:t>
            </a:r>
          </a:p>
        </p:txBody>
      </p:sp>
      <p:graphicFrame>
        <p:nvGraphicFramePr>
          <p:cNvPr id="13" name="Tabla 12"/>
          <p:cNvGraphicFramePr>
            <a:graphicFrameLocks noGrp="1"/>
          </p:cNvGraphicFramePr>
          <p:nvPr>
            <p:extLst>
              <p:ext uri="{D42A27DB-BD31-4B8C-83A1-F6EECF244321}">
                <p14:modId xmlns:p14="http://schemas.microsoft.com/office/powerpoint/2010/main" val="348313539"/>
              </p:ext>
            </p:extLst>
          </p:nvPr>
        </p:nvGraphicFramePr>
        <p:xfrm>
          <a:off x="440922" y="3130657"/>
          <a:ext cx="9190493" cy="3596453"/>
        </p:xfrm>
        <a:graphic>
          <a:graphicData uri="http://schemas.openxmlformats.org/drawingml/2006/table">
            <a:tbl>
              <a:tblPr firstRow="1" bandRow="1">
                <a:tableStyleId>{5C22544A-7EE6-4342-B048-85BDC9FD1C3A}</a:tableStyleId>
              </a:tblPr>
              <a:tblGrid>
                <a:gridCol w="902422"/>
                <a:gridCol w="1622195"/>
                <a:gridCol w="1638787"/>
                <a:gridCol w="1660932"/>
                <a:gridCol w="1749517"/>
                <a:gridCol w="1616640"/>
              </a:tblGrid>
              <a:tr h="243957">
                <a:tc>
                  <a:txBody>
                    <a:bodyPr/>
                    <a:lstStyle/>
                    <a:p>
                      <a:pPr algn="ctr"/>
                      <a:r>
                        <a:rPr lang="es-MX" sz="1600" dirty="0" smtClean="0">
                          <a:latin typeface="KG Miss Speechy IPA" panose="02000000000000000000" pitchFamily="2" charset="0"/>
                        </a:rPr>
                        <a:t>HORA</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4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400" dirty="0" smtClean="0">
                          <a:latin typeface="KG Miss Speechy IPA" panose="02000000000000000000" pitchFamily="2" charset="0"/>
                        </a:rPr>
                        <a:t>LUNES 08</a:t>
                      </a:r>
                    </a:p>
                    <a:p>
                      <a:pPr algn="ct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r>
                        <a:rPr lang="es-MX" sz="1400" dirty="0" smtClean="0">
                          <a:latin typeface="KG Miss Speechy IPA" panose="02000000000000000000" pitchFamily="2" charset="0"/>
                        </a:rPr>
                        <a:t>MARTES 09</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a:txBody>
                    <a:bodyPr/>
                    <a:lstStyle/>
                    <a:p>
                      <a:pPr algn="ctr"/>
                      <a:r>
                        <a:rPr lang="es-MX" sz="1400" dirty="0" smtClean="0">
                          <a:latin typeface="KG Miss Speechy IPA" panose="02000000000000000000" pitchFamily="2" charset="0"/>
                        </a:rPr>
                        <a:t>MIÉRCOLES 10</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algn="ctr"/>
                      <a:r>
                        <a:rPr lang="es-MX" sz="1400" dirty="0" smtClean="0">
                          <a:latin typeface="KG Miss Speechy IPA" panose="02000000000000000000" pitchFamily="2" charset="0"/>
                        </a:rPr>
                        <a:t>JUEVES</a:t>
                      </a:r>
                      <a:r>
                        <a:rPr lang="es-MX" sz="1400" baseline="0" dirty="0" smtClean="0">
                          <a:latin typeface="KG Miss Speechy IPA" panose="02000000000000000000" pitchFamily="2" charset="0"/>
                        </a:rPr>
                        <a:t> 11</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a:txBody>
                    <a:bodyPr/>
                    <a:lstStyle/>
                    <a:p>
                      <a:pPr algn="ctr"/>
                      <a:r>
                        <a:rPr lang="es-MX" sz="1400" dirty="0" smtClean="0">
                          <a:latin typeface="KG Miss Speechy IPA" panose="02000000000000000000" pitchFamily="2" charset="0"/>
                        </a:rPr>
                        <a:t>VIERNES 12</a:t>
                      </a:r>
                      <a:endParaRPr lang="es-MX" sz="14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¿QUÉ</a:t>
                      </a:r>
                      <a:r>
                        <a:rPr lang="es-MX" sz="1200" baseline="0" dirty="0" smtClean="0">
                          <a:latin typeface="KG Miss Speechy IPA" panose="02000000000000000000" pitchFamily="2" charset="0"/>
                        </a:rPr>
                        <a:t> HAY EN UNA FIESTA DE CUMPELAÑOS?</a:t>
                      </a:r>
                      <a:endParaRPr lang="es-MX" sz="120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¿CUANDO</a:t>
                      </a:r>
                      <a:r>
                        <a:rPr lang="es-MX" sz="1200" baseline="0" dirty="0" smtClean="0">
                          <a:latin typeface="KG Miss Speechy IPA" panose="02000000000000000000" pitchFamily="2" charset="0"/>
                        </a:rPr>
                        <a:t> ES MI CUMPLEAÑOS?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LA INVITACIÓN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¿CÓMO LLEGO A LA FIESTA?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LOS</a:t>
                      </a:r>
                      <a:r>
                        <a:rPr lang="es-MX" sz="1200" baseline="0" dirty="0" smtClean="0">
                          <a:latin typeface="KG Miss Speechy IPA" panose="02000000000000000000" pitchFamily="2" charset="0"/>
                        </a:rPr>
                        <a:t> INVITADOS</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2800" dirty="0" smtClean="0">
                          <a:latin typeface="KG A Little Spark" panose="02000506000000020004" pitchFamily="2" charset="0"/>
                        </a:rPr>
                        <a:t>Recreo</a:t>
                      </a:r>
                      <a:endParaRPr lang="es-MX" sz="2800" dirty="0">
                        <a:latin typeface="KG A Little Spark" panose="02000506000000020004"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spTree>
    <p:extLst>
      <p:ext uri="{BB962C8B-B14F-4D97-AF65-F5344CB8AC3E}">
        <p14:creationId xmlns:p14="http://schemas.microsoft.com/office/powerpoint/2010/main" val="3480739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2608640234"/>
              </p:ext>
            </p:extLst>
          </p:nvPr>
        </p:nvGraphicFramePr>
        <p:xfrm>
          <a:off x="684878" y="1156127"/>
          <a:ext cx="8702582" cy="5976786"/>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¡CELEBREMOS!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Jueves</a:t>
                      </a:r>
                      <a:r>
                        <a:rPr lang="es-MX" sz="1200" b="0" baseline="0" dirty="0" smtClean="0">
                          <a:solidFill>
                            <a:schemeClr val="tx1"/>
                          </a:solidFill>
                          <a:latin typeface="KG Miss Speechy IPA" panose="02000000000000000000" pitchFamily="2" charset="0"/>
                        </a:rPr>
                        <a:t> 25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De lo Humano y lo Comunitario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Interacción con personas de diversos contextos, que contribuyan al establecimiento de relaciones positivas y a una convivencia basada en la aceptación de la diversidad.</a:t>
                      </a:r>
                      <a:endParaRPr lang="es-ES"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21771">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MX" sz="1200" b="0" dirty="0" smtClean="0">
                          <a:solidFill>
                            <a:schemeClr val="tx1"/>
                          </a:solidFill>
                          <a:latin typeface="KG Miss Speechy IPA" panose="02000000000000000000" pitchFamily="2" charset="0"/>
                        </a:rPr>
                        <a:t>I.- </a:t>
                      </a:r>
                      <a:r>
                        <a:rPr lang="es-ES" sz="1200" dirty="0" smtClean="0">
                          <a:latin typeface="KG Miss Speechy IPA" panose="02000000000000000000" pitchFamily="2" charset="0"/>
                        </a:rPr>
                        <a:t>Interactúa con diferentes compañeras y compañeros, para establecer relaciones de amistad, igualdad, </a:t>
                      </a:r>
                      <a:r>
                        <a:rPr lang="es-MX" sz="1200" dirty="0" smtClean="0">
                          <a:latin typeface="KG Miss Speechy IPA" panose="02000000000000000000" pitchFamily="2" charset="0"/>
                        </a:rPr>
                        <a:t>empatía y colaboración.</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2105">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III.- </a:t>
                      </a:r>
                      <a:r>
                        <a:rPr lang="es-ES" sz="1200" dirty="0" smtClean="0">
                          <a:latin typeface="KG Miss Speechy IPA" panose="02000000000000000000" pitchFamily="2" charset="0"/>
                        </a:rPr>
                        <a:t>Asume actitudes </a:t>
                      </a:r>
                      <a:r>
                        <a:rPr lang="es-ES" sz="1200" dirty="0" err="1" smtClean="0">
                          <a:latin typeface="KG Miss Speechy IPA" panose="02000000000000000000" pitchFamily="2" charset="0"/>
                        </a:rPr>
                        <a:t>prosociales</a:t>
                      </a:r>
                      <a:r>
                        <a:rPr lang="es-ES" sz="1200" dirty="0" smtClean="0">
                          <a:latin typeface="KG Miss Speechy IPA" panose="02000000000000000000" pitchFamily="2" charset="0"/>
                        </a:rPr>
                        <a:t> como compartir, ayudar y colaborar, al participar y mejorar las relaciones de convivencia con las demás personas y el medio ambiente</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r>
                        <a:rPr lang="es-MX" sz="1200" b="1" dirty="0" smtClean="0">
                          <a:latin typeface="KG Miss Speechy IPA" panose="02000000000000000000" pitchFamily="2" charset="0"/>
                        </a:rPr>
                        <a:t>5.- Compartimos y evaluamos lo aprendido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86344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Poner a los niños en plenaria y mencionarles que el día de hoy terminaremos con el proyecto “La fiesta de cumpleaños”. Mencionarles que terminaremos el proyecto celebrando como en una fiesta de cumpleaños. Preguntarles: ¿Qué necesitamos para cambiar el ambiente a una celebración?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18793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Pedirles a los niños que realicemos en conjunto banderines con hojas de colores para decorar y colocarlos en el aula. Cada alumno realizará su  propio gorrito de fiesta y lo decorará, pueden ponerle una bolita de papel en la punta (ficha de trabajo 12), una vez que todos los hayan terminado, se los pondrán y comenzarán la celebración compartiendo los alimentos o snacks que traen desde casita.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Enseguida organizar algunos juegos y bailes para celebrar.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2785812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592056142"/>
              </p:ext>
            </p:extLst>
          </p:nvPr>
        </p:nvGraphicFramePr>
        <p:xfrm>
          <a:off x="418034" y="443572"/>
          <a:ext cx="8989359" cy="2558040"/>
        </p:xfrm>
        <a:graphic>
          <a:graphicData uri="http://schemas.openxmlformats.org/drawingml/2006/table">
            <a:tbl>
              <a:tblPr firstRow="1" bandRow="1">
                <a:tableStyleId>{5C22544A-7EE6-4342-B048-85BDC9FD1C3A}</a:tableStyleId>
              </a:tblPr>
              <a:tblGrid>
                <a:gridCol w="1503756"/>
                <a:gridCol w="7485603"/>
              </a:tblGrid>
              <a:tr h="201125">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5.- Compartimos y evaluamos lo aprendido</a:t>
                      </a:r>
                    </a:p>
                    <a:p>
                      <a:pPr algn="ctr"/>
                      <a:endParaRPr lang="es-MX" sz="1200" dirty="0">
                        <a:solidFill>
                          <a:schemeClr val="tx1"/>
                        </a:solidFill>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Una vez que todos hayan compartido en la celebración, pedirles que se sienten en círculo en el piso y comenten sobre cómo se sintieron al realizar este proyecto, realizarles las siguientes preguntas: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¿Qué emociones les produjeron las actividades del proyecto?, ¿Qué aprendieron?, ¿Qué beneficios les aporto este proyecto?, ¿creen que pudimos convivir sanamente?, ¿por qué?, ¿creen que reforzaron la amistad?, ¿por qué?, ¿lograron todos incluirse en las actividades?, ¿por qué?, ¿en que otras actividades de la casa y la escuela pueden convivir sanamente con sus amigos?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KG Miss Speechy IPA" panose="02000000000000000000" pitchFamily="2" charset="0"/>
                          <a:ea typeface="+mn-ea"/>
                          <a:cs typeface="+mn-cs"/>
                        </a:rPr>
                        <a:t>Para finalizar, en la ficha de trabajo 13, los niños deberán realizar un dibujo que represente la convivencia que tuvieron con sus compañeros en el proyecto “La fiesta de cumpleaños”.</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rgbClr val="FF0000"/>
                        </a:solidFill>
                        <a:effectLst/>
                        <a:latin typeface="KG Miss Speechy IPA"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rgbClr val="FF0000"/>
                          </a:solidFill>
                          <a:effectLst/>
                          <a:latin typeface="KG Miss Speechy IPA" panose="02000000000000000000" pitchFamily="2" charset="0"/>
                          <a:ea typeface="+mn-ea"/>
                          <a:cs typeface="+mn-cs"/>
                        </a:rPr>
                        <a:t>REALIZAR ACTIVIDAD DE LA SEMANA DEL NIÑO SEGÚN LA ORGANIZACIÓN ESCOLAR.</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932447837"/>
              </p:ext>
            </p:extLst>
          </p:nvPr>
        </p:nvGraphicFramePr>
        <p:xfrm>
          <a:off x="418033" y="3249607"/>
          <a:ext cx="8989359" cy="245391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12</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Ficha de trabajo 13</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Elástico delgado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Perforadora</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Papeles de colores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Hilo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Snacks para compartir</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Música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71443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1441934" y="1042371"/>
            <a:ext cx="7456245" cy="1278466"/>
          </a:xfrm>
          <a:prstGeom prst="rect">
            <a:avLst/>
          </a:prstGeom>
          <a:noFill/>
        </p:spPr>
        <p:txBody>
          <a:bodyPr wrap="square" rtlCol="0">
            <a:prstTxWarp prst="textArchDown">
              <a:avLst>
                <a:gd name="adj" fmla="val 303507"/>
              </a:avLst>
            </a:prstTxWarp>
            <a:spAutoFit/>
          </a:bodyPr>
          <a:lstStyle/>
          <a:p>
            <a:pPr algn="ctr"/>
            <a:r>
              <a:rPr lang="es-MX" sz="6600" dirty="0" smtClean="0">
                <a:latin typeface="KG A Little Spark" panose="02000506000000020004" pitchFamily="2" charset="0"/>
              </a:rPr>
              <a:t>Ejemplo de la actividad</a:t>
            </a:r>
            <a:endParaRPr lang="es-MX" sz="11500" dirty="0" smtClean="0">
              <a:latin typeface="KG A Little Spark" panose="02000506000000020004" pitchFamily="2" charset="0"/>
            </a:endParaRPr>
          </a:p>
        </p:txBody>
      </p:sp>
      <p:pic>
        <p:nvPicPr>
          <p:cNvPr id="8194" name="Picture 2" descr="Cómo hacer gorros de fiesta con cartulina En todo fiestón que se precie tienes que llevar alguna cosa en la cabeza, una corona, un gorrito, una flor, una corbata, una diadema de flores En esta ocasión te explicamos cómo hacer los típicos gorritos de fiestas y cumpleaños de cartulina con forma de cono, son los típicos gorros de cotillón y son muy fáciles de hacer. Además con la misma base puedes hacer unos gorritos muy simpáticos para niños o también hacer algo más glamuroso si los decoras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22" y="3426657"/>
            <a:ext cx="3784559" cy="32531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8" name="Picture 6" descr="2,948 en la categoría «Children sharing lunch» de fotos e imágenes de stock  libres de regalías | Shutterstock"/>
          <p:cNvPicPr>
            <a:picLocks noChangeAspect="1" noChangeArrowheads="1"/>
          </p:cNvPicPr>
          <p:nvPr/>
        </p:nvPicPr>
        <p:blipFill rotWithShape="1">
          <a:blip r:embed="rId5">
            <a:extLst>
              <a:ext uri="{28A0092B-C50C-407E-A947-70E740481C1C}">
                <a14:useLocalDpi xmlns:a14="http://schemas.microsoft.com/office/drawing/2010/main" val="0"/>
              </a:ext>
            </a:extLst>
          </a:blip>
          <a:srcRect b="5862"/>
          <a:stretch/>
        </p:blipFill>
        <p:spPr bwMode="auto">
          <a:xfrm>
            <a:off x="4884597" y="3426657"/>
            <a:ext cx="4723724" cy="3192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spTree>
    <p:extLst>
      <p:ext uri="{BB962C8B-B14F-4D97-AF65-F5344CB8AC3E}">
        <p14:creationId xmlns:p14="http://schemas.microsoft.com/office/powerpoint/2010/main" val="1458080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1441934" y="1042371"/>
            <a:ext cx="7456245" cy="1278466"/>
          </a:xfrm>
          <a:prstGeom prst="rect">
            <a:avLst/>
          </a:prstGeom>
          <a:noFill/>
        </p:spPr>
        <p:txBody>
          <a:bodyPr wrap="square" rtlCol="0">
            <a:prstTxWarp prst="textArchDown">
              <a:avLst>
                <a:gd name="adj" fmla="val 303507"/>
              </a:avLst>
            </a:prstTxWarp>
            <a:spAutoFit/>
          </a:bodyPr>
          <a:lstStyle/>
          <a:p>
            <a:pPr algn="ctr"/>
            <a:r>
              <a:rPr lang="es-MX" sz="6600" dirty="0" smtClean="0">
                <a:latin typeface="KG A Little Spark" panose="02000506000000020004" pitchFamily="2" charset="0"/>
              </a:rPr>
              <a:t>Fuentes utilizadas para la edición</a:t>
            </a:r>
            <a:endParaRPr lang="es-MX" sz="11500" dirty="0" smtClean="0">
              <a:latin typeface="KG A Little Spark" panose="02000506000000020004" pitchFamily="2" charset="0"/>
            </a:endParaRPr>
          </a:p>
        </p:txBody>
      </p:sp>
      <p:sp>
        <p:nvSpPr>
          <p:cNvPr id="8" name="CuadroTexto 7"/>
          <p:cNvSpPr txBox="1"/>
          <p:nvPr/>
        </p:nvSpPr>
        <p:spPr>
          <a:xfrm>
            <a:off x="948650" y="3691122"/>
            <a:ext cx="3566091" cy="2289858"/>
          </a:xfrm>
          <a:prstGeom prst="rect">
            <a:avLst/>
          </a:prstGeom>
          <a:noFill/>
        </p:spPr>
        <p:txBody>
          <a:bodyPr wrap="square" rtlCol="0">
            <a:spAutoFit/>
          </a:bodyPr>
          <a:lstStyle/>
          <a:p>
            <a:pPr algn="ctr"/>
            <a:r>
              <a:rPr lang="es-MX" sz="2370" dirty="0">
                <a:latin typeface="KG Miss Speechy IPA" panose="02000000000000000000" pitchFamily="2" charset="0"/>
              </a:rPr>
              <a:t>KG Miss </a:t>
            </a:r>
            <a:r>
              <a:rPr lang="es-MX" sz="2370" dirty="0" err="1">
                <a:latin typeface="KG Miss Speechy IPA" panose="02000000000000000000" pitchFamily="2" charset="0"/>
              </a:rPr>
              <a:t>Speechy</a:t>
            </a:r>
            <a:r>
              <a:rPr lang="es-MX" sz="2370" dirty="0">
                <a:latin typeface="KG Miss Speechy IPA" panose="02000000000000000000" pitchFamily="2" charset="0"/>
              </a:rPr>
              <a:t> </a:t>
            </a:r>
            <a:r>
              <a:rPr lang="es-MX" sz="2370" dirty="0" smtClean="0">
                <a:latin typeface="KG Miss Speechy IPA" panose="02000000000000000000" pitchFamily="2" charset="0"/>
              </a:rPr>
              <a:t>IPA</a:t>
            </a:r>
            <a:endParaRPr lang="es-MX" sz="2370" dirty="0">
              <a:latin typeface="Abigail" pitchFamily="50" charset="0"/>
            </a:endParaRPr>
          </a:p>
          <a:p>
            <a:pPr algn="ctr"/>
            <a:endParaRPr lang="es-MX" sz="2400" dirty="0" smtClean="0">
              <a:latin typeface="KG A Little Spark" panose="02000506000000020004" pitchFamily="2" charset="0"/>
            </a:endParaRPr>
          </a:p>
          <a:p>
            <a:pPr algn="ctr"/>
            <a:r>
              <a:rPr lang="es-MX" sz="2400" dirty="0" smtClean="0">
                <a:latin typeface="KG A Little Spark" panose="02000506000000020004" pitchFamily="2" charset="0"/>
              </a:rPr>
              <a:t>KG A Little </a:t>
            </a:r>
            <a:r>
              <a:rPr lang="es-MX" sz="2400" dirty="0" err="1" smtClean="0">
                <a:latin typeface="KG A Little Spark" panose="02000506000000020004" pitchFamily="2" charset="0"/>
              </a:rPr>
              <a:t>Spark</a:t>
            </a:r>
            <a:endParaRPr lang="es-MX" sz="2370" dirty="0">
              <a:latin typeface="A Year Without Rain" panose="02000000000000000000" pitchFamily="2" charset="0"/>
            </a:endParaRPr>
          </a:p>
          <a:p>
            <a:pPr algn="ctr"/>
            <a:endParaRPr lang="es-MX" sz="2370" dirty="0" smtClean="0">
              <a:latin typeface="Somelove" panose="02000500000000000000" pitchFamily="50" charset="0"/>
            </a:endParaRPr>
          </a:p>
          <a:p>
            <a:pPr algn="ctr"/>
            <a:r>
              <a:rPr lang="es-MX" sz="2370" dirty="0" err="1" smtClean="0">
                <a:latin typeface="Somelove" panose="02000500000000000000" pitchFamily="50" charset="0"/>
              </a:rPr>
              <a:t>Somelove</a:t>
            </a:r>
            <a:endParaRPr lang="es-MX" sz="2370" dirty="0">
              <a:latin typeface="Somelove" panose="02000500000000000000" pitchFamily="50" charset="0"/>
            </a:endParaRPr>
          </a:p>
          <a:p>
            <a:pPr algn="just"/>
            <a:endParaRPr lang="es-MX" sz="2370" dirty="0">
              <a:latin typeface="A Year Without Rain" panose="02000000000000000000" pitchFamily="2" charset="0"/>
            </a:endParaRPr>
          </a:p>
        </p:txBody>
      </p:sp>
      <p:sp>
        <p:nvSpPr>
          <p:cNvPr id="9" name="CuadroTexto 8"/>
          <p:cNvSpPr txBox="1"/>
          <p:nvPr/>
        </p:nvSpPr>
        <p:spPr>
          <a:xfrm>
            <a:off x="5463391" y="3363208"/>
            <a:ext cx="3738554" cy="1064907"/>
          </a:xfrm>
          <a:prstGeom prst="rect">
            <a:avLst/>
          </a:prstGeom>
          <a:solidFill>
            <a:srgbClr val="FFFF00"/>
          </a:solidFill>
        </p:spPr>
        <p:txBody>
          <a:bodyPr wrap="square" rtlCol="0">
            <a:spAutoFit/>
          </a:bodyPr>
          <a:lstStyle/>
          <a:p>
            <a:pPr algn="ctr"/>
            <a:r>
              <a:rPr lang="es-MX" sz="3160" b="1" dirty="0">
                <a:latin typeface="KG Second Chances Sketch" panose="02000000000000000000" pitchFamily="2" charset="0"/>
              </a:rPr>
              <a:t>Descárgalas de DAFONT.COM</a:t>
            </a: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275" y="4586632"/>
            <a:ext cx="1789206" cy="1447093"/>
          </a:xfrm>
          <a:prstGeom prst="rect">
            <a:avLst/>
          </a:prstGeom>
        </p:spPr>
      </p:pic>
      <p:sp>
        <p:nvSpPr>
          <p:cNvPr id="11" name="CuadroTexto 10"/>
          <p:cNvSpPr txBox="1"/>
          <p:nvPr/>
        </p:nvSpPr>
        <p:spPr>
          <a:xfrm>
            <a:off x="1094425" y="5956917"/>
            <a:ext cx="7897425" cy="1551194"/>
          </a:xfrm>
          <a:prstGeom prst="rect">
            <a:avLst/>
          </a:prstGeom>
          <a:noFill/>
        </p:spPr>
        <p:txBody>
          <a:bodyPr wrap="square" rtlCol="0">
            <a:spAutoFit/>
          </a:bodyPr>
          <a:lstStyle/>
          <a:p>
            <a:pPr algn="just"/>
            <a:r>
              <a:rPr lang="es-MX" sz="2370" dirty="0">
                <a:latin typeface="KG Miss Speechy IPA" panose="02000000000000000000" pitchFamily="2" charset="0"/>
              </a:rPr>
              <a:t>Este material es gratuito. Puedes conseguirlo en la página de Facebook “Aula </a:t>
            </a:r>
            <a:r>
              <a:rPr lang="es-MX" sz="2370" dirty="0" smtClean="0">
                <a:latin typeface="KG Miss Speechy IPA" panose="02000000000000000000" pitchFamily="2" charset="0"/>
              </a:rPr>
              <a:t>Creativa” </a:t>
            </a:r>
            <a:r>
              <a:rPr lang="es-MX" sz="2370" dirty="0">
                <a:latin typeface="KG Miss Speechy IPA" panose="02000000000000000000" pitchFamily="2" charset="0"/>
              </a:rPr>
              <a:t>o en el canal de </a:t>
            </a:r>
            <a:r>
              <a:rPr lang="es-MX" sz="2370" dirty="0" smtClean="0">
                <a:latin typeface="KG Miss Speechy IPA" panose="02000000000000000000" pitchFamily="2" charset="0"/>
              </a:rPr>
              <a:t>YouTube </a:t>
            </a:r>
            <a:r>
              <a:rPr lang="es-MX" sz="2370" dirty="0">
                <a:latin typeface="KG Miss Speechy IPA" panose="02000000000000000000" pitchFamily="2" charset="0"/>
              </a:rPr>
              <a:t>“Mtra. Karen Lucía” en donde estaré compartiendo los links de descarga.</a:t>
            </a:r>
          </a:p>
        </p:txBody>
      </p:sp>
    </p:spTree>
    <p:extLst>
      <p:ext uri="{BB962C8B-B14F-4D97-AF65-F5344CB8AC3E}">
        <p14:creationId xmlns:p14="http://schemas.microsoft.com/office/powerpoint/2010/main" val="1365267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492" t="36523" r="11561"/>
          <a:stretch/>
        </p:blipFill>
        <p:spPr>
          <a:xfrm>
            <a:off x="0" y="0"/>
            <a:ext cx="10086276" cy="342665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72338" cy="7771588"/>
          </a:xfrm>
          <a:prstGeom prst="rect">
            <a:avLst/>
          </a:prstGeom>
        </p:spPr>
      </p:pic>
      <p:sp>
        <p:nvSpPr>
          <p:cNvPr id="7" name="CuadroTexto 6"/>
          <p:cNvSpPr txBox="1"/>
          <p:nvPr/>
        </p:nvSpPr>
        <p:spPr>
          <a:xfrm>
            <a:off x="2168202" y="1436524"/>
            <a:ext cx="5966847" cy="553608"/>
          </a:xfrm>
          <a:prstGeom prst="rect">
            <a:avLst/>
          </a:prstGeom>
          <a:noFill/>
        </p:spPr>
        <p:txBody>
          <a:bodyPr wrap="square" rtlCol="0">
            <a:prstTxWarp prst="textArchDown">
              <a:avLst>
                <a:gd name="adj" fmla="val 281159"/>
              </a:avLst>
            </a:prstTxWarp>
            <a:spAutoFit/>
          </a:bodyPr>
          <a:lstStyle/>
          <a:p>
            <a:pPr algn="ctr"/>
            <a:r>
              <a:rPr lang="es-MX" sz="11500" dirty="0" smtClean="0">
                <a:latin typeface="KG A Little Spark" panose="02000506000000020004" pitchFamily="2" charset="0"/>
              </a:rPr>
              <a:t>PROYECTO</a:t>
            </a:r>
          </a:p>
          <a:p>
            <a:pPr algn="ctr"/>
            <a:r>
              <a:rPr lang="es-MX" sz="11500" dirty="0" smtClean="0">
                <a:latin typeface="KG A Little Spark" panose="02000506000000020004" pitchFamily="2" charset="0"/>
              </a:rPr>
              <a:t>LA FIESTA DE CUMPLEAÑOS</a:t>
            </a:r>
          </a:p>
          <a:p>
            <a:pPr algn="ctr"/>
            <a:endParaRPr lang="es-MX" sz="11500" dirty="0" smtClean="0">
              <a:latin typeface="KG A Little Spark" panose="02000506000000020004" pitchFamily="2"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850883545"/>
              </p:ext>
            </p:extLst>
          </p:nvPr>
        </p:nvGraphicFramePr>
        <p:xfrm>
          <a:off x="588936" y="2888781"/>
          <a:ext cx="8927025" cy="4627897"/>
        </p:xfrm>
        <a:graphic>
          <a:graphicData uri="http://schemas.openxmlformats.org/drawingml/2006/table">
            <a:tbl>
              <a:tblPr firstRow="1" bandRow="1">
                <a:tableStyleId>{5C22544A-7EE6-4342-B048-85BDC9FD1C3A}</a:tableStyleId>
              </a:tblPr>
              <a:tblGrid>
                <a:gridCol w="1154955"/>
                <a:gridCol w="352358"/>
                <a:gridCol w="637602"/>
                <a:gridCol w="906064"/>
                <a:gridCol w="352358"/>
                <a:gridCol w="1054933"/>
                <a:gridCol w="1233869"/>
                <a:gridCol w="397658"/>
                <a:gridCol w="660855"/>
                <a:gridCol w="1835563"/>
                <a:gridCol w="340810"/>
              </a:tblGrid>
              <a:tr h="629334">
                <a:tc gridSpan="3">
                  <a:txBody>
                    <a:bodyPr/>
                    <a:lstStyle/>
                    <a:p>
                      <a:r>
                        <a:rPr lang="es-ES" sz="1800" b="1" dirty="0" smtClean="0">
                          <a:solidFill>
                            <a:schemeClr val="bg1"/>
                          </a:solidFill>
                          <a:latin typeface="KG Miss Speechy IPA" panose="02000000000000000000" pitchFamily="2" charset="0"/>
                        </a:rPr>
                        <a:t>Metodología:</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gridSpan="8">
                  <a:txBody>
                    <a:bodyPr/>
                    <a:lstStyle/>
                    <a:p>
                      <a:pPr algn="ctr"/>
                      <a:r>
                        <a:rPr lang="es-MX" sz="1200" b="0" dirty="0" smtClean="0">
                          <a:solidFill>
                            <a:schemeClr val="tx1"/>
                          </a:solidFill>
                          <a:latin typeface="KG Miss Speechy IPA" panose="02000000000000000000" pitchFamily="2" charset="0"/>
                        </a:rPr>
                        <a:t>Aprendizaje basado en Servicio (AS)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60277">
                <a:tc gridSpan="3">
                  <a:txBody>
                    <a:bodyPr/>
                    <a:lstStyle/>
                    <a:p>
                      <a:r>
                        <a:rPr lang="es-ES" sz="1800" b="1" dirty="0" smtClean="0">
                          <a:solidFill>
                            <a:schemeClr val="bg1"/>
                          </a:solidFill>
                          <a:latin typeface="KG Miss Speechy IPA" panose="02000000000000000000" pitchFamily="2" charset="0"/>
                        </a:rPr>
                        <a:t>Fase- Grado: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hMerge="1">
                  <a:txBody>
                    <a:bodyPr/>
                    <a:lstStyle/>
                    <a:p>
                      <a:endParaRPr lang="es-MX"/>
                    </a:p>
                  </a:txBody>
                  <a:tcPr/>
                </a:tc>
                <a:tc gridSpan="3">
                  <a:txBody>
                    <a:bodyPr/>
                    <a:lstStyle/>
                    <a:p>
                      <a:r>
                        <a:rPr lang="es-ES" sz="1200" b="0" dirty="0" smtClean="0">
                          <a:solidFill>
                            <a:schemeClr val="tx1"/>
                          </a:solidFill>
                          <a:latin typeface="KG Miss Speechy IPA" panose="02000000000000000000" pitchFamily="2" charset="0"/>
                        </a:rPr>
                        <a:t>2</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r>
                        <a:rPr lang="es-ES" sz="1800" b="1" dirty="0" smtClean="0">
                          <a:solidFill>
                            <a:schemeClr val="bg1"/>
                          </a:solidFill>
                          <a:latin typeface="KG Miss Speechy IPA" panose="02000000000000000000" pitchFamily="2" charset="0"/>
                        </a:rPr>
                        <a:t>Tiempo: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hMerge="1">
                  <a:txBody>
                    <a:bodyPr/>
                    <a:lstStyle/>
                    <a:p>
                      <a:endParaRPr lang="es-MX"/>
                    </a:p>
                  </a:txBody>
                  <a:tcPr/>
                </a:tc>
                <a:tc gridSpan="2">
                  <a:txBody>
                    <a:bodyPr/>
                    <a:lstStyle/>
                    <a:p>
                      <a:r>
                        <a:rPr lang="es-ES" sz="1200" b="0" dirty="0" smtClean="0">
                          <a:solidFill>
                            <a:schemeClr val="tx1"/>
                          </a:solidFill>
                          <a:latin typeface="KG Miss Speechy IPA" panose="02000000000000000000" pitchFamily="2" charset="0"/>
                        </a:rPr>
                        <a:t>3 semanas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3">
                  <a:txBody>
                    <a:bodyPr/>
                    <a:lstStyle/>
                    <a:p>
                      <a:r>
                        <a:rPr lang="es-ES" sz="1800" b="1" dirty="0" smtClean="0">
                          <a:solidFill>
                            <a:schemeClr val="bg1"/>
                          </a:solidFill>
                          <a:latin typeface="KG Miss Speechy IPA" panose="02000000000000000000" pitchFamily="2" charset="0"/>
                        </a:rPr>
                        <a:t>Propósito: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hMerge="1">
                  <a:txBody>
                    <a:bodyPr/>
                    <a:lstStyle/>
                    <a:p>
                      <a:endParaRPr lang="es-MX"/>
                    </a:p>
                  </a:txBody>
                  <a:tcPr/>
                </a:tc>
                <a:tc hMerge="1">
                  <a:txBody>
                    <a:bodyPr/>
                    <a:lstStyle/>
                    <a:p>
                      <a:endParaRPr lang="es-MX"/>
                    </a:p>
                  </a:txBody>
                  <a:tcPr/>
                </a:tc>
                <a:tc gridSpan="8">
                  <a:txBody>
                    <a:bodyPr/>
                    <a:lstStyle/>
                    <a:p>
                      <a:pPr algn="just"/>
                      <a:r>
                        <a:rPr lang="es-ES" sz="1200" dirty="0" smtClean="0">
                          <a:latin typeface="KG Miss Speechy IPA" panose="02000000000000000000" pitchFamily="2" charset="0"/>
                        </a:rPr>
                        <a:t>Explorar y reconocer sus posibilidades cognitivas, emocionales, motrices y sensoriales, establecer relaciones con los</a:t>
                      </a:r>
                      <a:r>
                        <a:rPr lang="es-ES" sz="1200" baseline="0" dirty="0" smtClean="0">
                          <a:latin typeface="KG Miss Speechy IPA" panose="02000000000000000000" pitchFamily="2" charset="0"/>
                        </a:rPr>
                        <a:t> demás</a:t>
                      </a:r>
                      <a:r>
                        <a:rPr lang="es-ES" sz="1200" dirty="0" smtClean="0">
                          <a:latin typeface="KG Miss Speechy IPA" panose="02000000000000000000" pitchFamily="2" charset="0"/>
                        </a:rPr>
                        <a:t>; identificar y respetar las diferencias, además de integrarse y participar en la comunidad</a:t>
                      </a:r>
                      <a:r>
                        <a:rPr lang="es-ES" sz="1200" baseline="0" dirty="0" smtClean="0">
                          <a:latin typeface="KG Miss Speechy IPA" panose="02000000000000000000" pitchFamily="2" charset="0"/>
                        </a:rPr>
                        <a:t> apoyándose con la temática de la fiesta de cumpleaños que los ayudarán a analizar diversas situaciones y crearán conciencia en sus actitudes y regulación de emociones para crear ambientes de sana convivencia.</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665639">
                <a:tc gridSpan="3">
                  <a:txBody>
                    <a:bodyPr/>
                    <a:lstStyle/>
                    <a:p>
                      <a:r>
                        <a:rPr lang="es-ES" sz="1800" b="1" dirty="0" smtClean="0">
                          <a:solidFill>
                            <a:schemeClr val="bg1"/>
                          </a:solidFill>
                          <a:latin typeface="KG Miss Speechy IPA" panose="02000000000000000000" pitchFamily="2" charset="0"/>
                        </a:rPr>
                        <a:t>Problema del contexto:</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hMerge="1">
                  <a:txBody>
                    <a:bodyPr/>
                    <a:lstStyle/>
                    <a:p>
                      <a:endParaRPr lang="es-MX"/>
                    </a:p>
                  </a:txBody>
                  <a:tcPr/>
                </a:tc>
                <a:tc gridSpan="8">
                  <a:txBody>
                    <a:bodyPr/>
                    <a:lstStyle/>
                    <a:p>
                      <a:pPr algn="just"/>
                      <a:r>
                        <a:rPr lang="es-MX" sz="1200" b="0" dirty="0" smtClean="0">
                          <a:solidFill>
                            <a:schemeClr val="tx1"/>
                          </a:solidFill>
                          <a:latin typeface="KG Miss Speechy IPA" panose="02000000000000000000" pitchFamily="2" charset="0"/>
                        </a:rPr>
                        <a:t>A</a:t>
                      </a:r>
                      <a:r>
                        <a:rPr lang="es-MX" sz="1200" b="0" baseline="0" dirty="0" smtClean="0">
                          <a:solidFill>
                            <a:schemeClr val="tx1"/>
                          </a:solidFill>
                          <a:latin typeface="KG Miss Speechy IPA" panose="02000000000000000000" pitchFamily="2" charset="0"/>
                        </a:rPr>
                        <a:t> los alumnos se les dificulta identificar sus emociones y regularlas de una manera adecuada al relacionarse con sus compañeros, creando ambientes poco favorecedores para la sana convivencia.</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26943">
                <a:tc gridSpan="11">
                  <a:txBody>
                    <a:bodyPr/>
                    <a:lstStyle/>
                    <a:p>
                      <a:pPr algn="ctr"/>
                      <a:r>
                        <a:rPr lang="es-ES" sz="1800" b="1" dirty="0" smtClean="0">
                          <a:solidFill>
                            <a:schemeClr val="bg1"/>
                          </a:solidFill>
                          <a:latin typeface="KG Miss Speechy IPA" panose="02000000000000000000" pitchFamily="2" charset="0"/>
                        </a:rPr>
                        <a:t>EJES ARTICULADORES QUE SE TRABAJAN</a:t>
                      </a:r>
                      <a:endParaRPr lang="es-MX" sz="18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04433">
                <a:tc>
                  <a:txBody>
                    <a:bodyPr/>
                    <a:lstStyle/>
                    <a:p>
                      <a:pPr algn="ctr"/>
                      <a:r>
                        <a:rPr lang="es-ES" sz="1200" b="1" dirty="0" smtClean="0">
                          <a:solidFill>
                            <a:schemeClr val="tx1"/>
                          </a:solidFill>
                          <a:latin typeface="KG Miss Speechy IPA" panose="02000000000000000000" pitchFamily="2" charset="0"/>
                        </a:rPr>
                        <a:t>Inclusión</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b="1" dirty="0" smtClean="0">
                          <a:latin typeface="KG Miss Speechy IPA" panose="02000000000000000000" pitchFamily="2" charset="0"/>
                        </a:rPr>
                        <a:t>x</a:t>
                      </a: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Pensamiento Crítico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b="1" dirty="0" smtClean="0">
                          <a:latin typeface="KG Miss Speechy IPA" panose="02000000000000000000" pitchFamily="2" charset="0"/>
                        </a:rPr>
                        <a:t>x</a:t>
                      </a: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Interculturalidad crítica</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Igualdad de género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635431">
                <a:tc>
                  <a:txBody>
                    <a:bodyPr/>
                    <a:lstStyle/>
                    <a:p>
                      <a:pPr algn="ctr"/>
                      <a:r>
                        <a:rPr lang="es-ES" sz="1200" b="1" dirty="0" smtClean="0">
                          <a:solidFill>
                            <a:schemeClr val="tx1"/>
                          </a:solidFill>
                          <a:latin typeface="KG Miss Speechy IPA" panose="02000000000000000000" pitchFamily="2" charset="0"/>
                        </a:rPr>
                        <a:t>Vida saludable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b="1" dirty="0" smtClean="0">
                          <a:latin typeface="KG Miss Speechy IPA" panose="02000000000000000000" pitchFamily="2" charset="0"/>
                        </a:rPr>
                        <a:t>x</a:t>
                      </a: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s-ES" sz="1200" b="1" dirty="0" smtClean="0">
                          <a:latin typeface="KG Miss Speechy IPA" panose="02000000000000000000" pitchFamily="2" charset="0"/>
                        </a:rPr>
                        <a:t>Apropiación de las culturas a través</a:t>
                      </a:r>
                      <a:r>
                        <a:rPr lang="es-ES" sz="1200" b="1" baseline="0" dirty="0" smtClean="0">
                          <a:latin typeface="KG Miss Speechy IPA" panose="02000000000000000000" pitchFamily="2" charset="0"/>
                        </a:rPr>
                        <a:t> de la lectura y escritura</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200" b="1" dirty="0" smtClean="0">
                          <a:latin typeface="KG Miss Speechy IPA" panose="02000000000000000000" pitchFamily="2" charset="0"/>
                        </a:rPr>
                        <a:t>x</a:t>
                      </a: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200" b="1" dirty="0" smtClean="0">
                          <a:latin typeface="KG Miss Speechy IPA" panose="02000000000000000000" pitchFamily="2" charset="0"/>
                        </a:rPr>
                        <a:t>Artes y experiencias estéticas</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2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8282" y="2386739"/>
            <a:ext cx="620731" cy="502042"/>
          </a:xfrm>
          <a:prstGeom prst="rect">
            <a:avLst/>
          </a:prstGeom>
        </p:spPr>
      </p:pic>
    </p:spTree>
    <p:extLst>
      <p:ext uri="{BB962C8B-B14F-4D97-AF65-F5344CB8AC3E}">
        <p14:creationId xmlns:p14="http://schemas.microsoft.com/office/powerpoint/2010/main" val="1523763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703401369"/>
              </p:ext>
            </p:extLst>
          </p:nvPr>
        </p:nvGraphicFramePr>
        <p:xfrm>
          <a:off x="684878" y="1156127"/>
          <a:ext cx="8702582" cy="6453541"/>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¿QUÉ HAY EN UNA FIESTA DE CUMPLEAÑOS?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Lunes 08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Lenguajes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algn="just"/>
                      <a:r>
                        <a:rPr lang="es-ES" sz="1200" dirty="0" smtClean="0">
                          <a:latin typeface="KG Miss Speechy IPA" panose="02000000000000000000" pitchFamily="2" charset="0"/>
                        </a:rPr>
                        <a:t>Comunicación de necesidades, emociones, gustos, ideas y saberes, a través de los diversos lenguajes, desde una perspectiva comunitaria.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ES" sz="1200" b="0" dirty="0" smtClean="0">
                          <a:latin typeface="KG Miss Speechy IPA" panose="02000000000000000000" pitchFamily="2" charset="0"/>
                        </a:rPr>
                        <a:t>II.- </a:t>
                      </a:r>
                      <a:r>
                        <a:rPr lang="es-ES" sz="1200" dirty="0" smtClean="0">
                          <a:latin typeface="KG Miss Speechy IPA" panose="02000000000000000000" pitchFamily="2" charset="0"/>
                        </a:rPr>
                        <a:t>Escucha con atención, se interesa por lo que las otras personas expresan, e intercambia ideas esperando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22510">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algn="just"/>
                      <a:r>
                        <a:rPr lang="es-ES" sz="1200" b="0" dirty="0" smtClean="0">
                          <a:latin typeface="KG Miss Speechy IPA" panose="02000000000000000000" pitchFamily="2" charset="0"/>
                        </a:rPr>
                        <a:t>I.- </a:t>
                      </a:r>
                      <a:r>
                        <a:rPr lang="es-ES" sz="1200" dirty="0" smtClean="0">
                          <a:latin typeface="KG Miss Speechy IPA" panose="02000000000000000000" pitchFamily="2" charset="0"/>
                        </a:rPr>
                        <a:t>Explora y experimenta con los diversos elementos de los lenguajes artísticos, al elaborar producciones.</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2">
                  <a:txBody>
                    <a:bodyPr/>
                    <a:lstStyle/>
                    <a:p>
                      <a:pPr algn="ctr"/>
                      <a:endParaRPr lang="es-MX" sz="1200" b="1" dirty="0" smtClean="0">
                        <a:latin typeface="KG Miss Speechy IPA" panose="02000000000000000000" pitchFamily="2" charset="0"/>
                      </a:endParaRPr>
                    </a:p>
                    <a:p>
                      <a:pPr algn="ctr"/>
                      <a:r>
                        <a:rPr lang="es-MX" sz="1200" b="1" dirty="0" smtClean="0">
                          <a:latin typeface="KG Miss Speechy IPA" panose="02000000000000000000" pitchFamily="2" charset="0"/>
                        </a:rPr>
                        <a:t>1.-</a:t>
                      </a:r>
                      <a:r>
                        <a:rPr lang="es-MX" sz="1200" b="1" baseline="0" dirty="0" smtClean="0">
                          <a:latin typeface="KG Miss Speechy IPA" panose="02000000000000000000" pitchFamily="2" charset="0"/>
                        </a:rPr>
                        <a:t> Punto de partida</a:t>
                      </a:r>
                    </a:p>
                    <a:p>
                      <a:pPr algn="ctr"/>
                      <a:r>
                        <a:rPr lang="es-MX" sz="1200" b="0" baseline="0" dirty="0" smtClean="0">
                          <a:latin typeface="KG Miss Speechy IPA" panose="02000000000000000000" pitchFamily="2" charset="0"/>
                        </a:rPr>
                        <a:t>¿Qué hay en una fiesta de cumpleaños?, ¿Por qué se organizan?, ¿Cuándo cumplo años?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678060">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Poner a los niños en plenaria y darles</a:t>
                      </a:r>
                      <a:r>
                        <a:rPr lang="es-MX" sz="1200" kern="1200" baseline="0" dirty="0" smtClean="0">
                          <a:solidFill>
                            <a:schemeClr val="dk1"/>
                          </a:solidFill>
                          <a:effectLst/>
                          <a:latin typeface="KG Miss Speechy IPA" panose="02000000000000000000" pitchFamily="2" charset="0"/>
                          <a:ea typeface="+mn-ea"/>
                          <a:cs typeface="+mn-cs"/>
                        </a:rPr>
                        <a:t> la bienvenida. Preguntarles cómo les fue en vacaciones, que actividades realizaron y como se divirtieron. Darles espacio para que comenten. Enseguida mencionarles que volvemos a clases con un proyecto muy divertido que se llama “La fiesta de cumpleaños” y preguntarles: ¿Saben lo que es una fiesta de cumpleaños?, ¿por qué se realizan?, ¿Para quién se realizan?, ¿Qué hay y que se hace en una fiesta de cumpleaños?, ¿les gustan las fiestas de cumpleaños?, ¿por qué?, ¿hay algo que les desagrade de la fiesta de cumpleaños?, ¿por qué? Dar espacio para que comenten sus respuestas.</a:t>
                      </a:r>
                      <a:endParaRPr lang="es-MX" sz="12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latin typeface="KG Miss Speechy IPA" panose="02000000000000000000" pitchFamily="2" charset="0"/>
                        </a:rPr>
                        <a:t>2.- Lo</a:t>
                      </a:r>
                      <a:r>
                        <a:rPr lang="es-MX" sz="1200" b="1" baseline="0" dirty="0" smtClean="0">
                          <a:latin typeface="KG Miss Speechy IPA" panose="02000000000000000000" pitchFamily="2" charset="0"/>
                        </a:rPr>
                        <a:t> que sé y lo que quiero saber</a:t>
                      </a:r>
                      <a:endParaRPr lang="es-MX" sz="1200" b="1"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99497">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Posteriormente, observar el video:</a:t>
                      </a:r>
                      <a:r>
                        <a:rPr lang="es-MX" sz="1200" kern="1200" baseline="0" dirty="0" smtClean="0">
                          <a:solidFill>
                            <a:schemeClr val="dk1"/>
                          </a:solidFill>
                          <a:effectLst/>
                          <a:latin typeface="KG Miss Speechy IPA" panose="02000000000000000000" pitchFamily="2" charset="0"/>
                          <a:ea typeface="+mn-ea"/>
                          <a:cs typeface="+mn-cs"/>
                        </a:rPr>
                        <a:t> “El cumpleaños es solo una vez al año” </a:t>
                      </a:r>
                      <a:r>
                        <a:rPr lang="es-MX" sz="1200" kern="1200" baseline="0" dirty="0" smtClean="0">
                          <a:solidFill>
                            <a:schemeClr val="dk1"/>
                          </a:solidFill>
                          <a:effectLst/>
                          <a:latin typeface="KG Miss Speechy IPA" panose="02000000000000000000" pitchFamily="2" charset="0"/>
                          <a:ea typeface="+mn-ea"/>
                          <a:cs typeface="+mn-cs"/>
                          <a:hlinkClick r:id="rId3"/>
                        </a:rPr>
                        <a:t>https://www.youtube.com/watch?v=RqrFt3ZPvIc</a:t>
                      </a:r>
                      <a:r>
                        <a:rPr lang="es-MX" sz="1200" kern="1200" baseline="0" dirty="0" smtClean="0">
                          <a:solidFill>
                            <a:schemeClr val="dk1"/>
                          </a:solidFill>
                          <a:effectLst/>
                          <a:latin typeface="KG Miss Speechy IPA" panose="02000000000000000000" pitchFamily="2" charset="0"/>
                          <a:ea typeface="+mn-ea"/>
                          <a:cs typeface="+mn-cs"/>
                        </a:rPr>
                        <a:t>  y </a:t>
                      </a:r>
                      <a:r>
                        <a:rPr lang="es-MX" sz="1200" kern="1200" dirty="0" smtClean="0">
                          <a:solidFill>
                            <a:schemeClr val="dk1"/>
                          </a:solidFill>
                          <a:effectLst/>
                          <a:latin typeface="KG Miss Speechy IPA" panose="02000000000000000000" pitchFamily="2" charset="0"/>
                          <a:ea typeface="+mn-ea"/>
                          <a:cs typeface="+mn-cs"/>
                        </a:rPr>
                        <a:t>comentarles que una fiesta de cumpleaños se realiza cuando las personas cumplen un año más de vida, cada quien</a:t>
                      </a:r>
                      <a:r>
                        <a:rPr lang="es-MX" sz="1200" kern="1200" baseline="0" dirty="0" smtClean="0">
                          <a:solidFill>
                            <a:schemeClr val="dk1"/>
                          </a:solidFill>
                          <a:effectLst/>
                          <a:latin typeface="KG Miss Speechy IPA" panose="02000000000000000000" pitchFamily="2" charset="0"/>
                          <a:ea typeface="+mn-ea"/>
                          <a:cs typeface="+mn-cs"/>
                        </a:rPr>
                        <a:t> lo festeja en una fecha especial, en el día que nació. Las personas acostumbran a darle obsequios al cumpleañero y compartir pastel, golosinas, baile y juegos.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spTree>
    <p:extLst>
      <p:ext uri="{BB962C8B-B14F-4D97-AF65-F5344CB8AC3E}">
        <p14:creationId xmlns:p14="http://schemas.microsoft.com/office/powerpoint/2010/main" val="463815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73821653"/>
              </p:ext>
            </p:extLst>
          </p:nvPr>
        </p:nvGraphicFramePr>
        <p:xfrm>
          <a:off x="418034" y="443572"/>
          <a:ext cx="8989359" cy="2099700"/>
        </p:xfrm>
        <a:graphic>
          <a:graphicData uri="http://schemas.openxmlformats.org/drawingml/2006/table">
            <a:tbl>
              <a:tblPr firstRow="1" bandRow="1">
                <a:tableStyleId>{5C22544A-7EE6-4342-B048-85BDC9FD1C3A}</a:tableStyleId>
              </a:tblPr>
              <a:tblGrid>
                <a:gridCol w="1503756"/>
                <a:gridCol w="7485603"/>
              </a:tblGrid>
              <a:tr h="201125">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2.- Lo</a:t>
                      </a:r>
                      <a:r>
                        <a:rPr lang="es-MX" sz="1200" b="1" baseline="0" dirty="0" smtClean="0">
                          <a:solidFill>
                            <a:schemeClr val="tx1"/>
                          </a:solidFill>
                          <a:latin typeface="KG Miss Speechy IPA" panose="02000000000000000000" pitchFamily="2" charset="0"/>
                        </a:rPr>
                        <a:t> que sé y lo que quiero saber</a:t>
                      </a:r>
                      <a:endParaRPr lang="es-MX" sz="1200" b="1" dirty="0" smtClean="0">
                        <a:solidFill>
                          <a:schemeClr val="tx1"/>
                        </a:solidFill>
                        <a:latin typeface="KG Miss Speechy IPA" panose="02000000000000000000" pitchFamily="2" charset="0"/>
                      </a:endParaRPr>
                    </a:p>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dk1"/>
                          </a:solidFill>
                          <a:effectLst/>
                          <a:latin typeface="KG Miss Speechy IPA" panose="02000000000000000000" pitchFamily="2" charset="0"/>
                          <a:ea typeface="+mn-ea"/>
                          <a:cs typeface="+mn-cs"/>
                        </a:rPr>
                        <a:t>Comentar qué sabemos sobre las fiestas de cumpleaños y anotarlo en la lámina: “¿QUÉ HAY EN UNA FIESTA DE CUMPLEAÑOS?” Posteriormente, pedirles a los niños que en la ficha de trabajo 1, realicen un dibujo de un objeto, persona o actividad que se realice o se pueda observar en una fiesta de cumpleaños y la pegarán en la lámina.</a:t>
                      </a:r>
                      <a:endParaRPr lang="es-MX" sz="1200" b="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Para finalizar, en la ficha de trabajo 2, los alumnos decorarán su </a:t>
                      </a:r>
                      <a:r>
                        <a:rPr lang="es-MX" sz="1200" kern="1200" dirty="0" err="1" smtClean="0">
                          <a:solidFill>
                            <a:schemeClr val="dk1"/>
                          </a:solidFill>
                          <a:effectLst/>
                          <a:latin typeface="KG Miss Speechy IPA" panose="02000000000000000000" pitchFamily="2" charset="0"/>
                          <a:ea typeface="+mn-ea"/>
                          <a:cs typeface="+mn-cs"/>
                        </a:rPr>
                        <a:t>cupcake</a:t>
                      </a:r>
                      <a:r>
                        <a:rPr lang="es-MX" sz="1200" kern="1200" baseline="0" dirty="0" smtClean="0">
                          <a:solidFill>
                            <a:schemeClr val="dk1"/>
                          </a:solidFill>
                          <a:effectLst/>
                          <a:latin typeface="KG Miss Speechy IPA" panose="02000000000000000000" pitchFamily="2" charset="0"/>
                          <a:ea typeface="+mn-ea"/>
                          <a:cs typeface="+mn-cs"/>
                        </a:rPr>
                        <a:t> y lo llevarán a casa para que le pregunten a su mamá el día de su cumpleaños. Deberán traerlo al día siguiente para elaborar un gráfico.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a:t>
                      </a:r>
                      <a:r>
                        <a:rPr lang="es-MX" sz="1200" kern="1200" baseline="0" dirty="0" err="1" smtClean="0">
                          <a:solidFill>
                            <a:schemeClr val="dk1"/>
                          </a:solidFill>
                          <a:effectLst/>
                          <a:latin typeface="KG Miss Speechy IPA" panose="02000000000000000000" pitchFamily="2" charset="0"/>
                          <a:ea typeface="+mn-ea"/>
                          <a:cs typeface="+mn-cs"/>
                        </a:rPr>
                        <a:t>Kai</a:t>
                      </a:r>
                      <a:r>
                        <a:rPr lang="es-MX" sz="1200" kern="1200" baseline="0" dirty="0" smtClean="0">
                          <a:solidFill>
                            <a:schemeClr val="dk1"/>
                          </a:solidFill>
                          <a:effectLst/>
                          <a:latin typeface="KG Miss Speechy IPA" panose="02000000000000000000" pitchFamily="2" charset="0"/>
                          <a:ea typeface="+mn-ea"/>
                          <a:cs typeface="+mn-cs"/>
                        </a:rPr>
                        <a:t> y Ema: Un cumpleaños emocionante”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https://www.youtube.com/watch?v=JNLtKEcTtds</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500209338"/>
              </p:ext>
            </p:extLst>
          </p:nvPr>
        </p:nvGraphicFramePr>
        <p:xfrm>
          <a:off x="418033" y="2702573"/>
          <a:ext cx="8989359" cy="22710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Video: “El</a:t>
                      </a:r>
                      <a:r>
                        <a:rPr lang="es-MX" sz="1200" baseline="0" dirty="0" smtClean="0">
                          <a:solidFill>
                            <a:schemeClr val="tx1"/>
                          </a:solidFill>
                          <a:latin typeface="KG Miss Speechy IPA" panose="02000000000000000000" pitchFamily="2" charset="0"/>
                        </a:rPr>
                        <a:t> cumpleaños es sólo una vez al año</a:t>
                      </a:r>
                      <a:r>
                        <a:rPr lang="es-MX" sz="1200" dirty="0" smtClean="0">
                          <a:solidFill>
                            <a:schemeClr val="tx1"/>
                          </a:solidFill>
                          <a:latin typeface="KG Miss Speechy IPA" panose="02000000000000000000" pitchFamily="2" charset="0"/>
                        </a:rPr>
                        <a:t>”</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Lámina “¿QUÉ</a:t>
                      </a:r>
                      <a:r>
                        <a:rPr lang="es-MX" sz="1200" baseline="0" dirty="0" smtClean="0">
                          <a:solidFill>
                            <a:schemeClr val="tx1"/>
                          </a:solidFill>
                          <a:latin typeface="KG Miss Speechy IPA" panose="02000000000000000000" pitchFamily="2" charset="0"/>
                        </a:rPr>
                        <a:t> HAY EN UNA FIESTA DE CUMPLEAÑOS?”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 de trabajo 1</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 de trabajo 2</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Poema</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Lápiz</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Cinta adhesiva</a:t>
                      </a:r>
                    </a:p>
                    <a:p>
                      <a:pPr marL="342900" indent="-342900">
                        <a:buFont typeface="Arial" panose="020B0604020202020204" pitchFamily="34" charset="0"/>
                        <a:buChar char="•"/>
                      </a:pP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79772384"/>
              </p:ext>
            </p:extLst>
          </p:nvPr>
        </p:nvGraphicFramePr>
        <p:xfrm>
          <a:off x="418032" y="5132909"/>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Terminar</a:t>
                      </a:r>
                      <a:r>
                        <a:rPr lang="es-MX" sz="1200" baseline="0" dirty="0" smtClean="0">
                          <a:solidFill>
                            <a:schemeClr val="tx1"/>
                          </a:solidFill>
                          <a:latin typeface="KG Miss Speechy IPA" panose="02000000000000000000" pitchFamily="2" charset="0"/>
                        </a:rPr>
                        <a:t> la ficha de trabajo 2, investigar con mamá la fecha de tu cumpleaños y anotarla en el </a:t>
                      </a:r>
                      <a:r>
                        <a:rPr lang="es-MX" sz="1200" baseline="0" dirty="0" err="1" smtClean="0">
                          <a:solidFill>
                            <a:schemeClr val="tx1"/>
                          </a:solidFill>
                          <a:latin typeface="KG Miss Speechy IPA" panose="02000000000000000000" pitchFamily="2" charset="0"/>
                        </a:rPr>
                        <a:t>cupcake</a:t>
                      </a:r>
                      <a:r>
                        <a:rPr lang="es-MX" sz="1200" baseline="0" dirty="0" smtClean="0">
                          <a:solidFill>
                            <a:schemeClr val="tx1"/>
                          </a:solidFill>
                          <a:latin typeface="KG Miss Speechy IPA" panose="02000000000000000000" pitchFamily="2" charset="0"/>
                        </a:rPr>
                        <a:t>, recortar por la línea punteada y forrar con papel adhesivo o cinta transparente.</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89210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4007750515"/>
              </p:ext>
            </p:extLst>
          </p:nvPr>
        </p:nvGraphicFramePr>
        <p:xfrm>
          <a:off x="684878" y="1156127"/>
          <a:ext cx="8702582" cy="6454316"/>
        </p:xfrm>
        <a:graphic>
          <a:graphicData uri="http://schemas.openxmlformats.org/drawingml/2006/table">
            <a:tbl>
              <a:tblPr firstRow="1" bandRow="1">
                <a:tableStyleId>{5C22544A-7EE6-4342-B048-85BDC9FD1C3A}</a:tableStyleId>
              </a:tblPr>
              <a:tblGrid>
                <a:gridCol w="1469386"/>
                <a:gridCol w="621601"/>
                <a:gridCol w="2255192"/>
                <a:gridCol w="1907444"/>
                <a:gridCol w="2448959"/>
              </a:tblGrid>
              <a:tr h="310606">
                <a:tc gridSpan="2">
                  <a:txBody>
                    <a:bodyPr/>
                    <a:lstStyle/>
                    <a:p>
                      <a:r>
                        <a:rPr lang="es-ES" sz="1200" b="1" dirty="0" smtClean="0">
                          <a:solidFill>
                            <a:schemeClr val="bg1"/>
                          </a:solidFill>
                          <a:latin typeface="KG Miss Speechy IPA" panose="02000000000000000000" pitchFamily="2" charset="0"/>
                        </a:rPr>
                        <a:t>Nombre de</a:t>
                      </a:r>
                      <a:r>
                        <a:rPr lang="es-ES" sz="1200" b="1" baseline="0" dirty="0" smtClean="0">
                          <a:solidFill>
                            <a:schemeClr val="bg1"/>
                          </a:solidFill>
                          <a:latin typeface="KG Miss Speechy IPA" panose="02000000000000000000" pitchFamily="2" charset="0"/>
                        </a:rPr>
                        <a:t> la actividad</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¿CUÁNDO</a:t>
                      </a:r>
                      <a:r>
                        <a:rPr lang="es-MX" sz="1200" b="0" baseline="0" dirty="0" smtClean="0">
                          <a:solidFill>
                            <a:schemeClr val="tx1"/>
                          </a:solidFill>
                          <a:latin typeface="KG Miss Speechy IPA" panose="02000000000000000000" pitchFamily="2" charset="0"/>
                        </a:rPr>
                        <a:t> ES MI CUMPLEAÑOS?</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2">
                  <a:txBody>
                    <a:bodyPr/>
                    <a:lstStyle/>
                    <a:p>
                      <a:r>
                        <a:rPr lang="es-ES" sz="1200" b="1" dirty="0" smtClean="0">
                          <a:solidFill>
                            <a:schemeClr val="bg1"/>
                          </a:solidFill>
                          <a:latin typeface="KG Miss Speechy IPA" panose="02000000000000000000" pitchFamily="2" charset="0"/>
                        </a:rPr>
                        <a:t>Fecha</a:t>
                      </a:r>
                      <a:r>
                        <a:rPr lang="es-ES" sz="1200" b="1" baseline="0" dirty="0" smtClean="0">
                          <a:solidFill>
                            <a:schemeClr val="bg1"/>
                          </a:solidFill>
                          <a:latin typeface="KG Miss Speechy IPA" panose="02000000000000000000" pitchFamily="2" charset="0"/>
                        </a:rPr>
                        <a:t> de aplicación</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endParaRPr lang="es-MX"/>
                    </a:p>
                  </a:txBody>
                  <a:tcPr/>
                </a:tc>
                <a:tc gridSpan="3">
                  <a:txBody>
                    <a:bodyPr/>
                    <a:lstStyle/>
                    <a:p>
                      <a:r>
                        <a:rPr lang="es-MX" sz="1200" b="0" dirty="0" smtClean="0">
                          <a:solidFill>
                            <a:schemeClr val="tx1"/>
                          </a:solidFill>
                          <a:latin typeface="KG Miss Speechy IPA" panose="02000000000000000000" pitchFamily="2" charset="0"/>
                        </a:rPr>
                        <a:t>Martes 09 de Abril de 2024</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A7D9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Saberes y Pensamiento Científico</a:t>
                      </a:r>
                      <a:endParaRPr lang="es-MX" sz="12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A4075"/>
                    </a:solidFill>
                  </a:tcPr>
                </a:tc>
                <a:tc>
                  <a:txBody>
                    <a:bodyPr/>
                    <a:lstStyle/>
                    <a:p>
                      <a:pPr algn="just"/>
                      <a:r>
                        <a:rPr lang="es-MX" sz="1200" dirty="0" smtClean="0">
                          <a:latin typeface="KG Miss Speechy IPA" panose="02000000000000000000" pitchFamily="2" charset="0"/>
                        </a:rPr>
                        <a:t>Magnitudes de longitud, peso, </a:t>
                      </a:r>
                      <a:r>
                        <a:rPr lang="es-ES" sz="1200" dirty="0" smtClean="0">
                          <a:latin typeface="KG Miss Speechy IPA" panose="02000000000000000000" pitchFamily="2" charset="0"/>
                        </a:rPr>
                        <a:t>capacidad y tiempo en situaciones cotidianas del hogar y del entorno sociocultural.</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E8EE9"/>
                    </a:solidFill>
                  </a:tcPr>
                </a:tc>
                <a:tc hMerge="1">
                  <a:txBody>
                    <a:bodyPr/>
                    <a:lstStyle/>
                    <a:p>
                      <a:endParaRPr lang="es-MX"/>
                    </a:p>
                  </a:txBody>
                  <a:tcPr/>
                </a:tc>
                <a:tc gridSpan="3">
                  <a:txBody>
                    <a:bodyPr/>
                    <a:lstStyle/>
                    <a:p>
                      <a:pPr algn="just"/>
                      <a:r>
                        <a:rPr lang="es-MX" sz="1200" b="0" dirty="0" smtClean="0">
                          <a:solidFill>
                            <a:schemeClr val="tx1"/>
                          </a:solidFill>
                          <a:latin typeface="KG Miss Speechy IPA" panose="02000000000000000000" pitchFamily="2" charset="0"/>
                        </a:rPr>
                        <a:t>III.- </a:t>
                      </a:r>
                      <a:r>
                        <a:rPr lang="es-ES" sz="1200" b="0" dirty="0" smtClean="0">
                          <a:latin typeface="KG Miss Speechy IPA" panose="02000000000000000000" pitchFamily="2" charset="0"/>
                        </a:rPr>
                        <a:t>Hace uso de instrumentos cotidianos que miden el paso del tiempo en su comunidad, tales como calendarios, relojes de arena, solares, digitales y análogos.</a:t>
                      </a:r>
                      <a:endParaRPr lang="es-MX" sz="1200" b="0"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EB6AE"/>
                    </a:solidFill>
                  </a:tcPr>
                </a:tc>
                <a:tc hMerge="1">
                  <a:txBody>
                    <a:bodyPr/>
                    <a:lstStyle/>
                    <a:p>
                      <a:endParaRPr lang="es-MX"/>
                    </a:p>
                  </a:txBody>
                  <a:tcPr/>
                </a:tc>
                <a:tc gridSpan="3">
                  <a:txBody>
                    <a:bodyPr/>
                    <a:lstStyle/>
                    <a:p>
                      <a:pPr algn="just"/>
                      <a:r>
                        <a:rPr lang="es-ES" sz="1200" b="0" dirty="0" smtClean="0">
                          <a:latin typeface="KG Miss Speechy IPA" panose="02000000000000000000" pitchFamily="2" charset="0"/>
                        </a:rPr>
                        <a:t>II.- </a:t>
                      </a:r>
                      <a:r>
                        <a:rPr lang="es-ES" sz="1200" dirty="0" smtClean="0">
                          <a:latin typeface="KG Miss Speechy IPA" panose="02000000000000000000" pitchFamily="2" charset="0"/>
                        </a:rPr>
                        <a:t>Escucha con atención, se interesa por lo que las otras personas expresan, e intercambia ideas esperando su turno para hablar.</a:t>
                      </a:r>
                      <a:endParaRPr lang="es-ES" sz="1200" b="0" dirty="0" smtClean="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algn="ctr"/>
                      <a:r>
                        <a:rPr lang="es-ES" sz="1200" b="1" dirty="0" smtClean="0">
                          <a:solidFill>
                            <a:schemeClr val="tx1"/>
                          </a:solidFill>
                          <a:latin typeface="KG Miss Speechy IPA" panose="02000000000000000000" pitchFamily="2" charset="0"/>
                        </a:rPr>
                        <a:t>FASE</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gridSpan="4">
                  <a:txBody>
                    <a:bodyPr/>
                    <a:lstStyle/>
                    <a:p>
                      <a:pPr algn="ctr"/>
                      <a:r>
                        <a:rPr lang="es-ES" sz="1200" b="1" dirty="0" smtClean="0">
                          <a:latin typeface="KG Miss Speechy IPA" panose="02000000000000000000" pitchFamily="2" charset="0"/>
                        </a:rPr>
                        <a:t>ACTIVIDAD</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2">
                  <a:txBody>
                    <a:bodyPr/>
                    <a:lstStyle/>
                    <a:p>
                      <a:pPr algn="ctr"/>
                      <a:endParaRPr lang="es-MX" sz="1200" b="1" dirty="0" smtClean="0">
                        <a:latin typeface="KG Miss Speechy IPA" panose="02000000000000000000" pitchFamily="2" charset="0"/>
                      </a:endParaRPr>
                    </a:p>
                    <a:p>
                      <a:pPr algn="ctr"/>
                      <a:r>
                        <a:rPr lang="es-MX" sz="1100" b="1" dirty="0" smtClean="0">
                          <a:latin typeface="KG Miss Speechy IPA" panose="02000000000000000000" pitchFamily="2" charset="0"/>
                        </a:rPr>
                        <a:t>3.-</a:t>
                      </a:r>
                      <a:r>
                        <a:rPr lang="es-MX" sz="1100" b="1" baseline="0" dirty="0" smtClean="0">
                          <a:latin typeface="KG Miss Speechy IPA" panose="02000000000000000000" pitchFamily="2" charset="0"/>
                        </a:rPr>
                        <a:t> Organicemos las actividades:</a:t>
                      </a:r>
                    </a:p>
                    <a:p>
                      <a:pPr algn="ctr"/>
                      <a:r>
                        <a:rPr lang="es-MX" sz="1100" b="0" baseline="0" dirty="0" smtClean="0">
                          <a:latin typeface="KG Miss Speechy IPA" panose="02000000000000000000" pitchFamily="2" charset="0"/>
                        </a:rPr>
                        <a:t>Comentar de manera grupal las actividades que realizaremos hasta la celebración de la fiesta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509102">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KG Miss Speechy IPA" panose="02000000000000000000" pitchFamily="2" charset="0"/>
                          <a:ea typeface="+mn-ea"/>
                          <a:cs typeface="+mn-cs"/>
                        </a:rPr>
                        <a:t>Poner a los niños en plenaria y</a:t>
                      </a:r>
                      <a:r>
                        <a:rPr lang="es-MX" sz="1100" kern="1200" baseline="0" dirty="0" smtClean="0">
                          <a:solidFill>
                            <a:schemeClr val="dk1"/>
                          </a:solidFill>
                          <a:effectLst/>
                          <a:latin typeface="KG Miss Speechy IPA" panose="02000000000000000000" pitchFamily="2" charset="0"/>
                          <a:ea typeface="+mn-ea"/>
                          <a:cs typeface="+mn-cs"/>
                        </a:rPr>
                        <a:t> recordar lo que se hizo el día anterior. Recordar que estamos trabajando con el proyecto “La fiesta de cumpleaños” . Mencionarles que durante estas tres semanas haremos lo siguiente:</a:t>
                      </a:r>
                    </a:p>
                    <a:p>
                      <a:pPr marL="171450" marR="0" lvl="0" indent="-171450" algn="just" defTabSz="1005840" rtl="0" eaLnBrk="1" fontAlgn="auto" latinLnBrk="0" hangingPunct="1">
                        <a:lnSpc>
                          <a:spcPct val="100000"/>
                        </a:lnSpc>
                        <a:spcBef>
                          <a:spcPts val="0"/>
                        </a:spcBef>
                        <a:spcAft>
                          <a:spcPts val="0"/>
                        </a:spcAft>
                        <a:buClrTx/>
                        <a:buSzTx/>
                        <a:buFontTx/>
                        <a:buChar char="-"/>
                        <a:tabLst/>
                        <a:defRPr/>
                      </a:pPr>
                      <a:r>
                        <a:rPr lang="es-MX" sz="1100" kern="1200" baseline="0" dirty="0" smtClean="0">
                          <a:solidFill>
                            <a:schemeClr val="dk1"/>
                          </a:solidFill>
                          <a:effectLst/>
                          <a:latin typeface="KG Miss Speechy IPA" panose="02000000000000000000" pitchFamily="2" charset="0"/>
                          <a:ea typeface="+mn-ea"/>
                          <a:cs typeface="+mn-cs"/>
                        </a:rPr>
                        <a:t>La invitación.  - Croquis para llegar a la fiesta.  -Describir invitados.   -Un regalo.    -Receta para una pizza.   - Contar chistes.   -Jugar y bailar  -Realizar una celebración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baseline="0" dirty="0" smtClean="0">
                          <a:solidFill>
                            <a:schemeClr val="dk1"/>
                          </a:solidFill>
                          <a:effectLst/>
                          <a:latin typeface="KG Miss Speechy IPA" panose="02000000000000000000" pitchFamily="2" charset="0"/>
                          <a:ea typeface="+mn-ea"/>
                          <a:cs typeface="+mn-cs"/>
                        </a:rPr>
                        <a:t>Comentar sobre qué les parecen esas actividades y preguntarles sobre la tarea. La socializarán, compartirán su fecha de cumpleaños con sus compañeros y de donde obtuvieron esa información. Al finalizar, preguntarles: ¿falta mucho o poco para su cumpleaños?, ¿Cómo lo saben?, ¿quién de sus compañeros cumple años pronto?, ¿Quién de sus compañeros ya cumplió años hace poco?</a:t>
                      </a:r>
                      <a:endParaRPr lang="es-MX" sz="1100" kern="1200" dirty="0" smtClean="0">
                        <a:solidFill>
                          <a:schemeClr val="dk1"/>
                        </a:solidFill>
                        <a:effectLst/>
                        <a:latin typeface="KG Miss Speechy IPA"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latin typeface="KG Miss Speechy IPA" panose="02000000000000000000" pitchFamily="2" charset="0"/>
                        </a:rPr>
                        <a:t>4.-Creatividad</a:t>
                      </a:r>
                      <a:r>
                        <a:rPr lang="es-MX" sz="1200" b="1" baseline="0" dirty="0" smtClean="0">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latin typeface="KG Miss Speechy IPA" panose="02000000000000000000" pitchFamily="2" charset="0"/>
                        </a:rPr>
                        <a:t>Se realizarán actividades relacionadas con una fiesta de cumpleaños</a:t>
                      </a:r>
                      <a:endParaRPr lang="es-MX" sz="1200" b="0" dirty="0" smtClean="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75055">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Proponerles</a:t>
                      </a:r>
                      <a:r>
                        <a:rPr lang="es-MX" sz="1200" kern="1200" baseline="0" dirty="0" smtClean="0">
                          <a:solidFill>
                            <a:schemeClr val="dk1"/>
                          </a:solidFill>
                          <a:effectLst/>
                          <a:latin typeface="KG Miss Speechy IPA" panose="02000000000000000000" pitchFamily="2" charset="0"/>
                          <a:ea typeface="+mn-ea"/>
                          <a:cs typeface="+mn-cs"/>
                        </a:rPr>
                        <a:t> a los alumnos ordenar los cumpleaños en un gráfico para tenerlos presentes.. La maestra les mostrará unos globos de “Grafico de cumpleaños”, cada uno de los globos tendrá el nombre de un mes del año y un pequeño listón colgando. Primero la maestra los pegará de manera provisional en el pizarrón con un poco de cinta (puede colocarse un imán atrás), y les preguntará a los alumnos: ¿en qué mes estamos?, ¿Cómo se llama el mes que acaba de pasar?, ¿Cómo se llama el mes próximo?, pedirles que mencionen los meses del año de manera ordenada.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47" y="7010412"/>
            <a:ext cx="870273" cy="703869"/>
          </a:xfrm>
          <a:prstGeom prst="rect">
            <a:avLst/>
          </a:prstGeom>
        </p:spPr>
      </p:pic>
    </p:spTree>
    <p:extLst>
      <p:ext uri="{BB962C8B-B14F-4D97-AF65-F5344CB8AC3E}">
        <p14:creationId xmlns:p14="http://schemas.microsoft.com/office/powerpoint/2010/main" val="399920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
            <a:ext cx="10072338" cy="7771588"/>
          </a:xfrm>
          <a:prstGeom prst="rect">
            <a:avLst/>
          </a:prstGeom>
        </p:spPr>
      </p:pic>
      <p:sp>
        <p:nvSpPr>
          <p:cNvPr id="9" name="Rectángulo redondeado 8"/>
          <p:cNvSpPr/>
          <p:nvPr/>
        </p:nvSpPr>
        <p:spPr>
          <a:xfrm>
            <a:off x="9562454" y="-8762"/>
            <a:ext cx="495946" cy="7772401"/>
          </a:xfrm>
          <a:prstGeom prst="roundRect">
            <a:avLst/>
          </a:prstGeom>
          <a:solidFill>
            <a:srgbClr val="7030A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rot="5400000">
            <a:off x="6182323" y="3621523"/>
            <a:ext cx="7356761" cy="584775"/>
          </a:xfrm>
          <a:prstGeom prst="rect">
            <a:avLst/>
          </a:prstGeom>
          <a:noFill/>
        </p:spPr>
        <p:txBody>
          <a:bodyPr wrap="square" rtlCol="0">
            <a:spAutoFit/>
          </a:bodyPr>
          <a:lstStyle/>
          <a:p>
            <a:pPr algn="ctr"/>
            <a:r>
              <a:rPr lang="es-ES" sz="3200" dirty="0" smtClean="0">
                <a:solidFill>
                  <a:schemeClr val="bg1"/>
                </a:solidFill>
                <a:latin typeface="Somelove" panose="02000500000000000000" pitchFamily="50" charset="0"/>
              </a:rPr>
              <a:t>Aprendizaje Basado en Servicio   AS</a:t>
            </a:r>
            <a:endParaRPr lang="es-MX" sz="3200" dirty="0">
              <a:solidFill>
                <a:schemeClr val="bg1"/>
              </a:solidFill>
              <a:latin typeface="Somelove" panose="02000500000000000000" pitchFamily="50"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88" y="7059770"/>
            <a:ext cx="870273" cy="703869"/>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886852987"/>
              </p:ext>
            </p:extLst>
          </p:nvPr>
        </p:nvGraphicFramePr>
        <p:xfrm>
          <a:off x="418034" y="443572"/>
          <a:ext cx="8989359" cy="3014100"/>
        </p:xfrm>
        <a:graphic>
          <a:graphicData uri="http://schemas.openxmlformats.org/drawingml/2006/table">
            <a:tbl>
              <a:tblPr firstRow="1" bandRow="1">
                <a:tableStyleId>{5C22544A-7EE6-4342-B048-85BDC9FD1C3A}</a:tableStyleId>
              </a:tblPr>
              <a:tblGrid>
                <a:gridCol w="1503756"/>
                <a:gridCol w="7485603"/>
              </a:tblGrid>
              <a:tr h="201125">
                <a:tc rowSpan="3">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dirty="0" smtClean="0">
                          <a:solidFill>
                            <a:schemeClr val="tx1"/>
                          </a:solidFill>
                          <a:latin typeface="KG Miss Speechy IPA" panose="02000000000000000000" pitchFamily="2" charset="0"/>
                        </a:rPr>
                        <a:t>4.-Creatividad</a:t>
                      </a:r>
                      <a:r>
                        <a:rPr lang="es-MX" sz="1200" b="1" baseline="0" dirty="0" smtClean="0">
                          <a:solidFill>
                            <a:schemeClr val="tx1"/>
                          </a:solidFill>
                          <a:latin typeface="KG Miss Speechy IPA" panose="02000000000000000000" pitchFamily="2" charset="0"/>
                        </a:rPr>
                        <a:t> en marcha:</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baseline="0" dirty="0" smtClean="0">
                          <a:solidFill>
                            <a:schemeClr val="tx1"/>
                          </a:solidFill>
                          <a:latin typeface="KG Miss Speechy IPA" panose="02000000000000000000" pitchFamily="2" charset="0"/>
                        </a:rPr>
                        <a:t>Se realizarán actividades relacionadas con una fiesta de cumpleaños</a:t>
                      </a:r>
                      <a:endParaRPr lang="es-MX" sz="1200" b="0" dirty="0" smtClean="0">
                        <a:solidFill>
                          <a:schemeClr val="tx1"/>
                        </a:solidFill>
                        <a:latin typeface="KG Miss Speechy IPA" panose="02000000000000000000" pitchFamily="2" charset="0"/>
                      </a:endParaRPr>
                    </a:p>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kern="1200" baseline="0" dirty="0" smtClean="0">
                          <a:solidFill>
                            <a:schemeClr val="dk1"/>
                          </a:solidFill>
                          <a:effectLst/>
                          <a:latin typeface="KG Miss Speechy IPA" panose="02000000000000000000" pitchFamily="2" charset="0"/>
                          <a:ea typeface="+mn-ea"/>
                          <a:cs typeface="+mn-cs"/>
                        </a:rPr>
                        <a:t>Enseguida escuchar la canción “Calendario de amor” </a:t>
                      </a:r>
                      <a:r>
                        <a:rPr lang="es-MX" sz="1200" b="0" kern="1200" baseline="0" dirty="0" smtClean="0">
                          <a:solidFill>
                            <a:schemeClr val="dk1"/>
                          </a:solidFill>
                          <a:effectLst/>
                          <a:latin typeface="KG Miss Speechy IPA" panose="02000000000000000000" pitchFamily="2" charset="0"/>
                          <a:ea typeface="+mn-ea"/>
                          <a:cs typeface="+mn-cs"/>
                          <a:hlinkClick r:id="rId4"/>
                        </a:rPr>
                        <a:t>https://www.youtube.com/watch?v=92n12VuCOy4</a:t>
                      </a:r>
                      <a:r>
                        <a:rPr lang="es-MX" sz="1200" b="0" kern="1200" baseline="0" dirty="0" smtClean="0">
                          <a:solidFill>
                            <a:schemeClr val="dk1"/>
                          </a:solidFill>
                          <a:effectLst/>
                          <a:latin typeface="KG Miss Speechy IPA" panose="02000000000000000000" pitchFamily="2" charset="0"/>
                          <a:ea typeface="+mn-ea"/>
                          <a:cs typeface="+mn-cs"/>
                        </a:rPr>
                        <a:t>  y observar de manera grupal si ordenamos los globos correctamente. Ir pausando la canción de ser necesario. Una vez ordenados los meses del año, la maestra pondrá la canción “Los meses del año” </a:t>
                      </a:r>
                      <a:r>
                        <a:rPr lang="es-MX" sz="1200" b="0" kern="1200" baseline="0" dirty="0" smtClean="0">
                          <a:solidFill>
                            <a:schemeClr val="dk1"/>
                          </a:solidFill>
                          <a:effectLst/>
                          <a:latin typeface="KG Miss Speechy IPA" panose="02000000000000000000" pitchFamily="2" charset="0"/>
                          <a:ea typeface="+mn-ea"/>
                          <a:cs typeface="+mn-cs"/>
                          <a:hlinkClick r:id="rId5"/>
                        </a:rPr>
                        <a:t>https://www.youtube.com/watch?v=SPwDfIycUVI</a:t>
                      </a:r>
                      <a:r>
                        <a:rPr lang="es-MX" sz="1200" b="0" kern="1200" baseline="0" dirty="0" smtClean="0">
                          <a:solidFill>
                            <a:schemeClr val="dk1"/>
                          </a:solidFill>
                          <a:effectLst/>
                          <a:latin typeface="KG Miss Speechy IPA" panose="02000000000000000000" pitchFamily="2" charset="0"/>
                          <a:ea typeface="+mn-ea"/>
                          <a:cs typeface="+mn-cs"/>
                        </a:rPr>
                        <a:t> , cuando la canción diga “Quien haya nacido en (mes) que se ponga de pie” deberá hacerlo y bailar, enseguida se pausará la canción y los niños se ordenarán según el número del mes y pegarán su </a:t>
                      </a:r>
                      <a:r>
                        <a:rPr lang="es-MX" sz="1200" b="0" kern="1200" baseline="0" dirty="0" err="1" smtClean="0">
                          <a:solidFill>
                            <a:schemeClr val="dk1"/>
                          </a:solidFill>
                          <a:effectLst/>
                          <a:latin typeface="KG Miss Speechy IPA" panose="02000000000000000000" pitchFamily="2" charset="0"/>
                          <a:ea typeface="+mn-ea"/>
                          <a:cs typeface="+mn-cs"/>
                        </a:rPr>
                        <a:t>cupcake</a:t>
                      </a:r>
                      <a:r>
                        <a:rPr lang="es-MX" sz="1200" b="0" kern="1200" baseline="0" dirty="0" smtClean="0">
                          <a:solidFill>
                            <a:schemeClr val="dk1"/>
                          </a:solidFill>
                          <a:effectLst/>
                          <a:latin typeface="KG Miss Speechy IPA" panose="02000000000000000000" pitchFamily="2" charset="0"/>
                          <a:ea typeface="+mn-ea"/>
                          <a:cs typeface="+mn-cs"/>
                        </a:rPr>
                        <a:t> en el listón del mes que les corresponda.</a:t>
                      </a:r>
                    </a:p>
                    <a:p>
                      <a:pPr algn="ct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01125">
                <a:tc vMerge="1">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Por</a:t>
                      </a:r>
                      <a:r>
                        <a:rPr lang="es-MX" sz="1200" kern="1200" baseline="0" dirty="0" smtClean="0">
                          <a:solidFill>
                            <a:schemeClr val="dk1"/>
                          </a:solidFill>
                          <a:effectLst/>
                          <a:latin typeface="KG Miss Speechy IPA" panose="02000000000000000000" pitchFamily="2" charset="0"/>
                          <a:ea typeface="+mn-ea"/>
                          <a:cs typeface="+mn-cs"/>
                        </a:rPr>
                        <a:t> último, en la ficha de trabajo 3 los alumnos deberán recortar y pegar en cada uno de los meses del calendario el dibujo que los represente, según la canción “Calendario de amor”. Reproducírsela en volumen bajo mientras trabajan.</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“El cumpleaños de Pepo” </a:t>
                      </a:r>
                      <a:r>
                        <a:rPr lang="es-MX" sz="1200" kern="1200" baseline="0" dirty="0" smtClean="0">
                          <a:solidFill>
                            <a:schemeClr val="dk1"/>
                          </a:solidFill>
                          <a:effectLst/>
                          <a:latin typeface="KG Miss Speechy IPA" panose="02000000000000000000" pitchFamily="2" charset="0"/>
                          <a:ea typeface="+mn-ea"/>
                          <a:cs typeface="+mn-cs"/>
                          <a:hlinkClick r:id="rId6"/>
                        </a:rPr>
                        <a:t>https://www.youtube.com/watch?v=PW08EGDOREs</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890984730"/>
              </p:ext>
            </p:extLst>
          </p:nvPr>
        </p:nvGraphicFramePr>
        <p:xfrm>
          <a:off x="418033" y="3648431"/>
          <a:ext cx="8989359" cy="22710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F0"/>
                    </a:solidFill>
                  </a:tcPr>
                </a:tc>
              </a:tr>
              <a:tr h="589349">
                <a:tc>
                  <a:txBody>
                    <a:bodyPr/>
                    <a:lstStyle/>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Tarea</a:t>
                      </a:r>
                      <a:r>
                        <a:rPr lang="es-MX" sz="1200" baseline="0" dirty="0" smtClean="0">
                          <a:solidFill>
                            <a:schemeClr val="tx1"/>
                          </a:solidFill>
                          <a:latin typeface="KG Miss Speechy IPA" panose="02000000000000000000" pitchFamily="2" charset="0"/>
                        </a:rPr>
                        <a:t> realizada ficha de trabajo 2</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Materiales “Gráfico de cumpleaños” </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Cinta adhesiva</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 “Calendario de amor”</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Canción “Los meses del año”</a:t>
                      </a:r>
                    </a:p>
                    <a:p>
                      <a:pPr marL="342900" indent="-342900">
                        <a:buFont typeface="Arial" panose="020B0604020202020204" pitchFamily="34" charset="0"/>
                        <a:buChar char="•"/>
                      </a:pPr>
                      <a:r>
                        <a:rPr lang="es-MX" sz="1200" dirty="0" smtClean="0">
                          <a:solidFill>
                            <a:schemeClr val="tx1"/>
                          </a:solidFill>
                          <a:latin typeface="KG Miss Speechy IPA" panose="02000000000000000000" pitchFamily="2" charset="0"/>
                        </a:rPr>
                        <a:t>Ficha</a:t>
                      </a:r>
                      <a:r>
                        <a:rPr lang="es-MX" sz="1200" baseline="0" dirty="0" smtClean="0">
                          <a:solidFill>
                            <a:schemeClr val="tx1"/>
                          </a:solidFill>
                          <a:latin typeface="KG Miss Speechy IPA" panose="02000000000000000000" pitchFamily="2" charset="0"/>
                        </a:rPr>
                        <a:t> de trabajo 3</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Pegamento</a:t>
                      </a:r>
                    </a:p>
                    <a:p>
                      <a:pPr marL="342900" indent="-342900">
                        <a:buFont typeface="Arial" panose="020B0604020202020204" pitchFamily="34" charset="0"/>
                        <a:buChar char="•"/>
                      </a:pPr>
                      <a:r>
                        <a:rPr lang="es-MX" sz="1200" baseline="0" dirty="0" smtClean="0">
                          <a:solidFill>
                            <a:schemeClr val="tx1"/>
                          </a:solidFill>
                          <a:latin typeface="KG Miss Speechy IPA" panose="02000000000000000000" pitchFamily="2" charset="0"/>
                        </a:rPr>
                        <a:t>Cuento “El cumpleaños de Pepo”</a:t>
                      </a:r>
                      <a:endParaRPr lang="es-MX" sz="1200" dirty="0">
                        <a:solidFill>
                          <a:schemeClr val="tx1"/>
                        </a:solidFill>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86430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31448</TotalTime>
  <Words>7925</Words>
  <Application>Microsoft Office PowerPoint</Application>
  <PresentationFormat>Personalizado</PresentationFormat>
  <Paragraphs>782</Paragraphs>
  <Slides>43</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43</vt:i4>
      </vt:variant>
    </vt:vector>
  </HeadingPairs>
  <TitlesOfParts>
    <vt:vector size="54" baseType="lpstr">
      <vt:lpstr>A Year Without Rain</vt:lpstr>
      <vt:lpstr>Abigail</vt:lpstr>
      <vt:lpstr>Arial</vt:lpstr>
      <vt:lpstr>Calibri</vt:lpstr>
      <vt:lpstr>Calibri Light</vt:lpstr>
      <vt:lpstr>KG A Little Spark</vt:lpstr>
      <vt:lpstr>KG Miss Speechy IPA</vt:lpstr>
      <vt:lpstr>KG Second Chances Sketch</vt:lpstr>
      <vt:lpstr>Somelove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126</cp:revision>
  <dcterms:created xsi:type="dcterms:W3CDTF">2024-03-17T07:11:12Z</dcterms:created>
  <dcterms:modified xsi:type="dcterms:W3CDTF">2025-01-15T18:20:26Z</dcterms:modified>
</cp:coreProperties>
</file>