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3" r:id="rId6"/>
    <p:sldId id="261" r:id="rId7"/>
    <p:sldId id="264" r:id="rId8"/>
    <p:sldId id="265" r:id="rId9"/>
    <p:sldId id="260" r:id="rId10"/>
    <p:sldId id="266" r:id="rId11"/>
    <p:sldId id="267" r:id="rId12"/>
    <p:sldId id="268" r:id="rId13"/>
    <p:sldId id="269" r:id="rId14"/>
  </p:sldIdLst>
  <p:sldSz cx="10058400" cy="77724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94660"/>
  </p:normalViewPr>
  <p:slideViewPr>
    <p:cSldViewPr snapToGrid="0">
      <p:cViewPr>
        <p:scale>
          <a:sx n="50" d="100"/>
          <a:sy n="50" d="100"/>
        </p:scale>
        <p:origin x="19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E1C8-EC9D-4432-A197-26FF8D3FB6F0}" type="datetimeFigureOut">
              <a:rPr lang="es-MX" smtClean="0"/>
              <a:t>11/03/2024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DDD-B033-4B01-B117-CF23D38A40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901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E1C8-EC9D-4432-A197-26FF8D3FB6F0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DDD-B033-4B01-B117-CF23D38A40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337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E1C8-EC9D-4432-A197-26FF8D3FB6F0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DDD-B033-4B01-B117-CF23D38A40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533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E1C8-EC9D-4432-A197-26FF8D3FB6F0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DDD-B033-4B01-B117-CF23D38A40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443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E1C8-EC9D-4432-A197-26FF8D3FB6F0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DDD-B033-4B01-B117-CF23D38A40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274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E1C8-EC9D-4432-A197-26FF8D3FB6F0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DDD-B033-4B01-B117-CF23D38A40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19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E1C8-EC9D-4432-A197-26FF8D3FB6F0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DDD-B033-4B01-B117-CF23D38A40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887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E1C8-EC9D-4432-A197-26FF8D3FB6F0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DDD-B033-4B01-B117-CF23D38A40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17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E1C8-EC9D-4432-A197-26FF8D3FB6F0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DDD-B033-4B01-B117-CF23D38A40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439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E1C8-EC9D-4432-A197-26FF8D3FB6F0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DDD-B033-4B01-B117-CF23D38A40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154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E1C8-EC9D-4432-A197-26FF8D3FB6F0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DDD-B033-4B01-B117-CF23D38A40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151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E1C8-EC9D-4432-A197-26FF8D3FB6F0}" type="datetimeFigureOut">
              <a:rPr lang="es-MX" smtClean="0"/>
              <a:t>11/03/2024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A8DDD-B033-4B01-B117-CF23D38A40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783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4013">
            <a:off x="382805" y="1818829"/>
            <a:ext cx="4019550" cy="56292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5180" y="2784107"/>
            <a:ext cx="3502886" cy="49826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6" y="3084162"/>
            <a:ext cx="3502886" cy="49826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8405" y="1955400"/>
            <a:ext cx="3022169" cy="51991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4470"/>
            <a:ext cx="3022169" cy="519915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5987" flipH="1">
            <a:off x="5714317" y="1818829"/>
            <a:ext cx="4019550" cy="56292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4"/>
          <a:stretch/>
        </p:blipFill>
        <p:spPr>
          <a:xfrm>
            <a:off x="0" y="1337557"/>
            <a:ext cx="10058400" cy="643484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67166" y="469566"/>
            <a:ext cx="85240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 smtClean="0">
                <a:solidFill>
                  <a:srgbClr val="002060"/>
                </a:solidFill>
                <a:latin typeface="Beachworks" pitchFamily="2" charset="0"/>
              </a:rPr>
              <a:t>EVALUACION</a:t>
            </a:r>
          </a:p>
          <a:p>
            <a:pPr algn="ctr"/>
            <a:r>
              <a:rPr lang="es-MX" sz="6000" dirty="0" smtClean="0">
                <a:solidFill>
                  <a:srgbClr val="002060"/>
                </a:solidFill>
                <a:latin typeface="Beachworks" pitchFamily="2" charset="0"/>
              </a:rPr>
              <a:t>PROYECTO</a:t>
            </a:r>
            <a:r>
              <a:rPr lang="es-MX" sz="6000" dirty="0" smtClean="0">
                <a:solidFill>
                  <a:srgbClr val="002060"/>
                </a:solidFill>
                <a:latin typeface="Beachworks" pitchFamily="2" charset="0"/>
              </a:rPr>
              <a:t>: EL AGUA</a:t>
            </a:r>
            <a:endParaRPr lang="es-MX" sz="6000" dirty="0">
              <a:solidFill>
                <a:srgbClr val="002060"/>
              </a:solidFill>
              <a:latin typeface="Beachworks" pitchFamily="2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178" y="-1750243"/>
            <a:ext cx="8772044" cy="1118977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516" y="840884"/>
            <a:ext cx="629551" cy="50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3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0"/>
          <a:stretch/>
        </p:blipFill>
        <p:spPr>
          <a:xfrm>
            <a:off x="0" y="4386020"/>
            <a:ext cx="10058400" cy="33807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180" y="-1786223"/>
            <a:ext cx="8772044" cy="111897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9" y="436408"/>
            <a:ext cx="629551" cy="509176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979254"/>
              </p:ext>
            </p:extLst>
          </p:nvPr>
        </p:nvGraphicFramePr>
        <p:xfrm>
          <a:off x="751113" y="920501"/>
          <a:ext cx="8425543" cy="5931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7488"/>
                <a:gridCol w="2850190"/>
                <a:gridCol w="4777865"/>
              </a:tblGrid>
              <a:tr h="453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LISTA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1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OBSERVACIONES RELEVANTES EN LOS PROCESOS DE APRENDIZAJE</a:t>
                      </a:r>
                      <a:endParaRPr lang="es-MX" sz="11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927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48" y="4474289"/>
            <a:ext cx="1512347" cy="270119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52" y="4262562"/>
            <a:ext cx="1881188" cy="337012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72" y="4508411"/>
            <a:ext cx="1548405" cy="276560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409700" y="1924050"/>
            <a:ext cx="76390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dirty="0" smtClean="0">
                <a:solidFill>
                  <a:srgbClr val="FFC000"/>
                </a:solidFill>
                <a:latin typeface="BEACHWORKS" pitchFamily="2" charset="0"/>
              </a:rPr>
              <a:t>EVALUACIÓN</a:t>
            </a:r>
            <a:r>
              <a:rPr lang="es-MX" sz="4000" dirty="0" smtClean="0"/>
              <a:t> </a:t>
            </a:r>
          </a:p>
          <a:p>
            <a:pPr algn="ctr"/>
            <a:r>
              <a:rPr lang="es-MX" sz="7200" dirty="0" smtClean="0">
                <a:latin typeface="Somelove" panose="02000500000000000000" pitchFamily="50" charset="0"/>
              </a:rPr>
              <a:t>Festival de Primavera</a:t>
            </a:r>
            <a:endParaRPr lang="es-MX" sz="7200" dirty="0">
              <a:latin typeface="Somelove" panose="02000500000000000000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7006" r="10329" b="20004"/>
          <a:stretch/>
        </p:blipFill>
        <p:spPr>
          <a:xfrm>
            <a:off x="-15499" y="6066430"/>
            <a:ext cx="3995457" cy="17059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t="27006" r="10329" b="20004"/>
          <a:stretch/>
        </p:blipFill>
        <p:spPr>
          <a:xfrm>
            <a:off x="1036767" y="6066430"/>
            <a:ext cx="4217158" cy="17059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t="27006" r="10329" b="20004"/>
          <a:stretch/>
        </p:blipFill>
        <p:spPr>
          <a:xfrm>
            <a:off x="3880385" y="6066430"/>
            <a:ext cx="4217158" cy="17059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t="27006" r="10329" b="20004"/>
          <a:stretch/>
        </p:blipFill>
        <p:spPr>
          <a:xfrm>
            <a:off x="4943148" y="6066430"/>
            <a:ext cx="4217158" cy="17059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t="27006" r="15728" b="20004"/>
          <a:stretch/>
        </p:blipFill>
        <p:spPr>
          <a:xfrm>
            <a:off x="6177237" y="6066430"/>
            <a:ext cx="3927658" cy="170597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14" y="997607"/>
            <a:ext cx="857409" cy="77118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626139"/>
            <a:ext cx="2270583" cy="125426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9723" y="756716"/>
            <a:ext cx="2270583" cy="125426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06" y="1774832"/>
            <a:ext cx="809245" cy="69514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204" y="-1780628"/>
            <a:ext cx="8772044" cy="111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69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0"/>
          <a:stretch/>
        </p:blipFill>
        <p:spPr>
          <a:xfrm>
            <a:off x="0" y="4386020"/>
            <a:ext cx="10058400" cy="33807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180" y="-1786223"/>
            <a:ext cx="8772044" cy="1118977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486900" y="0"/>
            <a:ext cx="571500" cy="777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 rot="5400000">
            <a:off x="6143125" y="3597458"/>
            <a:ext cx="7265034" cy="57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16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Lenguajes</a:t>
            </a:r>
            <a:endParaRPr lang="es-MX" sz="316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846093"/>
              </p:ext>
            </p:extLst>
          </p:nvPr>
        </p:nvGraphicFramePr>
        <p:xfrm>
          <a:off x="418454" y="463844"/>
          <a:ext cx="9062462" cy="7077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434"/>
                <a:gridCol w="2911447"/>
                <a:gridCol w="1726501"/>
                <a:gridCol w="1876207"/>
                <a:gridCol w="1816873"/>
              </a:tblGrid>
              <a:tr h="600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/>
                      </a:r>
                      <a:b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</a:b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Recursos y juegos del lenguaje que fortalecen la diversidad de formas de expresión oral, y que rescatan la o las lenguas de la comunidad y de otros lugares.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4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ES" sz="1100" dirty="0" smtClean="0">
                          <a:latin typeface="KG Miss Speechy IPA" panose="02000000000000000000" pitchFamily="2" charset="0"/>
                        </a:rPr>
                        <a:t>Utiliza distintos recursos de los lenguajes, tales como sonido, ritmo, música, velocidad y movimientos corporales, gestos o señas, para acompañar y modificar adivinanzas, canciones, trabalenguas, retahílas, coplas, entre otros, y con ello crea otras formas de expresión.</a:t>
                      </a:r>
                      <a:endParaRPr lang="es-MX" sz="1100" dirty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70" y="463844"/>
            <a:ext cx="629551" cy="50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04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0"/>
          <a:stretch/>
        </p:blipFill>
        <p:spPr>
          <a:xfrm>
            <a:off x="0" y="4386020"/>
            <a:ext cx="10058400" cy="33807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180" y="-1786223"/>
            <a:ext cx="8772044" cy="1118977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486900" y="0"/>
            <a:ext cx="571500" cy="77724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 rot="5400000">
            <a:off x="5803716" y="3682616"/>
            <a:ext cx="7943851" cy="57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16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</a:t>
            </a:r>
            <a:r>
              <a:rPr lang="es-ES" sz="3160" dirty="0" smtClean="0">
                <a:solidFill>
                  <a:schemeClr val="bg1"/>
                </a:solidFill>
                <a:latin typeface="Somelove" panose="02000500000000000000" pitchFamily="50" charset="0"/>
              </a:rPr>
              <a:t>De lo humano y lo comunitario</a:t>
            </a:r>
            <a:endParaRPr lang="es-MX" sz="316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765181"/>
              </p:ext>
            </p:extLst>
          </p:nvPr>
        </p:nvGraphicFramePr>
        <p:xfrm>
          <a:off x="418454" y="463844"/>
          <a:ext cx="9062462" cy="6976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434"/>
                <a:gridCol w="2911447"/>
                <a:gridCol w="1726501"/>
                <a:gridCol w="1876207"/>
                <a:gridCol w="1816873"/>
              </a:tblGrid>
              <a:tr h="600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/>
                      </a:r>
                      <a:b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</a:b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Interacción con personas de diversos contextos, que contribuyan al establecimiento de relaciones positivas y a una convivencia basada en la aceptación de la diversidad.</a:t>
                      </a:r>
                      <a:endParaRPr lang="es-ES" sz="12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4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ES" sz="1100" dirty="0" smtClean="0">
                          <a:latin typeface="KG Miss Speechy IPA" panose="02000000000000000000" pitchFamily="2" charset="0"/>
                        </a:rPr>
                        <a:t>Interactúa con distintas personas en situaciones diversas, a partir del establecimiento conjunto de acuerdos para la participación, la </a:t>
                      </a:r>
                      <a:r>
                        <a:rPr lang="es-MX" sz="1100" dirty="0" smtClean="0">
                          <a:latin typeface="KG Miss Speechy IPA" panose="02000000000000000000" pitchFamily="2" charset="0"/>
                        </a:rPr>
                        <a:t>organización y la convivencia.</a:t>
                      </a:r>
                      <a:endParaRPr lang="es-MX" sz="1100" dirty="0" smtClean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70" y="463844"/>
            <a:ext cx="629551" cy="50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3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0"/>
          <a:stretch/>
        </p:blipFill>
        <p:spPr>
          <a:xfrm>
            <a:off x="0" y="4386020"/>
            <a:ext cx="10058400" cy="33807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180" y="-1786223"/>
            <a:ext cx="8772044" cy="1118977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007030" y="457782"/>
            <a:ext cx="6044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solidFill>
                  <a:srgbClr val="002060"/>
                </a:solidFill>
                <a:latin typeface="Beachworks" pitchFamily="2" charset="0"/>
              </a:rPr>
              <a:t>EVALUACIÓN</a:t>
            </a:r>
          </a:p>
          <a:p>
            <a:pPr algn="ctr"/>
            <a:r>
              <a:rPr lang="es-MX" sz="5400" dirty="0" smtClean="0">
                <a:solidFill>
                  <a:srgbClr val="002060"/>
                </a:solidFill>
                <a:latin typeface="Beachworks" pitchFamily="2" charset="0"/>
              </a:rPr>
              <a:t>Proyecto: El </a:t>
            </a:r>
            <a:r>
              <a:rPr lang="es-MX" sz="5400" dirty="0" smtClean="0">
                <a:solidFill>
                  <a:srgbClr val="002060"/>
                </a:solidFill>
                <a:latin typeface="Beachworks" pitchFamily="2" charset="0"/>
              </a:rPr>
              <a:t>Agua</a:t>
            </a:r>
            <a:endParaRPr lang="es-MX" sz="5400" dirty="0">
              <a:solidFill>
                <a:srgbClr val="002060"/>
              </a:solidFill>
              <a:latin typeface="Beachworks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24932" y="2085117"/>
            <a:ext cx="900853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sz="2000" dirty="0" smtClean="0">
                <a:latin typeface="KG Miss Speechy IPA" panose="02000000000000000000" pitchFamily="2" charset="0"/>
              </a:rPr>
              <a:t>Jardín de Niños:                               C.C.T:                      </a:t>
            </a:r>
          </a:p>
          <a:p>
            <a:endParaRPr lang="es-ES" sz="2000" dirty="0">
              <a:latin typeface="KG Miss Speechy IPA" panose="02000000000000000000" pitchFamily="2" charset="0"/>
            </a:endParaRPr>
          </a:p>
          <a:p>
            <a:r>
              <a:rPr lang="es-ES" sz="2000" dirty="0" smtClean="0">
                <a:latin typeface="KG Miss Speechy IPA" panose="02000000000000000000" pitchFamily="2" charset="0"/>
              </a:rPr>
              <a:t>Sector: </a:t>
            </a:r>
            <a:r>
              <a:rPr lang="es-ES" sz="2000" dirty="0">
                <a:latin typeface="KG Miss Speechy IPA" panose="02000000000000000000" pitchFamily="2" charset="0"/>
              </a:rPr>
              <a:t>                                        Zona Escolar</a:t>
            </a:r>
            <a:r>
              <a:rPr lang="es-ES" sz="2000" dirty="0" smtClean="0">
                <a:latin typeface="KG Miss Speechy IPA" panose="02000000000000000000" pitchFamily="2" charset="0"/>
              </a:rPr>
              <a:t>:</a:t>
            </a:r>
          </a:p>
          <a:p>
            <a:endParaRPr lang="es-ES" sz="2000" dirty="0">
              <a:latin typeface="KG Miss Speechy IPA" panose="02000000000000000000" pitchFamily="2" charset="0"/>
            </a:endParaRPr>
          </a:p>
          <a:p>
            <a:r>
              <a:rPr lang="es-ES" sz="2000" dirty="0" smtClean="0">
                <a:latin typeface="KG Miss Speechy IPA" panose="02000000000000000000" pitchFamily="2" charset="0"/>
              </a:rPr>
              <a:t>Educadora:</a:t>
            </a:r>
            <a:endParaRPr lang="es-ES" sz="2000" dirty="0">
              <a:latin typeface="KG Miss Speechy IPA" panose="02000000000000000000" pitchFamily="2" charset="0"/>
            </a:endParaRPr>
          </a:p>
          <a:p>
            <a:endParaRPr lang="es-ES" sz="2000" dirty="0" smtClean="0">
              <a:latin typeface="KG Miss Speechy IPA" panose="02000000000000000000" pitchFamily="2" charset="0"/>
            </a:endParaRPr>
          </a:p>
          <a:p>
            <a:r>
              <a:rPr lang="es-ES" sz="2000" dirty="0" smtClean="0">
                <a:latin typeface="KG Miss Speechy IPA" panose="02000000000000000000" pitchFamily="2" charset="0"/>
              </a:rPr>
              <a:t>Grado y grupo:                    Ciclo Escolar: 2023 -2024</a:t>
            </a:r>
          </a:p>
          <a:p>
            <a:endParaRPr lang="es-ES" sz="2000" dirty="0">
              <a:latin typeface="KG Miss Speechy IPA" panose="02000000000000000000" pitchFamily="2" charset="0"/>
            </a:endParaRPr>
          </a:p>
          <a:p>
            <a:pPr algn="ctr"/>
            <a:r>
              <a:rPr lang="es-ES" sz="2000" dirty="0" smtClean="0">
                <a:latin typeface="KG Miss Speechy IPA" panose="02000000000000000000" pitchFamily="2" charset="0"/>
              </a:rPr>
              <a:t>Fecha de aplicación: </a:t>
            </a:r>
          </a:p>
          <a:p>
            <a:pPr algn="ctr"/>
            <a:r>
              <a:rPr lang="es-ES" sz="2000" dirty="0" smtClean="0">
                <a:latin typeface="KG Miss Speechy IPA" panose="02000000000000000000" pitchFamily="2" charset="0"/>
              </a:rPr>
              <a:t>11 al 22 de Marzo de 2024</a:t>
            </a:r>
            <a:endParaRPr lang="es-MX" sz="2000" dirty="0">
              <a:latin typeface="KG Miss Speechy IPA" panose="02000000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914" y="825769"/>
            <a:ext cx="629551" cy="50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9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0"/>
          <a:stretch/>
        </p:blipFill>
        <p:spPr>
          <a:xfrm>
            <a:off x="0" y="4386020"/>
            <a:ext cx="10058400" cy="33807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180" y="-1786223"/>
            <a:ext cx="8772044" cy="1118977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486900" y="0"/>
            <a:ext cx="571500" cy="777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 rot="5400000">
            <a:off x="6143125" y="3597458"/>
            <a:ext cx="7265034" cy="57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16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Lenguajes</a:t>
            </a:r>
            <a:endParaRPr lang="es-MX" sz="316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868534"/>
              </p:ext>
            </p:extLst>
          </p:nvPr>
        </p:nvGraphicFramePr>
        <p:xfrm>
          <a:off x="418454" y="463844"/>
          <a:ext cx="9062462" cy="6844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434"/>
                <a:gridCol w="2911447"/>
                <a:gridCol w="1726501"/>
                <a:gridCol w="1876207"/>
                <a:gridCol w="1816873"/>
              </a:tblGrid>
              <a:tr h="600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b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</a:b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Comunicación de necesidades, emociones, gustos, ideas y saberes, a través de los diversos lenguajes, desde una perspectiva comunitaria.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4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KG Miss Speechy IPA" panose="02000000000000000000" pitchFamily="2" charset="0"/>
                        </a:rPr>
                        <a:t>11.- Escucha con atención, se interesa por lo que las otras personas expresan, e intercambia ideas esperando su turno para hablar.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70" y="463844"/>
            <a:ext cx="629551" cy="50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4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0"/>
          <a:stretch/>
        </p:blipFill>
        <p:spPr>
          <a:xfrm>
            <a:off x="0" y="4386020"/>
            <a:ext cx="10058400" cy="33807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180" y="-1786223"/>
            <a:ext cx="8772044" cy="1118977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486900" y="0"/>
            <a:ext cx="571500" cy="777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 rot="5400000">
            <a:off x="6143125" y="3597458"/>
            <a:ext cx="7265034" cy="57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16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Lenguajes</a:t>
            </a:r>
            <a:endParaRPr lang="es-MX" sz="316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509521"/>
              </p:ext>
            </p:extLst>
          </p:nvPr>
        </p:nvGraphicFramePr>
        <p:xfrm>
          <a:off x="418455" y="383008"/>
          <a:ext cx="9062462" cy="7138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434"/>
                <a:gridCol w="2911447"/>
                <a:gridCol w="1726501"/>
                <a:gridCol w="1876207"/>
                <a:gridCol w="1816873"/>
              </a:tblGrid>
              <a:tr h="600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b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</a:br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Narración de historias mediante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diversos lenguajes, en un ambiente donde todas las niñas y todos los niños, participen y se apropien de la cultura, a través de la lectura y la escritura.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4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I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I.- </a:t>
                      </a:r>
                      <a:r>
                        <a:rPr lang="es-ES" sz="1200" b="0" dirty="0" smtClean="0">
                          <a:latin typeface="KG Miss Speechy IPA" panose="02000000000000000000" pitchFamily="2" charset="0"/>
                        </a:rPr>
                        <a:t>Evoca y narra lo que interpreta y entiende de diferentes textos literarios-leyendas, cuentos, fábulas, historias- , y relatos de la comunidad, que escucha en voz de otras personas que las narran o leen.</a:t>
                      </a: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71" y="546386"/>
            <a:ext cx="629551" cy="50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6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0"/>
          <a:stretch/>
        </p:blipFill>
        <p:spPr>
          <a:xfrm>
            <a:off x="0" y="4386020"/>
            <a:ext cx="10058400" cy="33807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180" y="-1786223"/>
            <a:ext cx="8772044" cy="1118977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486900" y="0"/>
            <a:ext cx="571500" cy="777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 rot="5400000">
            <a:off x="6143125" y="3597458"/>
            <a:ext cx="7265034" cy="57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16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Lenguajes</a:t>
            </a:r>
            <a:endParaRPr lang="es-MX" sz="316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077291"/>
              </p:ext>
            </p:extLst>
          </p:nvPr>
        </p:nvGraphicFramePr>
        <p:xfrm>
          <a:off x="418454" y="463844"/>
          <a:ext cx="9062462" cy="6844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434"/>
                <a:gridCol w="2911447"/>
                <a:gridCol w="1726501"/>
                <a:gridCol w="1876207"/>
                <a:gridCol w="1816873"/>
              </a:tblGrid>
              <a:tr h="600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/>
                      </a:r>
                      <a:b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</a:b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Producción de expresiones creativas con los distintos elementos de los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lenguajes artísticos.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4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I.- </a:t>
                      </a:r>
                      <a:r>
                        <a:rPr lang="es-ES" sz="1200" b="0" dirty="0" smtClean="0">
                          <a:latin typeface="KG Miss Speechy IPA" panose="02000000000000000000" pitchFamily="2" charset="0"/>
                        </a:rPr>
                        <a:t>Produce expresiones creativas para representar el mundo cercano, experiencias de su vida personal, familiar o creaciones de su imaginación, recurriendo a los distintos recursos de las artes.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70" y="463844"/>
            <a:ext cx="629551" cy="50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47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0"/>
          <a:stretch/>
        </p:blipFill>
        <p:spPr>
          <a:xfrm>
            <a:off x="0" y="4386020"/>
            <a:ext cx="10058400" cy="33807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180" y="-1786223"/>
            <a:ext cx="8772044" cy="11189779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12270"/>
              </p:ext>
            </p:extLst>
          </p:nvPr>
        </p:nvGraphicFramePr>
        <p:xfrm>
          <a:off x="517310" y="73990"/>
          <a:ext cx="8969590" cy="7469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1052716"/>
                <a:gridCol w="805015"/>
                <a:gridCol w="941318"/>
                <a:gridCol w="978057"/>
              </a:tblGrid>
              <a:tr h="33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b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</a:br>
                      <a:r>
                        <a:rPr lang="es-ES" sz="9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Exploración de la diversidad natural que existe en la comunidad y en otros lugares.</a:t>
                      </a:r>
                      <a:endParaRPr lang="es-MX" sz="9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000" b="1" dirty="0" smtClean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5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</a:t>
                      </a: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):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III.- </a:t>
                      </a:r>
                      <a:r>
                        <a:rPr lang="es-ES" sz="900" b="0" dirty="0" smtClean="0">
                          <a:latin typeface="KG Miss Speechy IPA" panose="02000000000000000000" pitchFamily="2" charset="0"/>
                        </a:rPr>
                        <a:t>Distingue algunas características del entorno natural: plantas, animales, cuerpos de agua, clima, entre otras.</a:t>
                      </a:r>
                      <a:endParaRPr lang="es-MX" sz="9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</a:t>
                      </a: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):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II.- </a:t>
                      </a:r>
                      <a:r>
                        <a:rPr lang="es-ES" sz="900" b="0" dirty="0" smtClean="0">
                          <a:latin typeface="KG Miss Speechy IPA" panose="02000000000000000000" pitchFamily="2" charset="0"/>
                        </a:rPr>
                        <a:t>Formula, en su lengua materna y con sus palabras, explicaciones sencillas acerca de cómo y por qué suceden algunos procesos naturales, en la medida de lo posible, experimenta y pone a prueba sus supuestos; recurre a fuentes de consulta digitales para profundizar lo que sabe o intuye.</a:t>
                      </a:r>
                      <a:endParaRPr lang="es-MX" sz="9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9486900" y="0"/>
            <a:ext cx="571500" cy="7772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 rot="5400000">
            <a:off x="6143125" y="3624590"/>
            <a:ext cx="726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Saberes y Pensamiento Científico</a:t>
            </a:r>
            <a:endParaRPr lang="es-MX" sz="28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59" y="474077"/>
            <a:ext cx="629551" cy="50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0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0"/>
          <a:stretch/>
        </p:blipFill>
        <p:spPr>
          <a:xfrm>
            <a:off x="0" y="4386020"/>
            <a:ext cx="10058400" cy="33807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180" y="-1786223"/>
            <a:ext cx="8772044" cy="1118977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9486900" y="0"/>
            <a:ext cx="571500" cy="7772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 rot="5400000">
            <a:off x="6143125" y="3624590"/>
            <a:ext cx="726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Saberes y Pensamiento Científico</a:t>
            </a:r>
            <a:endParaRPr lang="es-MX" sz="28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618512"/>
              </p:ext>
            </p:extLst>
          </p:nvPr>
        </p:nvGraphicFramePr>
        <p:xfrm>
          <a:off x="424438" y="470027"/>
          <a:ext cx="9062462" cy="6976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434"/>
                <a:gridCol w="2911447"/>
                <a:gridCol w="1726501"/>
                <a:gridCol w="1876207"/>
                <a:gridCol w="1816873"/>
              </a:tblGrid>
              <a:tr h="600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</a:p>
                    <a:p>
                      <a:pPr algn="ctr"/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Desplazamientos y recorridos en diferentes lugares de su comunidad, que implican el reconocimiento de las formas y el dominio del espacio, a partir de distintos puntos de observación.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4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II.- </a:t>
                      </a:r>
                      <a:r>
                        <a:rPr lang="es-ES" sz="1200" b="0" dirty="0" smtClean="0">
                          <a:latin typeface="KG Miss Speechy IPA" panose="02000000000000000000" pitchFamily="2" charset="0"/>
                        </a:rPr>
                        <a:t>Juega con el tangram para hacer composiciones y arma rompecabezas.</a:t>
                      </a:r>
                      <a:endParaRPr lang="es-ES" sz="1200" b="0" dirty="0" smtClean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8" y="593295"/>
            <a:ext cx="629551" cy="50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1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0"/>
          <a:stretch/>
        </p:blipFill>
        <p:spPr>
          <a:xfrm>
            <a:off x="0" y="4386020"/>
            <a:ext cx="10058400" cy="33807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180" y="-1786223"/>
            <a:ext cx="8772044" cy="1118977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 rot="5400000">
            <a:off x="6143125" y="3624590"/>
            <a:ext cx="726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Saberes y Pensamiento Científico</a:t>
            </a:r>
            <a:endParaRPr lang="es-MX" sz="28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486900" y="0"/>
            <a:ext cx="571500" cy="7772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/>
          <p:cNvSpPr txBox="1"/>
          <p:nvPr/>
        </p:nvSpPr>
        <p:spPr>
          <a:xfrm rot="5400000">
            <a:off x="6153699" y="3624590"/>
            <a:ext cx="726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Ética, Naturaleza y Sociedades</a:t>
            </a:r>
            <a:endParaRPr lang="es-MX" sz="28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873777"/>
              </p:ext>
            </p:extLst>
          </p:nvPr>
        </p:nvGraphicFramePr>
        <p:xfrm>
          <a:off x="418454" y="463844"/>
          <a:ext cx="9062462" cy="6844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434"/>
                <a:gridCol w="2911447"/>
                <a:gridCol w="1726501"/>
                <a:gridCol w="1876207"/>
                <a:gridCol w="1816873"/>
              </a:tblGrid>
              <a:tr h="600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/>
                      </a:r>
                      <a:b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</a:b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Transformación responsable del entorno al satisfacer necesidades básicas de alimentación, vestido y vivienda.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4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KG Miss Speechy IPA" panose="02000000000000000000" pitchFamily="2" charset="0"/>
                        </a:rPr>
                        <a:t>I.- Cuida los recursos que provienen de la naturaleza al satisfacer necesidades y promueve que las demás personas también lo hagan. 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9" y="463844"/>
            <a:ext cx="629551" cy="50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1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0"/>
          <a:stretch/>
        </p:blipFill>
        <p:spPr>
          <a:xfrm>
            <a:off x="0" y="4386020"/>
            <a:ext cx="10058400" cy="33807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180" y="-1786223"/>
            <a:ext cx="8772044" cy="111897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914" y="825769"/>
            <a:ext cx="629551" cy="509176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987889"/>
              </p:ext>
            </p:extLst>
          </p:nvPr>
        </p:nvGraphicFramePr>
        <p:xfrm>
          <a:off x="423566" y="253683"/>
          <a:ext cx="9006919" cy="7047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1090045"/>
                <a:gridCol w="805015"/>
                <a:gridCol w="941318"/>
                <a:gridCol w="978057"/>
              </a:tblGrid>
              <a:tr h="459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b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</a:br>
                      <a:r>
                        <a:rPr lang="es-ES" sz="9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Interacción, cuidado y conservación de la naturaleza, que favorece la construcción de una conciencia ambiental.</a:t>
                      </a:r>
                      <a:endParaRPr lang="es-MX" sz="9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5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 algn="ctr"/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II.- Se relaciona con la naturaleza y considera la importancia de sus elementos para la vida (aire, Sol, agua y suelo).</a:t>
                      </a:r>
                      <a:endParaRPr lang="es-MX" sz="900" b="1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</a:t>
                      </a: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):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KG Miss Speechy IPA" panose="02000000000000000000" pitchFamily="2" charset="0"/>
                        </a:rPr>
                        <a:t>I.- Evitar acciones que deterioren a la naturaleza e invita a sus pares a cuidarla.</a:t>
                      </a:r>
                      <a:endParaRPr lang="es-MX" sz="900" b="1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 rot="5400000">
            <a:off x="6143125" y="3624590"/>
            <a:ext cx="726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Saberes y Pensamiento Científico</a:t>
            </a:r>
            <a:endParaRPr lang="es-MX" sz="28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486900" y="0"/>
            <a:ext cx="571500" cy="7772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/>
          <p:cNvSpPr txBox="1"/>
          <p:nvPr/>
        </p:nvSpPr>
        <p:spPr>
          <a:xfrm rot="5400000">
            <a:off x="6153699" y="3624590"/>
            <a:ext cx="726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Ética, Naturaleza y Sociedades</a:t>
            </a:r>
            <a:endParaRPr lang="es-MX" sz="28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34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1599</TotalTime>
  <Words>1183</Words>
  <Application>Microsoft Office PowerPoint</Application>
  <PresentationFormat>Personalizado</PresentationFormat>
  <Paragraphs>1368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BEACHWORKS</vt:lpstr>
      <vt:lpstr>BEACHWORKS</vt:lpstr>
      <vt:lpstr>Calibri</vt:lpstr>
      <vt:lpstr>Calibri Light</vt:lpstr>
      <vt:lpstr>KG Miss Speechy IPA</vt:lpstr>
      <vt:lpstr>Somelove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9</cp:revision>
  <dcterms:created xsi:type="dcterms:W3CDTF">2024-03-12T21:03:40Z</dcterms:created>
  <dcterms:modified xsi:type="dcterms:W3CDTF">2024-03-13T23:43:15Z</dcterms:modified>
</cp:coreProperties>
</file>