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2" autoAdjust="0"/>
    <p:restoredTop sz="94660"/>
  </p:normalViewPr>
  <p:slideViewPr>
    <p:cSldViewPr snapToGrid="0">
      <p:cViewPr>
        <p:scale>
          <a:sx n="66" d="100"/>
          <a:sy n="66" d="100"/>
        </p:scale>
        <p:origin x="177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EC1E-B35C-4269-88EA-A0BDB800B8FD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971D-A4FF-4D49-A152-E598CBE2A6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268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EC1E-B35C-4269-88EA-A0BDB800B8FD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971D-A4FF-4D49-A152-E598CBE2A6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6785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EC1E-B35C-4269-88EA-A0BDB800B8FD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971D-A4FF-4D49-A152-E598CBE2A6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242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EC1E-B35C-4269-88EA-A0BDB800B8FD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971D-A4FF-4D49-A152-E598CBE2A6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4832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EC1E-B35C-4269-88EA-A0BDB800B8FD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971D-A4FF-4D49-A152-E598CBE2A6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8278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EC1E-B35C-4269-88EA-A0BDB800B8FD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971D-A4FF-4D49-A152-E598CBE2A6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3612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EC1E-B35C-4269-88EA-A0BDB800B8FD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971D-A4FF-4D49-A152-E598CBE2A6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7900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EC1E-B35C-4269-88EA-A0BDB800B8FD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971D-A4FF-4D49-A152-E598CBE2A6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0553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EC1E-B35C-4269-88EA-A0BDB800B8FD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971D-A4FF-4D49-A152-E598CBE2A6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8748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EC1E-B35C-4269-88EA-A0BDB800B8FD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971D-A4FF-4D49-A152-E598CBE2A6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2590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EC1E-B35C-4269-88EA-A0BDB800B8FD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B971D-A4FF-4D49-A152-E598CBE2A6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393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F9EC1E-B35C-4269-88EA-A0BDB800B8FD}" type="datetimeFigureOut">
              <a:rPr lang="es-MX" smtClean="0"/>
              <a:t>13/01/2025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BB971D-A4FF-4D49-A152-E598CBE2A6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5152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>
            <a:extLst>
              <a:ext uri="{FF2B5EF4-FFF2-40B4-BE49-F238E27FC236}">
                <a16:creationId xmlns:a16="http://schemas.microsoft.com/office/drawing/2014/main" id="{F7F7505C-6E64-3BA8-81EE-49755941AC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70" y="1360195"/>
            <a:ext cx="10080701" cy="1839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5C8A9798-859C-4202-B754-F3905BA5B541}"/>
              </a:ext>
            </a:extLst>
          </p:cNvPr>
          <p:cNvSpPr/>
          <p:nvPr/>
        </p:nvSpPr>
        <p:spPr>
          <a:xfrm rot="5400000">
            <a:off x="1336902" y="-923834"/>
            <a:ext cx="7414591" cy="964095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056" name="Picture 8">
            <a:extLst>
              <a:ext uri="{FF2B5EF4-FFF2-40B4-BE49-F238E27FC236}">
                <a16:creationId xmlns:a16="http://schemas.microsoft.com/office/drawing/2014/main" id="{971B3DE4-028C-5AC6-E415-70F649366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01" y="2768541"/>
            <a:ext cx="5393470" cy="4814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CB95E56C-7006-E0C0-FDEC-20FBBA5998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666"/>
          <a:stretch/>
        </p:blipFill>
        <p:spPr bwMode="auto">
          <a:xfrm>
            <a:off x="223718" y="3543174"/>
            <a:ext cx="9610964" cy="4039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>
            <a:extLst>
              <a:ext uri="{FF2B5EF4-FFF2-40B4-BE49-F238E27FC236}">
                <a16:creationId xmlns:a16="http://schemas.microsoft.com/office/drawing/2014/main" id="{96244CA1-F3E2-C1B4-8FB8-1826F0DD9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2175">
            <a:off x="7635646" y="2652070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>
            <a:extLst>
              <a:ext uri="{FF2B5EF4-FFF2-40B4-BE49-F238E27FC236}">
                <a16:creationId xmlns:a16="http://schemas.microsoft.com/office/drawing/2014/main" id="{C4E231B9-C2DD-7A84-0AA2-E01BFD3418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/>
          <a:stretch/>
        </p:blipFill>
        <p:spPr bwMode="auto">
          <a:xfrm>
            <a:off x="8526023" y="3723858"/>
            <a:ext cx="1129328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B97B0CDA-8230-6E62-FB50-FDB677B09D6F}"/>
              </a:ext>
            </a:extLst>
          </p:cNvPr>
          <p:cNvSpPr txBox="1">
            <a:spLocks/>
          </p:cNvSpPr>
          <p:nvPr/>
        </p:nvSpPr>
        <p:spPr>
          <a:xfrm>
            <a:off x="769376" y="475106"/>
            <a:ext cx="8549640" cy="953923"/>
          </a:xfrm>
          <a:prstGeom prst="rect">
            <a:avLst/>
          </a:prstGeom>
        </p:spPr>
        <p:txBody>
          <a:bodyPr>
            <a:noAutofit/>
          </a:bodyPr>
          <a:lstStyle>
            <a:lvl1pPr algn="l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8000" b="1" spc="600" dirty="0">
                <a:solidFill>
                  <a:srgbClr val="FF0000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E</a:t>
            </a:r>
            <a:r>
              <a:rPr lang="es-MX" sz="8000" b="1" spc="600" dirty="0">
                <a:solidFill>
                  <a:srgbClr val="FFC000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V</a:t>
            </a:r>
            <a:r>
              <a:rPr lang="es-MX" sz="8000" b="1" spc="600" dirty="0">
                <a:solidFill>
                  <a:srgbClr val="92D050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A</a:t>
            </a:r>
            <a:r>
              <a:rPr lang="es-MX" sz="8000" b="1" spc="600" dirty="0">
                <a:solidFill>
                  <a:srgbClr val="00B050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L</a:t>
            </a:r>
            <a:r>
              <a:rPr lang="es-MX" sz="8000" b="1" spc="600" dirty="0">
                <a:solidFill>
                  <a:srgbClr val="009999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U</a:t>
            </a:r>
            <a:r>
              <a:rPr lang="es-MX" sz="8000" b="1" spc="600" dirty="0">
                <a:solidFill>
                  <a:srgbClr val="00B0F0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A</a:t>
            </a:r>
            <a:r>
              <a:rPr lang="es-MX" sz="8000" b="1" spc="600" dirty="0">
                <a:solidFill>
                  <a:srgbClr val="002060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C</a:t>
            </a:r>
            <a:r>
              <a:rPr lang="es-MX" sz="8000" b="1" spc="600" dirty="0">
                <a:solidFill>
                  <a:srgbClr val="7030A0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I</a:t>
            </a:r>
            <a:r>
              <a:rPr lang="es-MX" sz="8000" b="1" spc="600" dirty="0">
                <a:solidFill>
                  <a:srgbClr val="CC00CC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Ó</a:t>
            </a:r>
            <a:r>
              <a:rPr lang="es-MX" sz="8000" b="1" spc="600" dirty="0">
                <a:solidFill>
                  <a:srgbClr val="FF66FF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N</a:t>
            </a:r>
            <a:r>
              <a:rPr lang="es-MX" sz="5400" b="1" dirty="0">
                <a:latin typeface="KG Be Still And Know" panose="02000503000000020004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99DB2AB-D266-EEA5-A726-E9EA7D103599}"/>
              </a:ext>
            </a:extLst>
          </p:cNvPr>
          <p:cNvSpPr txBox="1"/>
          <p:nvPr/>
        </p:nvSpPr>
        <p:spPr>
          <a:xfrm>
            <a:off x="200475" y="1768935"/>
            <a:ext cx="96109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dirty="0">
                <a:latin typeface="HelloTypeHype" panose="02000603000000000000" pitchFamily="2" charset="0"/>
                <a:ea typeface="HelloTypeHype" panose="02000603000000000000" pitchFamily="2" charset="0"/>
              </a:rPr>
              <a:t>BIENVENIDO AÑO NUEVO</a:t>
            </a:r>
          </a:p>
        </p:txBody>
      </p:sp>
      <p:pic>
        <p:nvPicPr>
          <p:cNvPr id="16" name="Picture 10">
            <a:extLst>
              <a:ext uri="{FF2B5EF4-FFF2-40B4-BE49-F238E27FC236}">
                <a16:creationId xmlns:a16="http://schemas.microsoft.com/office/drawing/2014/main" id="{68BA1603-2CFC-1B59-FA07-1DFC41826D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4" y="2579034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>
            <a:extLst>
              <a:ext uri="{FF2B5EF4-FFF2-40B4-BE49-F238E27FC236}">
                <a16:creationId xmlns:a16="http://schemas.microsoft.com/office/drawing/2014/main" id="{E915C0F8-B1E9-60C2-83A1-FED25C36A4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 r="17634" b="41473"/>
          <a:stretch/>
        </p:blipFill>
        <p:spPr bwMode="auto">
          <a:xfrm>
            <a:off x="373411" y="3659463"/>
            <a:ext cx="729064" cy="1076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889E633F-4E84-729C-8EAB-8550C8C5BF2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3475" y="315469"/>
            <a:ext cx="499629" cy="40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140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E09BD-6A3D-451A-2EBD-271F4FC55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5A9D299-7F07-3630-4350-BA73EB2EDE1F}"/>
              </a:ext>
            </a:extLst>
          </p:cNvPr>
          <p:cNvSpPr/>
          <p:nvPr/>
        </p:nvSpPr>
        <p:spPr>
          <a:xfrm rot="5400000">
            <a:off x="1336902" y="-923834"/>
            <a:ext cx="7414591" cy="964095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6" name="Picture 10">
            <a:extLst>
              <a:ext uri="{FF2B5EF4-FFF2-40B4-BE49-F238E27FC236}">
                <a16:creationId xmlns:a16="http://schemas.microsoft.com/office/drawing/2014/main" id="{F722C9F9-ACE3-AC53-156F-49C7C76F4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51" y="0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>
            <a:extLst>
              <a:ext uri="{FF2B5EF4-FFF2-40B4-BE49-F238E27FC236}">
                <a16:creationId xmlns:a16="http://schemas.microsoft.com/office/drawing/2014/main" id="{EA09EA3A-845E-0D8C-28DB-A96731DA0B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 r="17634" b="41473"/>
          <a:stretch/>
        </p:blipFill>
        <p:spPr bwMode="auto">
          <a:xfrm>
            <a:off x="373411" y="3659463"/>
            <a:ext cx="729064" cy="1076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1E07EF86-2A9D-3B15-532E-8B0D837B8A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11" y="253683"/>
            <a:ext cx="499629" cy="404096"/>
          </a:xfrm>
          <a:prstGeom prst="rect">
            <a:avLst/>
          </a:prstGeom>
        </p:spPr>
      </p:pic>
      <p:pic>
        <p:nvPicPr>
          <p:cNvPr id="9" name="Picture 10">
            <a:extLst>
              <a:ext uri="{FF2B5EF4-FFF2-40B4-BE49-F238E27FC236}">
                <a16:creationId xmlns:a16="http://schemas.microsoft.com/office/drawing/2014/main" id="{42AFBC3D-291D-529F-BEC6-D670A67993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132175">
            <a:off x="182784" y="5983783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4B2E8E2C-E3DC-BB00-59B9-4F665BC74D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/>
          <a:stretch/>
        </p:blipFill>
        <p:spPr bwMode="auto">
          <a:xfrm rot="14386241">
            <a:off x="173278" y="1522719"/>
            <a:ext cx="1129328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3ABBD1D2-10C7-6E41-EAE1-2003D87F2F5F}"/>
              </a:ext>
            </a:extLst>
          </p:cNvPr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9226993-ED4A-4544-3B23-B606E0898A93}"/>
              </a:ext>
            </a:extLst>
          </p:cNvPr>
          <p:cNvSpPr txBox="1"/>
          <p:nvPr/>
        </p:nvSpPr>
        <p:spPr>
          <a:xfrm rot="5400000">
            <a:off x="6143125" y="3686145"/>
            <a:ext cx="72650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bg1"/>
                </a:solidFill>
                <a:latin typeface="HelloTypeHype" panose="02000603000000000000" pitchFamily="2" charset="0"/>
                <a:ea typeface="HelloTypeHype" panose="02000603000000000000" pitchFamily="2" charset="0"/>
              </a:rPr>
              <a:t>Campo Formativo: De lo Humano y lo Comunitario</a:t>
            </a:r>
            <a:endParaRPr lang="es-MX" sz="2000" dirty="0">
              <a:solidFill>
                <a:schemeClr val="bg1"/>
              </a:solidFill>
              <a:latin typeface="HelloTypeHype" panose="02000603000000000000" pitchFamily="2" charset="0"/>
              <a:ea typeface="HelloTypeHype" panose="02000603000000000000" pitchFamily="2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B60288C-7921-2783-B0FD-A66D285636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004144"/>
              </p:ext>
            </p:extLst>
          </p:nvPr>
        </p:nvGraphicFramePr>
        <p:xfrm>
          <a:off x="737942" y="1103401"/>
          <a:ext cx="8425543" cy="59314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7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0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778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39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LISTA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1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OBSERVACIONES RELEVANTES EN LOS PROCESOS DE APRENDIZAJE</a:t>
                      </a:r>
                      <a:endParaRPr lang="es-MX" sz="11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9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1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1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89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6549D-1149-C6C9-89F4-520D387C2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>
            <a:extLst>
              <a:ext uri="{FF2B5EF4-FFF2-40B4-BE49-F238E27FC236}">
                <a16:creationId xmlns:a16="http://schemas.microsoft.com/office/drawing/2014/main" id="{966DC755-C059-59A9-B64C-D6CD77BCB7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12" y="1405193"/>
            <a:ext cx="10080701" cy="1839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8AA2B613-56FB-0049-24ED-30532B9B1B6D}"/>
              </a:ext>
            </a:extLst>
          </p:cNvPr>
          <p:cNvSpPr/>
          <p:nvPr/>
        </p:nvSpPr>
        <p:spPr>
          <a:xfrm rot="5400000">
            <a:off x="1336902" y="-923834"/>
            <a:ext cx="7414591" cy="964095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3BBDA703-D1E0-1207-86A2-39349F3F8F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2175">
            <a:off x="7635646" y="2652070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>
            <a:extLst>
              <a:ext uri="{FF2B5EF4-FFF2-40B4-BE49-F238E27FC236}">
                <a16:creationId xmlns:a16="http://schemas.microsoft.com/office/drawing/2014/main" id="{D2A8C4C9-9D63-AF9D-2313-2FD553AC0B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/>
          <a:stretch/>
        </p:blipFill>
        <p:spPr bwMode="auto">
          <a:xfrm>
            <a:off x="8526023" y="3723858"/>
            <a:ext cx="1129328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ítulo 1">
            <a:extLst>
              <a:ext uri="{FF2B5EF4-FFF2-40B4-BE49-F238E27FC236}">
                <a16:creationId xmlns:a16="http://schemas.microsoft.com/office/drawing/2014/main" id="{06DF1D98-84E5-CD4E-B139-C454E2989AF7}"/>
              </a:ext>
            </a:extLst>
          </p:cNvPr>
          <p:cNvSpPr txBox="1">
            <a:spLocks/>
          </p:cNvSpPr>
          <p:nvPr/>
        </p:nvSpPr>
        <p:spPr>
          <a:xfrm>
            <a:off x="769376" y="475106"/>
            <a:ext cx="8549640" cy="953923"/>
          </a:xfrm>
          <a:prstGeom prst="rect">
            <a:avLst/>
          </a:prstGeom>
        </p:spPr>
        <p:txBody>
          <a:bodyPr>
            <a:noAutofit/>
          </a:bodyPr>
          <a:lstStyle>
            <a:lvl1pPr algn="l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8000" b="1" spc="600" dirty="0">
                <a:solidFill>
                  <a:srgbClr val="FF0000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B</a:t>
            </a:r>
            <a:r>
              <a:rPr lang="es-MX" sz="8000" b="1" spc="600" dirty="0">
                <a:solidFill>
                  <a:srgbClr val="FFC000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I</a:t>
            </a:r>
            <a:r>
              <a:rPr lang="es-MX" sz="8000" b="1" spc="600" dirty="0">
                <a:solidFill>
                  <a:srgbClr val="92D050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E</a:t>
            </a:r>
            <a:r>
              <a:rPr lang="es-MX" sz="8000" b="1" spc="600" dirty="0">
                <a:solidFill>
                  <a:srgbClr val="00B050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N</a:t>
            </a:r>
            <a:r>
              <a:rPr lang="es-MX" sz="8000" b="1" spc="600" dirty="0">
                <a:ln>
                  <a:solidFill>
                    <a:srgbClr val="009999"/>
                  </a:solidFill>
                </a:ln>
                <a:solidFill>
                  <a:srgbClr val="009999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V</a:t>
            </a:r>
            <a:r>
              <a:rPr lang="es-MX" sz="8000" b="1" spc="600" dirty="0">
                <a:solidFill>
                  <a:srgbClr val="00B0F0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E</a:t>
            </a:r>
            <a:r>
              <a:rPr lang="es-MX" sz="8000" b="1" spc="600" dirty="0">
                <a:solidFill>
                  <a:srgbClr val="002060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N</a:t>
            </a:r>
            <a:r>
              <a:rPr lang="es-MX" sz="8000" b="1" spc="600" dirty="0">
                <a:solidFill>
                  <a:srgbClr val="7030A0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I</a:t>
            </a:r>
            <a:r>
              <a:rPr lang="es-MX" sz="8000" b="1" spc="600" dirty="0">
                <a:solidFill>
                  <a:srgbClr val="CC00CC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D</a:t>
            </a:r>
            <a:r>
              <a:rPr lang="es-MX" sz="8000" b="1" spc="600" dirty="0">
                <a:solidFill>
                  <a:srgbClr val="FF66FF"/>
                </a:solidFill>
                <a:latin typeface="KG Blank Space Sketch" panose="02000000000000000000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O</a:t>
            </a:r>
            <a:r>
              <a:rPr lang="es-MX" sz="5400" b="1" dirty="0">
                <a:latin typeface="KG Be Still And Know" panose="02000503000000020004" pitchFamily="2" charset="0"/>
                <a:ea typeface="HelloTexas" panose="02000603000000000000" pitchFamily="2" charset="0"/>
                <a:cs typeface="Aharoni" panose="020F0502020204030204" pitchFamily="2" charset="-79"/>
              </a:rPr>
              <a:t>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B21343B-EE4E-6DBD-9B9E-E7F081AC2F2C}"/>
              </a:ext>
            </a:extLst>
          </p:cNvPr>
          <p:cNvSpPr txBox="1"/>
          <p:nvPr/>
        </p:nvSpPr>
        <p:spPr>
          <a:xfrm>
            <a:off x="1436777" y="1768935"/>
            <a:ext cx="72148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>
                <a:latin typeface="HelloTypeHype" panose="02000603000000000000" pitchFamily="2" charset="0"/>
                <a:ea typeface="HelloTypeHype" panose="02000603000000000000" pitchFamily="2" charset="0"/>
              </a:rPr>
              <a:t>AÑO NUEVO</a:t>
            </a:r>
          </a:p>
        </p:txBody>
      </p:sp>
      <p:pic>
        <p:nvPicPr>
          <p:cNvPr id="16" name="Picture 10">
            <a:extLst>
              <a:ext uri="{FF2B5EF4-FFF2-40B4-BE49-F238E27FC236}">
                <a16:creationId xmlns:a16="http://schemas.microsoft.com/office/drawing/2014/main" id="{EC10F1B6-C4FF-4FC8-43EA-4489841BE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4" y="2579034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>
            <a:extLst>
              <a:ext uri="{FF2B5EF4-FFF2-40B4-BE49-F238E27FC236}">
                <a16:creationId xmlns:a16="http://schemas.microsoft.com/office/drawing/2014/main" id="{08903CAB-F219-C286-7149-DE1D7D2ACA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 r="17634" b="41473"/>
          <a:stretch/>
        </p:blipFill>
        <p:spPr bwMode="auto">
          <a:xfrm>
            <a:off x="373411" y="3659463"/>
            <a:ext cx="729064" cy="1076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05AA5FA7-B448-03C0-1882-276815E0154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3475" y="315469"/>
            <a:ext cx="499629" cy="404096"/>
          </a:xfrm>
          <a:prstGeom prst="rect">
            <a:avLst/>
          </a:prstGeom>
        </p:spPr>
      </p:pic>
      <p:pic>
        <p:nvPicPr>
          <p:cNvPr id="4" name="Picture 10">
            <a:extLst>
              <a:ext uri="{FF2B5EF4-FFF2-40B4-BE49-F238E27FC236}">
                <a16:creationId xmlns:a16="http://schemas.microsoft.com/office/drawing/2014/main" id="{2AB5AE69-9B15-34D4-E9C4-20146653E7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732175">
            <a:off x="8118492" y="5592748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0">
            <a:extLst>
              <a:ext uri="{FF2B5EF4-FFF2-40B4-BE49-F238E27FC236}">
                <a16:creationId xmlns:a16="http://schemas.microsoft.com/office/drawing/2014/main" id="{12B1304A-8B83-1102-1952-AD4ED615DB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/>
          <a:stretch/>
        </p:blipFill>
        <p:spPr bwMode="auto">
          <a:xfrm rot="6718928">
            <a:off x="7461890" y="6125966"/>
            <a:ext cx="1129328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>
            <a:extLst>
              <a:ext uri="{FF2B5EF4-FFF2-40B4-BE49-F238E27FC236}">
                <a16:creationId xmlns:a16="http://schemas.microsoft.com/office/drawing/2014/main" id="{BB7FC56C-E723-F659-0F32-B35E2AC751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132175">
            <a:off x="206173" y="6063929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4C0CF383-AEE0-162F-6F08-4BFDF11B85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/>
          <a:stretch/>
        </p:blipFill>
        <p:spPr bwMode="auto">
          <a:xfrm rot="14386241">
            <a:off x="245996" y="4528614"/>
            <a:ext cx="1129328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8ECFBD1A-BBBF-268D-4A02-498DD354C66F}"/>
              </a:ext>
            </a:extLst>
          </p:cNvPr>
          <p:cNvSpPr txBox="1"/>
          <p:nvPr/>
        </p:nvSpPr>
        <p:spPr>
          <a:xfrm>
            <a:off x="852407" y="2880180"/>
            <a:ext cx="835358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  <a:p>
            <a:pPr algn="ctr"/>
            <a:endParaRPr lang="es-ES" sz="2400" dirty="0">
              <a:latin typeface="KG Miss Speechy IPA" panose="02000000000000000000" pitchFamily="2" charset="0"/>
            </a:endParaRPr>
          </a:p>
          <a:p>
            <a:pPr algn="ctr"/>
            <a:r>
              <a:rPr lang="es-ES" sz="2400" dirty="0">
                <a:latin typeface="KG Miss Speechy IPA" panose="02000000000000000000" pitchFamily="2" charset="0"/>
              </a:rPr>
              <a:t>EVALUACIÓN:</a:t>
            </a:r>
          </a:p>
          <a:p>
            <a:pPr algn="ctr"/>
            <a:r>
              <a:rPr lang="es-ES" sz="2400" dirty="0">
                <a:latin typeface="KG Miss Speechy IPA" panose="02000000000000000000" pitchFamily="2" charset="0"/>
              </a:rPr>
              <a:t>Jardín de Niños:</a:t>
            </a:r>
          </a:p>
          <a:p>
            <a:pPr algn="ctr"/>
            <a:r>
              <a:rPr lang="es-ES" sz="2400" dirty="0">
                <a:latin typeface="KG Miss Speechy IPA" panose="02000000000000000000" pitchFamily="2" charset="0"/>
              </a:rPr>
              <a:t>C.C.T: </a:t>
            </a:r>
          </a:p>
          <a:p>
            <a:pPr algn="ctr"/>
            <a:r>
              <a:rPr lang="es-ES" sz="2400" dirty="0">
                <a:latin typeface="KG Miss Speechy IPA" panose="02000000000000000000" pitchFamily="2" charset="0"/>
              </a:rPr>
              <a:t>Sector: </a:t>
            </a:r>
          </a:p>
          <a:p>
            <a:pPr algn="ctr"/>
            <a:r>
              <a:rPr lang="es-ES" sz="2400" dirty="0">
                <a:latin typeface="KG Miss Speechy IPA" panose="02000000000000000000" pitchFamily="2" charset="0"/>
              </a:rPr>
              <a:t>Educadora:       </a:t>
            </a:r>
          </a:p>
          <a:p>
            <a:pPr algn="ctr"/>
            <a:r>
              <a:rPr lang="es-ES" sz="2400" dirty="0">
                <a:latin typeface="KG Miss Speechy IPA" panose="02000000000000000000" pitchFamily="2" charset="0"/>
              </a:rPr>
              <a:t>Zona Escolar:</a:t>
            </a:r>
          </a:p>
          <a:p>
            <a:pPr algn="ctr"/>
            <a:r>
              <a:rPr lang="es-ES" sz="2400" dirty="0">
                <a:latin typeface="KG Miss Speechy IPA" panose="02000000000000000000" pitchFamily="2" charset="0"/>
              </a:rPr>
              <a:t>Grado y grupo:</a:t>
            </a:r>
          </a:p>
          <a:p>
            <a:pPr algn="ctr"/>
            <a:r>
              <a:rPr lang="es-ES" sz="2400" dirty="0">
                <a:latin typeface="KG Miss Speechy IPA" panose="02000000000000000000" pitchFamily="2" charset="0"/>
              </a:rPr>
              <a:t>Ciclo Escolar: 2024 -2025</a:t>
            </a:r>
          </a:p>
          <a:p>
            <a:pPr algn="ctr"/>
            <a:endParaRPr lang="es-ES" sz="2400" dirty="0">
              <a:latin typeface="KG Miss Speechy IPA" panose="02000000000000000000" pitchFamily="2" charset="0"/>
            </a:endParaRPr>
          </a:p>
          <a:p>
            <a:pPr algn="ctr"/>
            <a:r>
              <a:rPr lang="es-ES" sz="2400" dirty="0">
                <a:latin typeface="KG Miss Speechy IPA" panose="02000000000000000000" pitchFamily="2" charset="0"/>
              </a:rPr>
              <a:t>Fecha de aplicación: </a:t>
            </a:r>
            <a:endParaRPr lang="es-MX" sz="2400" dirty="0">
              <a:latin typeface="KG Miss Speechy IP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820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0529E-BE42-894D-6622-CC4F3DF3F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84E1EB1E-E806-4B15-8D3B-CB159FC9D96D}"/>
              </a:ext>
            </a:extLst>
          </p:cNvPr>
          <p:cNvSpPr/>
          <p:nvPr/>
        </p:nvSpPr>
        <p:spPr>
          <a:xfrm rot="5400000">
            <a:off x="1336902" y="-923834"/>
            <a:ext cx="7414591" cy="964095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6" name="Picture 10">
            <a:extLst>
              <a:ext uri="{FF2B5EF4-FFF2-40B4-BE49-F238E27FC236}">
                <a16:creationId xmlns:a16="http://schemas.microsoft.com/office/drawing/2014/main" id="{95267F5D-7141-6B2F-9D15-78ABBFB0A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51" y="0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>
            <a:extLst>
              <a:ext uri="{FF2B5EF4-FFF2-40B4-BE49-F238E27FC236}">
                <a16:creationId xmlns:a16="http://schemas.microsoft.com/office/drawing/2014/main" id="{2A5B11C9-E18B-AA73-362A-12692B592F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 r="17634" b="41473"/>
          <a:stretch/>
        </p:blipFill>
        <p:spPr bwMode="auto">
          <a:xfrm>
            <a:off x="373411" y="3659463"/>
            <a:ext cx="729064" cy="1076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F75BD6B8-F0D1-1AAF-D906-1FD01BC0B2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11" y="253683"/>
            <a:ext cx="499629" cy="404096"/>
          </a:xfrm>
          <a:prstGeom prst="rect">
            <a:avLst/>
          </a:prstGeom>
        </p:spPr>
      </p:pic>
      <p:pic>
        <p:nvPicPr>
          <p:cNvPr id="9" name="Picture 10">
            <a:extLst>
              <a:ext uri="{FF2B5EF4-FFF2-40B4-BE49-F238E27FC236}">
                <a16:creationId xmlns:a16="http://schemas.microsoft.com/office/drawing/2014/main" id="{155F6EAC-96F3-4AC4-B97D-05F7E4067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132175">
            <a:off x="182784" y="5983783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C60D84F1-A9E0-550E-E8C9-3DB1D935F7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/>
          <a:stretch/>
        </p:blipFill>
        <p:spPr bwMode="auto">
          <a:xfrm rot="14386241">
            <a:off x="173278" y="1522719"/>
            <a:ext cx="1129328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DCED0122-45EE-14FF-00FF-ABD8334362B5}"/>
              </a:ext>
            </a:extLst>
          </p:cNvPr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AA60CFA-CDBB-5F69-83B9-EBC400CC5094}"/>
              </a:ext>
            </a:extLst>
          </p:cNvPr>
          <p:cNvSpPr txBox="1"/>
          <p:nvPr/>
        </p:nvSpPr>
        <p:spPr>
          <a:xfrm rot="5400000">
            <a:off x="6143125" y="3597458"/>
            <a:ext cx="7265034" cy="577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160" dirty="0">
                <a:solidFill>
                  <a:schemeClr val="bg1"/>
                </a:solidFill>
                <a:latin typeface="HelloTypeHype" panose="02000603000000000000" pitchFamily="2" charset="0"/>
                <a:ea typeface="HelloTypeHype" panose="02000603000000000000" pitchFamily="2" charset="0"/>
              </a:rPr>
              <a:t>Campo Formativo: Lenguajes</a:t>
            </a:r>
            <a:endParaRPr lang="es-MX" sz="3160" dirty="0">
              <a:solidFill>
                <a:schemeClr val="bg1"/>
              </a:solidFill>
              <a:latin typeface="HelloTypeHype" panose="02000603000000000000" pitchFamily="2" charset="0"/>
              <a:ea typeface="HelloTypeHype" panose="02000603000000000000" pitchFamily="2" charset="0"/>
            </a:endParaRPr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A7C04C61-0AFA-855F-D9FD-562A7B3AF5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851892"/>
              </p:ext>
            </p:extLst>
          </p:nvPr>
        </p:nvGraphicFramePr>
        <p:xfrm>
          <a:off x="423566" y="253684"/>
          <a:ext cx="8894928" cy="73229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2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5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53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54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5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78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54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5453">
                  <a:extLst>
                    <a:ext uri="{9D8B030D-6E8A-4147-A177-3AD203B41FA5}">
                      <a16:colId xmlns:a16="http://schemas.microsoft.com/office/drawing/2014/main" val="249461277"/>
                    </a:ext>
                  </a:extLst>
                </a:gridCol>
                <a:gridCol w="735453">
                  <a:extLst>
                    <a:ext uri="{9D8B030D-6E8A-4147-A177-3AD203B41FA5}">
                      <a16:colId xmlns:a16="http://schemas.microsoft.com/office/drawing/2014/main" val="1661356150"/>
                    </a:ext>
                  </a:extLst>
                </a:gridCol>
                <a:gridCol w="735453">
                  <a:extLst>
                    <a:ext uri="{9D8B030D-6E8A-4147-A177-3AD203B41FA5}">
                      <a16:colId xmlns:a16="http://schemas.microsoft.com/office/drawing/2014/main" val="3704791043"/>
                    </a:ext>
                  </a:extLst>
                </a:gridCol>
              </a:tblGrid>
              <a:tr h="3930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9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br>
                        <a:rPr lang="es-MX" sz="9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MX" sz="900" b="0" dirty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Comunicación oral de necesidades, emociones, gustos, ideas y saberes, a través de los diversos lenguajes, desde una perspectiva comunitaria.</a:t>
                      </a:r>
                      <a:endParaRPr lang="es-MX" sz="10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6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dirty="0">
                          <a:latin typeface="KG Miss Speechy IPA" panose="02000000000000000000" pitchFamily="2" charset="0"/>
                        </a:rPr>
                        <a:t>Escucha con atención a sus pares y espera su turno para hablar.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marL="0" indent="0">
                        <a:buNone/>
                      </a:pPr>
                      <a:r>
                        <a:rPr lang="es-MX" sz="900" dirty="0">
                          <a:latin typeface="KG Miss Speechy IPA" panose="02000000000000000000" pitchFamily="2" charset="0"/>
                        </a:rPr>
                        <a:t>De manera oral, expresa ideas completas sobre necesidades, vivencias, emociones, gustos, preferencias y saberes a distintas personas, combinando los lenguajes. </a:t>
                      </a:r>
                      <a:endParaRPr lang="es-ES" sz="900" b="0" dirty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dirty="0">
                          <a:latin typeface="KG Miss Speechy IPA" panose="02000000000000000000" pitchFamily="2" charset="0"/>
                        </a:rPr>
                        <a:t>Espera su turno al participar en una conversación con sus compañeras o compañeros.</a:t>
                      </a:r>
                      <a:endParaRPr lang="es-ES" sz="900" b="0" dirty="0">
                        <a:latin typeface="KG Miss Speechy IPA" panose="02000000000000000000" pitchFamily="2" charset="0"/>
                      </a:endParaRP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6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ysClr val="windowText" lastClr="000000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07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9372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93E44-B582-690F-B917-6B706DFE9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55A07721-4D32-962F-27FC-F84B847F0B09}"/>
              </a:ext>
            </a:extLst>
          </p:cNvPr>
          <p:cNvSpPr/>
          <p:nvPr/>
        </p:nvSpPr>
        <p:spPr>
          <a:xfrm rot="5400000">
            <a:off x="1336902" y="-923834"/>
            <a:ext cx="7414591" cy="964095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6" name="Picture 10">
            <a:extLst>
              <a:ext uri="{FF2B5EF4-FFF2-40B4-BE49-F238E27FC236}">
                <a16:creationId xmlns:a16="http://schemas.microsoft.com/office/drawing/2014/main" id="{EB9FE418-0A23-E0A6-674C-CD330DE87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51" y="0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>
            <a:extLst>
              <a:ext uri="{FF2B5EF4-FFF2-40B4-BE49-F238E27FC236}">
                <a16:creationId xmlns:a16="http://schemas.microsoft.com/office/drawing/2014/main" id="{18DF3617-CD8E-1B41-01D9-21A75C5880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 r="17634" b="41473"/>
          <a:stretch/>
        </p:blipFill>
        <p:spPr bwMode="auto">
          <a:xfrm>
            <a:off x="373411" y="3659463"/>
            <a:ext cx="729064" cy="1076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41F8F32F-2DF5-D91D-DB6C-37BBFCB702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11" y="253683"/>
            <a:ext cx="499629" cy="404096"/>
          </a:xfrm>
          <a:prstGeom prst="rect">
            <a:avLst/>
          </a:prstGeom>
        </p:spPr>
      </p:pic>
      <p:pic>
        <p:nvPicPr>
          <p:cNvPr id="9" name="Picture 10">
            <a:extLst>
              <a:ext uri="{FF2B5EF4-FFF2-40B4-BE49-F238E27FC236}">
                <a16:creationId xmlns:a16="http://schemas.microsoft.com/office/drawing/2014/main" id="{7A011DFF-A3CA-386F-F741-7E5DE150B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132175">
            <a:off x="182784" y="5983783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B06D82DE-9589-B6A3-219B-D9D940BEE7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/>
          <a:stretch/>
        </p:blipFill>
        <p:spPr bwMode="auto">
          <a:xfrm rot="14386241">
            <a:off x="173278" y="1522719"/>
            <a:ext cx="1129328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44EB8DF5-4F29-832C-1465-5BCD792CFC79}"/>
              </a:ext>
            </a:extLst>
          </p:cNvPr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1D44AA2-3ECF-53F0-730A-926EB46422B9}"/>
              </a:ext>
            </a:extLst>
          </p:cNvPr>
          <p:cNvSpPr txBox="1"/>
          <p:nvPr/>
        </p:nvSpPr>
        <p:spPr>
          <a:xfrm rot="5400000">
            <a:off x="6143125" y="3597458"/>
            <a:ext cx="7265034" cy="577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160" dirty="0">
                <a:solidFill>
                  <a:schemeClr val="bg1"/>
                </a:solidFill>
                <a:latin typeface="HelloTypeHype" panose="02000603000000000000" pitchFamily="2" charset="0"/>
                <a:ea typeface="HelloTypeHype" panose="02000603000000000000" pitchFamily="2" charset="0"/>
              </a:rPr>
              <a:t>Campo Formativo: Lenguajes</a:t>
            </a:r>
            <a:endParaRPr lang="es-MX" sz="3160" dirty="0">
              <a:solidFill>
                <a:schemeClr val="bg1"/>
              </a:solidFill>
              <a:latin typeface="HelloTypeHype" panose="02000603000000000000" pitchFamily="2" charset="0"/>
              <a:ea typeface="HelloTypeHype" panose="02000603000000000000" pitchFamily="2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4E1548E-525E-5993-13D7-511F1C1F7F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060560"/>
              </p:ext>
            </p:extLst>
          </p:nvPr>
        </p:nvGraphicFramePr>
        <p:xfrm>
          <a:off x="419812" y="684643"/>
          <a:ext cx="8784770" cy="67689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3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4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18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33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56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b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MX" sz="1200" b="0" dirty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Narración de historias mediante diversos lenguajes, en un ambiente donde niñas y niños participen y se apropien de la cultura, a través de diferentes textos.</a:t>
                      </a:r>
                    </a:p>
                  </a:txBody>
                  <a:tcPr marL="54585" marR="5458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31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latin typeface="KG Miss Speechy IPA" panose="02000000000000000000" pitchFamily="2" charset="0"/>
                        </a:rPr>
                        <a:t>Describe lugares o personajes de las historias o textos literarios que conoce y los relaciona con personas, paisajes y otros elementos de su comunidad.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2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27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2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2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2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2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2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26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2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800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CFD381-32C1-3571-81BB-E075EA0ED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0DFE1A60-402F-118B-E038-C72C7CB26BE2}"/>
              </a:ext>
            </a:extLst>
          </p:cNvPr>
          <p:cNvSpPr/>
          <p:nvPr/>
        </p:nvSpPr>
        <p:spPr>
          <a:xfrm rot="5400000">
            <a:off x="1336902" y="-923834"/>
            <a:ext cx="7414591" cy="964095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6" name="Picture 10">
            <a:extLst>
              <a:ext uri="{FF2B5EF4-FFF2-40B4-BE49-F238E27FC236}">
                <a16:creationId xmlns:a16="http://schemas.microsoft.com/office/drawing/2014/main" id="{EB6E7D9F-B901-9975-206D-26402AD626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51" y="0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>
            <a:extLst>
              <a:ext uri="{FF2B5EF4-FFF2-40B4-BE49-F238E27FC236}">
                <a16:creationId xmlns:a16="http://schemas.microsoft.com/office/drawing/2014/main" id="{65BC360C-EB17-E758-B156-D9E7E40F84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 r="17634" b="41473"/>
          <a:stretch/>
        </p:blipFill>
        <p:spPr bwMode="auto">
          <a:xfrm>
            <a:off x="373411" y="3659463"/>
            <a:ext cx="729064" cy="1076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31748E52-8DFC-C041-1076-EB493E804A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11" y="253683"/>
            <a:ext cx="499629" cy="404096"/>
          </a:xfrm>
          <a:prstGeom prst="rect">
            <a:avLst/>
          </a:prstGeom>
        </p:spPr>
      </p:pic>
      <p:pic>
        <p:nvPicPr>
          <p:cNvPr id="9" name="Picture 10">
            <a:extLst>
              <a:ext uri="{FF2B5EF4-FFF2-40B4-BE49-F238E27FC236}">
                <a16:creationId xmlns:a16="http://schemas.microsoft.com/office/drawing/2014/main" id="{7A88F2F8-D3CE-2F58-2016-8DBCFFA31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132175">
            <a:off x="182784" y="5983783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EA162D4B-4C9E-E969-FB17-4AACA83089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/>
          <a:stretch/>
        </p:blipFill>
        <p:spPr bwMode="auto">
          <a:xfrm rot="14386241">
            <a:off x="173278" y="1522719"/>
            <a:ext cx="1129328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1DD4F02C-B26C-CA7A-E45C-2F626114380B}"/>
              </a:ext>
            </a:extLst>
          </p:cNvPr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E39306E-37D7-6732-4AB0-5502392C8CA1}"/>
              </a:ext>
            </a:extLst>
          </p:cNvPr>
          <p:cNvSpPr txBox="1"/>
          <p:nvPr/>
        </p:nvSpPr>
        <p:spPr>
          <a:xfrm rot="5400000">
            <a:off x="6143125" y="3686145"/>
            <a:ext cx="72650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bg1"/>
                </a:solidFill>
                <a:latin typeface="HelloTypeHype" panose="02000603000000000000" pitchFamily="2" charset="0"/>
                <a:ea typeface="HelloTypeHype" panose="02000603000000000000" pitchFamily="2" charset="0"/>
              </a:rPr>
              <a:t>Campo Formativo: Saberes y Pensamiento Científico</a:t>
            </a:r>
            <a:endParaRPr lang="es-MX" sz="2000" dirty="0">
              <a:solidFill>
                <a:schemeClr val="bg1"/>
              </a:solidFill>
              <a:latin typeface="HelloTypeHype" panose="02000603000000000000" pitchFamily="2" charset="0"/>
              <a:ea typeface="HelloTypeHype" panose="02000603000000000000" pitchFamily="2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1649E9B5-ED1E-FCE4-E402-4B8031CB77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801948"/>
              </p:ext>
            </p:extLst>
          </p:nvPr>
        </p:nvGraphicFramePr>
        <p:xfrm>
          <a:off x="462923" y="625400"/>
          <a:ext cx="8784772" cy="68874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3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7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11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56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5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25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25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483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b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Las magnitudes de longitud, peso, capacidad y tiempo en situaciones coti dianas del hogar y del entorno sociocultural</a:t>
                      </a: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b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Los saberes numéricos como herramienta para resolver situaciones del entorno, en diversos contextos socioculturales.</a:t>
                      </a: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3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dirty="0">
                          <a:latin typeface="KG Miss Speechy IPA" panose="02000000000000000000" pitchFamily="2" charset="0"/>
                        </a:rPr>
                        <a:t>Organiza actividades y juegos con sus pares, estableciendo una secuencia en su duración al llevarlas a cabo.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5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s-MX" sz="1050" dirty="0">
                          <a:latin typeface="KG Miss Speechy IPA" panose="02000000000000000000" pitchFamily="2" charset="0"/>
                        </a:rPr>
                        <a:t>Reconoce el valor de monedas y billetes al usarlos en situaciones reales y de juego y estima para qué le alcanza.</a:t>
                      </a:r>
                      <a:endParaRPr lang="es-ES" sz="1050" b="0" dirty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7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7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5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5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5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5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5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b="1" dirty="0">
                          <a:solidFill>
                            <a:schemeClr val="bg1"/>
                          </a:solidFill>
                        </a:rPr>
                        <a:t>L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3188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89BE7-CDC2-A962-AE52-7C2847CAE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F2E27198-9BBA-F59D-D22D-2E91058D19E7}"/>
              </a:ext>
            </a:extLst>
          </p:cNvPr>
          <p:cNvSpPr/>
          <p:nvPr/>
        </p:nvSpPr>
        <p:spPr>
          <a:xfrm rot="5400000">
            <a:off x="1336902" y="-923834"/>
            <a:ext cx="7414591" cy="964095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6" name="Picture 10">
            <a:extLst>
              <a:ext uri="{FF2B5EF4-FFF2-40B4-BE49-F238E27FC236}">
                <a16:creationId xmlns:a16="http://schemas.microsoft.com/office/drawing/2014/main" id="{A495280A-D189-E83A-9FF1-6E065D089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51" y="0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>
            <a:extLst>
              <a:ext uri="{FF2B5EF4-FFF2-40B4-BE49-F238E27FC236}">
                <a16:creationId xmlns:a16="http://schemas.microsoft.com/office/drawing/2014/main" id="{482DEDE5-A2B8-C7D7-87B6-8EB924219C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 r="17634" b="41473"/>
          <a:stretch/>
        </p:blipFill>
        <p:spPr bwMode="auto">
          <a:xfrm>
            <a:off x="373411" y="3659463"/>
            <a:ext cx="729064" cy="1076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8AE575AA-E9BF-9D6A-5E43-BAB06AC267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11" y="253683"/>
            <a:ext cx="499629" cy="404096"/>
          </a:xfrm>
          <a:prstGeom prst="rect">
            <a:avLst/>
          </a:prstGeom>
        </p:spPr>
      </p:pic>
      <p:pic>
        <p:nvPicPr>
          <p:cNvPr id="9" name="Picture 10">
            <a:extLst>
              <a:ext uri="{FF2B5EF4-FFF2-40B4-BE49-F238E27FC236}">
                <a16:creationId xmlns:a16="http://schemas.microsoft.com/office/drawing/2014/main" id="{8D4992DC-B454-E907-7CD8-178CCC3D3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132175">
            <a:off x="182784" y="5983783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15F662BD-E30D-BB63-D8DB-46BADFE994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/>
          <a:stretch/>
        </p:blipFill>
        <p:spPr bwMode="auto">
          <a:xfrm rot="14386241">
            <a:off x="173278" y="1522719"/>
            <a:ext cx="1129328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AEFDD010-1244-17D5-3977-1C098FE30354}"/>
              </a:ext>
            </a:extLst>
          </p:cNvPr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39F8912-C6DE-64DE-369B-0EFB79690870}"/>
              </a:ext>
            </a:extLst>
          </p:cNvPr>
          <p:cNvSpPr txBox="1"/>
          <p:nvPr/>
        </p:nvSpPr>
        <p:spPr>
          <a:xfrm rot="5400000">
            <a:off x="6143125" y="3686145"/>
            <a:ext cx="72650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bg1"/>
                </a:solidFill>
                <a:latin typeface="HelloTypeHype" panose="02000603000000000000" pitchFamily="2" charset="0"/>
                <a:ea typeface="HelloTypeHype" panose="02000603000000000000" pitchFamily="2" charset="0"/>
              </a:rPr>
              <a:t>Campo Formativo: Ética, Naturaleza y Sociedades</a:t>
            </a:r>
            <a:endParaRPr lang="es-MX" sz="2000" dirty="0">
              <a:solidFill>
                <a:schemeClr val="bg1"/>
              </a:solidFill>
              <a:latin typeface="HelloTypeHype" panose="02000603000000000000" pitchFamily="2" charset="0"/>
              <a:ea typeface="HelloTypeHype" panose="02000603000000000000" pitchFamily="2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E80F2C2E-DED8-61C4-9EF6-2234514E77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258983"/>
              </p:ext>
            </p:extLst>
          </p:nvPr>
        </p:nvGraphicFramePr>
        <p:xfrm>
          <a:off x="462923" y="561995"/>
          <a:ext cx="8784772" cy="70142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3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7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11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56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5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25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25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483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br>
                        <a:rPr lang="es-MX" sz="105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La diversidad de personas y familias en la comunidad y su convivencia, en un ambiente de equidad, libertad, inclusión y respeto a los derechos humanos.</a:t>
                      </a: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b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MX" sz="1050" b="0" dirty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Labores y servicios que contribuyen al bien común de las distintas familias y comunidades.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05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3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s-MX" sz="1050" dirty="0">
                          <a:latin typeface="KG Miss Speechy IPA" panose="02000000000000000000" pitchFamily="2" charset="0"/>
                        </a:rPr>
                        <a:t>Expresa algunas de sus costumbres y rutinas familiares, y las compara con las de sus pares, encontrando similitudes.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s-MX" sz="1050" dirty="0">
                          <a:latin typeface="KG Miss Speechy IPA" panose="02000000000000000000" pitchFamily="2" charset="0"/>
                        </a:rPr>
                        <a:t>Se involucra gradualmente en las labores de su hogar y escuela en condiciones de equidad y se da cuenta de los beneficios que aporta.</a:t>
                      </a:r>
                      <a:endParaRPr lang="es-ES" sz="1050" b="0" dirty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7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7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5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5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5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5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5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b="1" dirty="0">
                          <a:solidFill>
                            <a:schemeClr val="bg1"/>
                          </a:solidFill>
                        </a:rPr>
                        <a:t>L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8549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C26F10-30C7-4EC2-B69F-9469E4B04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FDB1E8D9-96F9-3A53-4C0B-DB303DA74589}"/>
              </a:ext>
            </a:extLst>
          </p:cNvPr>
          <p:cNvSpPr/>
          <p:nvPr/>
        </p:nvSpPr>
        <p:spPr>
          <a:xfrm rot="5400000">
            <a:off x="1336902" y="-923834"/>
            <a:ext cx="7414591" cy="964095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6" name="Picture 10">
            <a:extLst>
              <a:ext uri="{FF2B5EF4-FFF2-40B4-BE49-F238E27FC236}">
                <a16:creationId xmlns:a16="http://schemas.microsoft.com/office/drawing/2014/main" id="{09CFBCA7-A73A-8A51-F8E2-C4016AD48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51" y="0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>
            <a:extLst>
              <a:ext uri="{FF2B5EF4-FFF2-40B4-BE49-F238E27FC236}">
                <a16:creationId xmlns:a16="http://schemas.microsoft.com/office/drawing/2014/main" id="{C95E0F36-8583-7377-B3B0-244677BCB6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 r="17634" b="41473"/>
          <a:stretch/>
        </p:blipFill>
        <p:spPr bwMode="auto">
          <a:xfrm>
            <a:off x="373411" y="3659463"/>
            <a:ext cx="729064" cy="1076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62BECCAD-7E23-CDEA-528C-FCD62E8C25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11" y="253683"/>
            <a:ext cx="499629" cy="404096"/>
          </a:xfrm>
          <a:prstGeom prst="rect">
            <a:avLst/>
          </a:prstGeom>
        </p:spPr>
      </p:pic>
      <p:pic>
        <p:nvPicPr>
          <p:cNvPr id="9" name="Picture 10">
            <a:extLst>
              <a:ext uri="{FF2B5EF4-FFF2-40B4-BE49-F238E27FC236}">
                <a16:creationId xmlns:a16="http://schemas.microsoft.com/office/drawing/2014/main" id="{52D748B2-0E1C-74F5-D414-239527444C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132175">
            <a:off x="182784" y="5983783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E559D0F0-C392-4C91-48F9-A6ED651B38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/>
          <a:stretch/>
        </p:blipFill>
        <p:spPr bwMode="auto">
          <a:xfrm rot="14386241">
            <a:off x="173278" y="1522719"/>
            <a:ext cx="1129328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5A4274B2-8744-9D4C-5D4A-50FB1FE15BA9}"/>
              </a:ext>
            </a:extLst>
          </p:cNvPr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930D030-C486-27B3-FAF7-194FE15DB7FC}"/>
              </a:ext>
            </a:extLst>
          </p:cNvPr>
          <p:cNvSpPr txBox="1"/>
          <p:nvPr/>
        </p:nvSpPr>
        <p:spPr>
          <a:xfrm rot="5400000">
            <a:off x="6143125" y="3686145"/>
            <a:ext cx="72650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bg1"/>
                </a:solidFill>
                <a:latin typeface="HelloTypeHype" panose="02000603000000000000" pitchFamily="2" charset="0"/>
                <a:ea typeface="HelloTypeHype" panose="02000603000000000000" pitchFamily="2" charset="0"/>
              </a:rPr>
              <a:t>Campo Formativo: De lo Humano y lo Comunitario</a:t>
            </a:r>
            <a:endParaRPr lang="es-MX" sz="2000" dirty="0">
              <a:solidFill>
                <a:schemeClr val="bg1"/>
              </a:solidFill>
              <a:latin typeface="HelloTypeHype" panose="02000603000000000000" pitchFamily="2" charset="0"/>
              <a:ea typeface="HelloTypeHype" panose="02000603000000000000" pitchFamily="2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4274AD62-6C5E-3DE9-0B30-9810535AC5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672089"/>
              </p:ext>
            </p:extLst>
          </p:nvPr>
        </p:nvGraphicFramePr>
        <p:xfrm>
          <a:off x="423566" y="253685"/>
          <a:ext cx="8894928" cy="72698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2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5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53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54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5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78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54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5453">
                  <a:extLst>
                    <a:ext uri="{9D8B030D-6E8A-4147-A177-3AD203B41FA5}">
                      <a16:colId xmlns:a16="http://schemas.microsoft.com/office/drawing/2014/main" val="249461277"/>
                    </a:ext>
                  </a:extLst>
                </a:gridCol>
                <a:gridCol w="735453">
                  <a:extLst>
                    <a:ext uri="{9D8B030D-6E8A-4147-A177-3AD203B41FA5}">
                      <a16:colId xmlns:a16="http://schemas.microsoft.com/office/drawing/2014/main" val="1661356150"/>
                    </a:ext>
                  </a:extLst>
                </a:gridCol>
                <a:gridCol w="735453">
                  <a:extLst>
                    <a:ext uri="{9D8B030D-6E8A-4147-A177-3AD203B41FA5}">
                      <a16:colId xmlns:a16="http://schemas.microsoft.com/office/drawing/2014/main" val="3704791043"/>
                    </a:ext>
                  </a:extLst>
                </a:gridCol>
              </a:tblGrid>
              <a:tr h="3400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r>
                        <a:rPr lang="es-MX" sz="9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br>
                        <a:rPr lang="es-MX" sz="9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MX" sz="1000" b="0" dirty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Las emociones en la interacción con diversas personas y situaciones.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3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s-MX" sz="900" dirty="0">
                          <a:latin typeface="KG Miss Speechy IPA" panose="02000000000000000000" pitchFamily="2" charset="0"/>
                        </a:rPr>
                        <a:t>Expresa lo que siente o le provocan algunas situaciones, seres vivos o personas con las que interactúa en su vida cotidiana, usando diferentes recursos de los lenguajes.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s-MX" sz="900" dirty="0">
                          <a:latin typeface="KG Miss Speechy IPA" panose="02000000000000000000" pitchFamily="2" charset="0"/>
                        </a:rPr>
                        <a:t>Reconoce o se percata cuando sus pares necesitan ayuda para recuperar la calma o mantener un estado de bienestar, y ofrece su apoyo.</a:t>
                      </a:r>
                      <a:endParaRPr lang="es-ES" sz="900" b="0" dirty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s-MX" sz="900" dirty="0">
                          <a:latin typeface="KG Miss Speechy IPA" panose="02000000000000000000" pitchFamily="2" charset="0"/>
                        </a:rPr>
                        <a:t>Identifica emociones como alegría, tristeza, sorpresa, miedo o enojo, al participar en juegos de representación.</a:t>
                      </a:r>
                      <a:endParaRPr lang="es-ES" sz="900" b="0" dirty="0">
                        <a:latin typeface="KG Miss Speechy IPA" panose="02000000000000000000" pitchFamily="2" charset="0"/>
                      </a:endParaRPr>
                    </a:p>
                    <a:p>
                      <a:pPr marL="342900" indent="-342900">
                        <a:buFontTx/>
                        <a:buChar char="-"/>
                      </a:pPr>
                      <a:endParaRPr lang="es-ES" sz="900" b="0" dirty="0">
                        <a:latin typeface="KG Miss Speechy IPA" panose="02000000000000000000" pitchFamily="2" charset="0"/>
                      </a:endParaRP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ysClr val="windowText" lastClr="000000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5234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C65F2-1575-C628-8715-9305792C0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083B771-9EA5-1CDA-9A90-C97C0F6BCD89}"/>
              </a:ext>
            </a:extLst>
          </p:cNvPr>
          <p:cNvSpPr/>
          <p:nvPr/>
        </p:nvSpPr>
        <p:spPr>
          <a:xfrm rot="5400000">
            <a:off x="1336902" y="-923834"/>
            <a:ext cx="7414591" cy="964095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6" name="Picture 10">
            <a:extLst>
              <a:ext uri="{FF2B5EF4-FFF2-40B4-BE49-F238E27FC236}">
                <a16:creationId xmlns:a16="http://schemas.microsoft.com/office/drawing/2014/main" id="{DC8423BE-273F-F104-2818-C4D74BB5F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51" y="0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>
            <a:extLst>
              <a:ext uri="{FF2B5EF4-FFF2-40B4-BE49-F238E27FC236}">
                <a16:creationId xmlns:a16="http://schemas.microsoft.com/office/drawing/2014/main" id="{810A3394-420D-1D75-878B-AD8EF8F975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 r="17634" b="41473"/>
          <a:stretch/>
        </p:blipFill>
        <p:spPr bwMode="auto">
          <a:xfrm>
            <a:off x="373411" y="3659463"/>
            <a:ext cx="729064" cy="1076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3A95E6FB-9193-58FA-2E03-BA59920C15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11" y="253683"/>
            <a:ext cx="499629" cy="404096"/>
          </a:xfrm>
          <a:prstGeom prst="rect">
            <a:avLst/>
          </a:prstGeom>
        </p:spPr>
      </p:pic>
      <p:pic>
        <p:nvPicPr>
          <p:cNvPr id="9" name="Picture 10">
            <a:extLst>
              <a:ext uri="{FF2B5EF4-FFF2-40B4-BE49-F238E27FC236}">
                <a16:creationId xmlns:a16="http://schemas.microsoft.com/office/drawing/2014/main" id="{4BF1EDDC-3065-96C2-7999-013AD796C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132175">
            <a:off x="182784" y="5983783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3BAF9025-1AEB-461D-E1D4-5C4FEC34C9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/>
          <a:stretch/>
        </p:blipFill>
        <p:spPr bwMode="auto">
          <a:xfrm rot="14386241">
            <a:off x="173278" y="1522719"/>
            <a:ext cx="1129328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C38171A4-7676-00E7-8F32-72E6ADEB1785}"/>
              </a:ext>
            </a:extLst>
          </p:cNvPr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0B77FBC-B4D8-EC72-3A4D-217EBCB6B394}"/>
              </a:ext>
            </a:extLst>
          </p:cNvPr>
          <p:cNvSpPr txBox="1"/>
          <p:nvPr/>
        </p:nvSpPr>
        <p:spPr>
          <a:xfrm rot="5400000">
            <a:off x="6143125" y="3686145"/>
            <a:ext cx="72650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bg1"/>
                </a:solidFill>
                <a:latin typeface="HelloTypeHype" panose="02000603000000000000" pitchFamily="2" charset="0"/>
                <a:ea typeface="HelloTypeHype" panose="02000603000000000000" pitchFamily="2" charset="0"/>
              </a:rPr>
              <a:t>Campo Formativo: De lo Humano y lo Comunitario</a:t>
            </a:r>
            <a:endParaRPr lang="es-MX" sz="2000" dirty="0">
              <a:solidFill>
                <a:schemeClr val="bg1"/>
              </a:solidFill>
              <a:latin typeface="HelloTypeHype" panose="02000603000000000000" pitchFamily="2" charset="0"/>
              <a:ea typeface="HelloTypeHype" panose="02000603000000000000" pitchFamily="2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CF730DB7-AF72-3EAA-6640-4F22E6EA4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879086"/>
              </p:ext>
            </p:extLst>
          </p:nvPr>
        </p:nvGraphicFramePr>
        <p:xfrm>
          <a:off x="223718" y="102558"/>
          <a:ext cx="9276981" cy="75881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6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6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65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69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90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05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90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9063">
                  <a:extLst>
                    <a:ext uri="{9D8B030D-6E8A-4147-A177-3AD203B41FA5}">
                      <a16:colId xmlns:a16="http://schemas.microsoft.com/office/drawing/2014/main" val="249461277"/>
                    </a:ext>
                  </a:extLst>
                </a:gridCol>
                <a:gridCol w="759063">
                  <a:extLst>
                    <a:ext uri="{9D8B030D-6E8A-4147-A177-3AD203B41FA5}">
                      <a16:colId xmlns:a16="http://schemas.microsoft.com/office/drawing/2014/main" val="1661356150"/>
                    </a:ext>
                  </a:extLst>
                </a:gridCol>
                <a:gridCol w="759063">
                  <a:extLst>
                    <a:ext uri="{9D8B030D-6E8A-4147-A177-3AD203B41FA5}">
                      <a16:colId xmlns:a16="http://schemas.microsoft.com/office/drawing/2014/main" val="3704791043"/>
                    </a:ext>
                  </a:extLst>
                </a:gridCol>
              </a:tblGrid>
              <a:tr h="3400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0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1" dirty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CONTENIDO: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0" dirty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Construcción de la identidad personal a partir de su pertenencia a un territorio, su origen étnico, cultural y lingüístico, y la interacción con personas cercanas.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CONTENIDO:</a:t>
                      </a:r>
                    </a:p>
                    <a:p>
                      <a:pPr algn="ctr"/>
                      <a:r>
                        <a:rPr lang="es-MX" sz="1000" b="0" dirty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Posibilidades de movimiento en diferentes espacios, para favorecer las habilidades motrices.</a:t>
                      </a:r>
                    </a:p>
                  </a:txBody>
                  <a:tcPr marL="54585" marR="5458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3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00" dirty="0">
                          <a:latin typeface="KG Miss Speechy IPA" panose="02000000000000000000" pitchFamily="2" charset="0"/>
                        </a:rPr>
                        <a:t>Identifica que todas y todos pertenecen a familias que son diversas y muestra respeto a las formas de ser, de pensar y de relacionarse con las y los demás.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dirty="0">
                          <a:latin typeface="KG Miss Speechy IPA" panose="02000000000000000000" pitchFamily="2" charset="0"/>
                        </a:rPr>
                        <a:t>Explica los cambios que experimenta su cuerpo cuando rea liza actividad física, y con ayuda, reconoce señales de dolor o malestar.</a:t>
                      </a:r>
                      <a:endParaRPr lang="es-ES" sz="900" b="0" dirty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dirty="0">
                          <a:latin typeface="KG Miss Speechy IPA" panose="02000000000000000000" pitchFamily="2" charset="0"/>
                        </a:rPr>
                        <a:t>Combina movimientos que implican el control, equilibrio y estabilidad del cuerpo al realizar acciones individua les, en parejas o en colectivo.</a:t>
                      </a:r>
                      <a:endParaRPr lang="es-ES" sz="900" b="0" dirty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900" b="0" dirty="0">
                        <a:solidFill>
                          <a:schemeClr val="tx1"/>
                        </a:solidFill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0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>
                          <a:solidFill>
                            <a:schemeClr val="bg1"/>
                          </a:solidFill>
                          <a:latin typeface="KG Miss Speechy IPA" panose="02000000000000000000" pitchFamily="2" charset="0"/>
                        </a:rPr>
                        <a:t>L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ysClr val="windowText" lastClr="000000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10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993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5086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E9175-913C-DCB6-781E-9FA55B66C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DF87A9A-A0DA-B1EB-8BEC-B1C54271A759}"/>
              </a:ext>
            </a:extLst>
          </p:cNvPr>
          <p:cNvSpPr/>
          <p:nvPr/>
        </p:nvSpPr>
        <p:spPr>
          <a:xfrm rot="5400000">
            <a:off x="1336902" y="-923834"/>
            <a:ext cx="7414591" cy="964095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6" name="Picture 10">
            <a:extLst>
              <a:ext uri="{FF2B5EF4-FFF2-40B4-BE49-F238E27FC236}">
                <a16:creationId xmlns:a16="http://schemas.microsoft.com/office/drawing/2014/main" id="{C94508BB-06EF-7AD4-22A6-DDB8A6B880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51" y="0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>
            <a:extLst>
              <a:ext uri="{FF2B5EF4-FFF2-40B4-BE49-F238E27FC236}">
                <a16:creationId xmlns:a16="http://schemas.microsoft.com/office/drawing/2014/main" id="{B45DE094-8E09-B04A-44F1-CDE02D0961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 r="17634" b="41473"/>
          <a:stretch/>
        </p:blipFill>
        <p:spPr bwMode="auto">
          <a:xfrm>
            <a:off x="373411" y="3659463"/>
            <a:ext cx="729064" cy="1076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0CC31096-E46E-6975-587C-709833EC17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11" y="253683"/>
            <a:ext cx="499629" cy="404096"/>
          </a:xfrm>
          <a:prstGeom prst="rect">
            <a:avLst/>
          </a:prstGeom>
        </p:spPr>
      </p:pic>
      <p:pic>
        <p:nvPicPr>
          <p:cNvPr id="9" name="Picture 10">
            <a:extLst>
              <a:ext uri="{FF2B5EF4-FFF2-40B4-BE49-F238E27FC236}">
                <a16:creationId xmlns:a16="http://schemas.microsoft.com/office/drawing/2014/main" id="{085FA780-6C98-35D6-1188-8E71FADCE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132175">
            <a:off x="182784" y="5983783"/>
            <a:ext cx="2269965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9C177C7E-5079-C1D9-6EE4-2631D5ED7A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49"/>
          <a:stretch/>
        </p:blipFill>
        <p:spPr bwMode="auto">
          <a:xfrm rot="14386241">
            <a:off x="173278" y="1522719"/>
            <a:ext cx="1129328" cy="1839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88A82296-484B-7FE1-598C-DF31DC8C0E2D}"/>
              </a:ext>
            </a:extLst>
          </p:cNvPr>
          <p:cNvSpPr/>
          <p:nvPr/>
        </p:nvSpPr>
        <p:spPr>
          <a:xfrm>
            <a:off x="9486900" y="0"/>
            <a:ext cx="571500" cy="77724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D834C37-C6D1-BB4E-B2AF-9E727AD0DCAF}"/>
              </a:ext>
            </a:extLst>
          </p:cNvPr>
          <p:cNvSpPr txBox="1"/>
          <p:nvPr/>
        </p:nvSpPr>
        <p:spPr>
          <a:xfrm rot="5400000">
            <a:off x="6143125" y="3686145"/>
            <a:ext cx="72650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bg1"/>
                </a:solidFill>
                <a:latin typeface="HelloTypeHype" panose="02000603000000000000" pitchFamily="2" charset="0"/>
                <a:ea typeface="HelloTypeHype" panose="02000603000000000000" pitchFamily="2" charset="0"/>
              </a:rPr>
              <a:t>Campo Formativo: De lo Humano y lo Comunitario</a:t>
            </a:r>
            <a:endParaRPr lang="es-MX" sz="2000" dirty="0">
              <a:solidFill>
                <a:schemeClr val="bg1"/>
              </a:solidFill>
              <a:latin typeface="HelloTypeHype" panose="02000603000000000000" pitchFamily="2" charset="0"/>
              <a:ea typeface="HelloTypeHype" panose="02000603000000000000" pitchFamily="2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A743521A-0EF9-D275-47C8-9922E058F5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505404"/>
              </p:ext>
            </p:extLst>
          </p:nvPr>
        </p:nvGraphicFramePr>
        <p:xfrm>
          <a:off x="462923" y="657779"/>
          <a:ext cx="8784772" cy="68738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3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7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11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56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5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25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25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853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b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MX" sz="900" b="0" dirty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Consumo de alimentos y bebidas que benefician la salud, de acuerdo con los contextos socioculturales.</a:t>
                      </a: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CONTENIDOS:</a:t>
                      </a:r>
                      <a:br>
                        <a:rPr lang="es-MX" sz="9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</a:br>
                      <a:r>
                        <a:rPr lang="es-MX" sz="900" b="0" dirty="0">
                          <a:solidFill>
                            <a:schemeClr val="tx1"/>
                          </a:solidFill>
                          <a:latin typeface="KG Miss Speechy IPA" panose="02000000000000000000" pitchFamily="2" charset="0"/>
                        </a:rPr>
                        <a:t>Cuidado de la salud personal y colectiva, al llevar a cabo acciones de higiene, limpieza, y actividad física, desde los saberes prácticos de la comunidad y la información científica</a:t>
                      </a: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3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2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algn="ctr"/>
                      <a:r>
                        <a:rPr lang="es-MX" sz="900" dirty="0">
                          <a:latin typeface="KG Miss Speechy IPA" panose="02000000000000000000" pitchFamily="2" charset="0"/>
                        </a:rPr>
                        <a:t>Distingue alimentos y bebidas que son saludables, así como los que ponen en riesgo la salud, y reconoce que existen opciones alimentarias sanas que con tribuyen a una mejor calidad de vida para todas las personas.</a:t>
                      </a:r>
                      <a:endParaRPr lang="es-ES" sz="900" b="0" dirty="0"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PROCESOS DE DESARROLLO DEL APRENDIZAJE (PDA):</a:t>
                      </a: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dirty="0">
                          <a:latin typeface="KG Miss Speechy IPA" panose="02000000000000000000" pitchFamily="2" charset="0"/>
                        </a:rPr>
                        <a:t>Reconoce los beneficios que la actividad física, la alimentación y los hábitos de higiene personal y limpieza aportan al cuidado de la salud.</a:t>
                      </a:r>
                      <a:endParaRPr lang="es-ES" sz="900" b="0" dirty="0">
                        <a:latin typeface="KG Miss Speechy IPA" panose="02000000000000000000" pitchFamily="2" charset="0"/>
                      </a:endParaRPr>
                    </a:p>
                    <a:p>
                      <a:pPr marL="0" marR="0" lvl="0" indent="0" algn="ctr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90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N° </a:t>
                      </a:r>
                      <a:r>
                        <a:rPr lang="es-MX" sz="7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LISTA</a:t>
                      </a:r>
                      <a:endParaRPr lang="es-MX" sz="7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NOMBRE DEL ALUMNO</a:t>
                      </a:r>
                      <a:endParaRPr lang="es-MX" sz="105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105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105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EP</a:t>
                      </a:r>
                      <a:endParaRPr lang="es-MX" sz="1050" b="1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</a:rPr>
                        <a:t>RA</a:t>
                      </a:r>
                      <a:endParaRPr lang="es-MX" sz="1050" b="1" dirty="0">
                        <a:solidFill>
                          <a:schemeClr val="bg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b="1" dirty="0">
                          <a:solidFill>
                            <a:schemeClr val="bg1"/>
                          </a:solidFill>
                        </a:rPr>
                        <a:t>L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EP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050" b="1" dirty="0">
                          <a:solidFill>
                            <a:schemeClr val="bg1"/>
                          </a:solidFill>
                          <a:effectLst/>
                          <a:latin typeface="KG Miss Speechy IPA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</a:t>
                      </a:r>
                    </a:p>
                  </a:txBody>
                  <a:tcPr marL="54585" marR="5458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3.-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4.-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5.-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6.-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7.-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8.-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9.-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10.-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11.-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12.-</a:t>
                      </a:r>
                      <a:endParaRPr lang="es-MX" sz="900" b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13.-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14.-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15.-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16.-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17.-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18.-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19.-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20.-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21.-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22.-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23.-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24.-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82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b="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25.-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chemeClr val="tx1"/>
                          </a:solidFill>
                          <a:effectLst/>
                          <a:latin typeface="KG Miss Speechy IPA" panose="02000000000000000000" pitchFamily="2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900"/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KG Miss Speechy IPA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85" marR="5458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10143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2166</Words>
  <Application>Microsoft Office PowerPoint</Application>
  <PresentationFormat>Personalizado</PresentationFormat>
  <Paragraphs>1122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HelloTypeHype</vt:lpstr>
      <vt:lpstr>KG Be Still And Know</vt:lpstr>
      <vt:lpstr>KG Blank Space Sketch</vt:lpstr>
      <vt:lpstr>KG Miss Speechy IPA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Lucía Félix Vega</dc:creator>
  <cp:lastModifiedBy>Karen Lucía Félix Vega</cp:lastModifiedBy>
  <cp:revision>1</cp:revision>
  <dcterms:created xsi:type="dcterms:W3CDTF">2025-01-13T16:16:15Z</dcterms:created>
  <dcterms:modified xsi:type="dcterms:W3CDTF">2025-01-13T17:18:33Z</dcterms:modified>
</cp:coreProperties>
</file>