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10058400" cy="77724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13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EFE8-3ADF-4085-BD2B-56BF033B6A3A}" type="datetimeFigureOut">
              <a:rPr lang="es-MX" smtClean="0"/>
              <a:t>13/09/2024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7974B-E9DA-4C6D-8609-226C1866D5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7122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EFE8-3ADF-4085-BD2B-56BF033B6A3A}" type="datetimeFigureOut">
              <a:rPr lang="es-MX" smtClean="0"/>
              <a:t>13/09/2024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7974B-E9DA-4C6D-8609-226C1866D5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83281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EFE8-3ADF-4085-BD2B-56BF033B6A3A}" type="datetimeFigureOut">
              <a:rPr lang="es-MX" smtClean="0"/>
              <a:t>13/09/2024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7974B-E9DA-4C6D-8609-226C1866D5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55363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EFE8-3ADF-4085-BD2B-56BF033B6A3A}" type="datetimeFigureOut">
              <a:rPr lang="es-MX" smtClean="0"/>
              <a:t>13/09/2024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7974B-E9DA-4C6D-8609-226C1866D5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94234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EFE8-3ADF-4085-BD2B-56BF033B6A3A}" type="datetimeFigureOut">
              <a:rPr lang="es-MX" smtClean="0"/>
              <a:t>13/09/2024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7974B-E9DA-4C6D-8609-226C1866D5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0982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EFE8-3ADF-4085-BD2B-56BF033B6A3A}" type="datetimeFigureOut">
              <a:rPr lang="es-MX" smtClean="0"/>
              <a:t>13/09/2024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7974B-E9DA-4C6D-8609-226C1866D5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47556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EFE8-3ADF-4085-BD2B-56BF033B6A3A}" type="datetimeFigureOut">
              <a:rPr lang="es-MX" smtClean="0"/>
              <a:t>13/09/2024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7974B-E9DA-4C6D-8609-226C1866D5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9905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EFE8-3ADF-4085-BD2B-56BF033B6A3A}" type="datetimeFigureOut">
              <a:rPr lang="es-MX" smtClean="0"/>
              <a:t>13/09/2024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7974B-E9DA-4C6D-8609-226C1866D5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73434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EFE8-3ADF-4085-BD2B-56BF033B6A3A}" type="datetimeFigureOut">
              <a:rPr lang="es-MX" smtClean="0"/>
              <a:t>13/09/2024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7974B-E9DA-4C6D-8609-226C1866D5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88250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EFE8-3ADF-4085-BD2B-56BF033B6A3A}" type="datetimeFigureOut">
              <a:rPr lang="es-MX" smtClean="0"/>
              <a:t>13/09/2024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7974B-E9DA-4C6D-8609-226C1866D5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1025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EFE8-3ADF-4085-BD2B-56BF033B6A3A}" type="datetimeFigureOut">
              <a:rPr lang="es-MX" smtClean="0"/>
              <a:t>13/09/2024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7974B-E9DA-4C6D-8609-226C1866D5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59507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DEFE8-3ADF-4085-BD2B-56BF033B6A3A}" type="datetimeFigureOut">
              <a:rPr lang="es-MX" smtClean="0"/>
              <a:t>13/09/2024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47974B-E9DA-4C6D-8609-226C1866D5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48858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>
            <a:extLst>
              <a:ext uri="{FF2B5EF4-FFF2-40B4-BE49-F238E27FC236}">
                <a16:creationId xmlns:a16="http://schemas.microsoft.com/office/drawing/2014/main" xmlns="" id="{CE8F6F6A-B8A1-61E4-DD8E-4DB8C5C046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364037" cy="777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xmlns="" id="{AEB3F794-15A9-30D6-FE26-01791FB9D6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302369" y="0"/>
            <a:ext cx="4364037" cy="777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CE437AF2-FAE6-AC51-965A-38CBDE717E8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103"/>
          <a:stretch/>
        </p:blipFill>
        <p:spPr bwMode="auto">
          <a:xfrm flipH="1">
            <a:off x="8666406" y="0"/>
            <a:ext cx="1391994" cy="777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F8FB8D9B-B703-A7B3-F3D5-2AB47BA64FDF}"/>
              </a:ext>
            </a:extLst>
          </p:cNvPr>
          <p:cNvSpPr/>
          <p:nvPr/>
        </p:nvSpPr>
        <p:spPr>
          <a:xfrm>
            <a:off x="203200" y="257908"/>
            <a:ext cx="9542585" cy="7276123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xmlns="" id="{EF779C32-9F22-F7EC-155E-131C63E9DC55}"/>
              </a:ext>
            </a:extLst>
          </p:cNvPr>
          <p:cNvSpPr txBox="1"/>
          <p:nvPr/>
        </p:nvSpPr>
        <p:spPr>
          <a:xfrm>
            <a:off x="894861" y="187871"/>
            <a:ext cx="81592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dirty="0">
                <a:latin typeface="HelloBigBen" panose="02000603000000000000" pitchFamily="2" charset="0"/>
                <a:ea typeface="HelloBigBen" panose="02000603000000000000" pitchFamily="2" charset="0"/>
              </a:rPr>
              <a:t>Mi cuerpo es</a:t>
            </a:r>
            <a:endParaRPr lang="es-MX" sz="7200" b="1" dirty="0">
              <a:solidFill>
                <a:srgbClr val="FF66FF"/>
              </a:solidFill>
              <a:latin typeface="KG cold coffee" panose="02000505000000020004" pitchFamily="2" charset="0"/>
            </a:endParaRPr>
          </a:p>
        </p:txBody>
      </p:sp>
      <p:pic>
        <p:nvPicPr>
          <p:cNvPr id="1048" name="Picture 24">
            <a:extLst>
              <a:ext uri="{FF2B5EF4-FFF2-40B4-BE49-F238E27FC236}">
                <a16:creationId xmlns:a16="http://schemas.microsoft.com/office/drawing/2014/main" xmlns="" id="{07EF8164-3D63-3930-2889-C4CCEA5FF9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587" y="2435645"/>
            <a:ext cx="2876550" cy="399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>
            <a:extLst>
              <a:ext uri="{FF2B5EF4-FFF2-40B4-BE49-F238E27FC236}">
                <a16:creationId xmlns:a16="http://schemas.microsoft.com/office/drawing/2014/main" xmlns="" id="{C1C124E4-C9D4-AFE6-910F-64876AF7AF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48" y="3585063"/>
            <a:ext cx="1990725" cy="399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>
            <a:extLst>
              <a:ext uri="{FF2B5EF4-FFF2-40B4-BE49-F238E27FC236}">
                <a16:creationId xmlns:a16="http://schemas.microsoft.com/office/drawing/2014/main" xmlns="" id="{E725F811-6BE3-899F-7C88-ADCF133AFD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2814" y="3662240"/>
            <a:ext cx="3190875" cy="399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>
            <a:extLst>
              <a:ext uri="{FF2B5EF4-FFF2-40B4-BE49-F238E27FC236}">
                <a16:creationId xmlns:a16="http://schemas.microsoft.com/office/drawing/2014/main" xmlns="" id="{71215FDF-C444-3679-B922-DB6A25FF98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0675" y="3206479"/>
            <a:ext cx="2609850" cy="3981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>
            <a:extLst>
              <a:ext uri="{FF2B5EF4-FFF2-40B4-BE49-F238E27FC236}">
                <a16:creationId xmlns:a16="http://schemas.microsoft.com/office/drawing/2014/main" xmlns="" id="{90AB4C23-1C0C-B363-7DB3-27DEFB5C8A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1929" y="3596054"/>
            <a:ext cx="3381375" cy="399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>
            <a:extLst>
              <a:ext uri="{FF2B5EF4-FFF2-40B4-BE49-F238E27FC236}">
                <a16:creationId xmlns:a16="http://schemas.microsoft.com/office/drawing/2014/main" xmlns="" id="{5930C6D5-EE22-8424-544C-D796F63401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7080" y="3658578"/>
            <a:ext cx="1876425" cy="3981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xmlns="" id="{4F998D68-FC67-12C9-F4B4-6E1C09881DDB}"/>
              </a:ext>
            </a:extLst>
          </p:cNvPr>
          <p:cNvSpPr txBox="1"/>
          <p:nvPr/>
        </p:nvSpPr>
        <p:spPr>
          <a:xfrm>
            <a:off x="1241792" y="1995159"/>
            <a:ext cx="7746999" cy="1200329"/>
          </a:xfrm>
          <a:prstGeom prst="rect">
            <a:avLst/>
          </a:prstGeom>
          <a:noFill/>
        </p:spPr>
        <p:txBody>
          <a:bodyPr wrap="square">
            <a:prstTxWarp prst="textArchUp">
              <a:avLst/>
            </a:prstTxWarp>
            <a:spAutoFit/>
          </a:bodyPr>
          <a:lstStyle/>
          <a:p>
            <a:pPr algn="ctr"/>
            <a:r>
              <a:rPr lang="es-MX" sz="7200" b="1" dirty="0">
                <a:solidFill>
                  <a:srgbClr val="FF0000"/>
                </a:solidFill>
                <a:latin typeface="KG cold coffee" panose="02000505000000020004" pitchFamily="2" charset="0"/>
              </a:rPr>
              <a:t>M</a:t>
            </a:r>
            <a:r>
              <a:rPr lang="es-MX" sz="7200" b="1" dirty="0">
                <a:solidFill>
                  <a:srgbClr val="F84708"/>
                </a:solidFill>
                <a:latin typeface="KG cold coffee" panose="02000505000000020004" pitchFamily="2" charset="0"/>
              </a:rPr>
              <a:t>A</a:t>
            </a:r>
            <a:r>
              <a:rPr lang="es-MX" sz="7200" b="1" dirty="0">
                <a:solidFill>
                  <a:srgbClr val="FFC000"/>
                </a:solidFill>
                <a:latin typeface="KG cold coffee" panose="02000505000000020004" pitchFamily="2" charset="0"/>
              </a:rPr>
              <a:t>R</a:t>
            </a:r>
            <a:r>
              <a:rPr lang="es-MX" sz="7200" b="1" dirty="0">
                <a:solidFill>
                  <a:srgbClr val="92D050"/>
                </a:solidFill>
                <a:latin typeface="KG cold coffee" panose="02000505000000020004" pitchFamily="2" charset="0"/>
              </a:rPr>
              <a:t>A</a:t>
            </a:r>
            <a:r>
              <a:rPr lang="es-MX" sz="7200" b="1" dirty="0">
                <a:solidFill>
                  <a:srgbClr val="00B050"/>
                </a:solidFill>
                <a:latin typeface="KG cold coffee" panose="02000505000000020004" pitchFamily="2" charset="0"/>
              </a:rPr>
              <a:t>V</a:t>
            </a:r>
            <a:r>
              <a:rPr lang="es-MX" sz="7200" b="1" dirty="0">
                <a:solidFill>
                  <a:srgbClr val="009999"/>
                </a:solidFill>
                <a:latin typeface="KG cold coffee" panose="02000505000000020004" pitchFamily="2" charset="0"/>
              </a:rPr>
              <a:t>I</a:t>
            </a:r>
            <a:r>
              <a:rPr lang="es-MX" sz="7200" b="1" dirty="0">
                <a:solidFill>
                  <a:srgbClr val="00B0F0"/>
                </a:solidFill>
                <a:latin typeface="KG cold coffee" panose="02000505000000020004" pitchFamily="2" charset="0"/>
              </a:rPr>
              <a:t>L</a:t>
            </a:r>
            <a:r>
              <a:rPr lang="es-MX" sz="7200" b="1" dirty="0">
                <a:solidFill>
                  <a:srgbClr val="002060"/>
                </a:solidFill>
                <a:latin typeface="KG cold coffee" panose="02000505000000020004" pitchFamily="2" charset="0"/>
              </a:rPr>
              <a:t>L</a:t>
            </a:r>
            <a:r>
              <a:rPr lang="es-MX" sz="7200" b="1" dirty="0">
                <a:solidFill>
                  <a:srgbClr val="7030A0"/>
                </a:solidFill>
                <a:latin typeface="KG cold coffee" panose="02000505000000020004" pitchFamily="2" charset="0"/>
              </a:rPr>
              <a:t>O</a:t>
            </a:r>
            <a:r>
              <a:rPr lang="es-MX" sz="7200" b="1" dirty="0">
                <a:solidFill>
                  <a:srgbClr val="6666FF"/>
                </a:solidFill>
                <a:latin typeface="KG cold coffee" panose="02000505000000020004" pitchFamily="2" charset="0"/>
              </a:rPr>
              <a:t>S</a:t>
            </a:r>
            <a:r>
              <a:rPr lang="es-MX" sz="7200" b="1" dirty="0">
                <a:solidFill>
                  <a:srgbClr val="FF66FF"/>
                </a:solidFill>
                <a:latin typeface="KG cold coffee" panose="02000505000000020004" pitchFamily="2" charset="0"/>
              </a:rPr>
              <a:t>O</a:t>
            </a:r>
            <a:endParaRPr lang="es-MX" sz="7200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xmlns="" id="{39EE661A-5294-02BC-34F6-E8C175800A6E}"/>
              </a:ext>
            </a:extLst>
          </p:cNvPr>
          <p:cNvSpPr txBox="1"/>
          <p:nvPr/>
        </p:nvSpPr>
        <p:spPr>
          <a:xfrm>
            <a:off x="5883579" y="2638817"/>
            <a:ext cx="51592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dirty="0">
                <a:latin typeface="HelloBigBen" panose="02000603000000000000" pitchFamily="2" charset="0"/>
                <a:ea typeface="HelloBigBen" panose="02000603000000000000" pitchFamily="2" charset="0"/>
              </a:rPr>
              <a:t>PROYECTO STEAM 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xmlns="" id="{9D20844D-91E4-1940-EEA2-47C4BE0FD96F}"/>
              </a:ext>
            </a:extLst>
          </p:cNvPr>
          <p:cNvSpPr txBox="1"/>
          <p:nvPr/>
        </p:nvSpPr>
        <p:spPr>
          <a:xfrm>
            <a:off x="6085988" y="3111473"/>
            <a:ext cx="552156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2400" dirty="0">
                <a:latin typeface="HelloBigBen" panose="02000603000000000000" pitchFamily="2" charset="0"/>
                <a:ea typeface="HelloBigBen" panose="02000603000000000000" pitchFamily="2" charset="0"/>
              </a:rPr>
              <a:t>PREESCOLAR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xmlns="" id="{40EB061F-D203-1911-2113-CCAF2F7EE4A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7278" y="352417"/>
            <a:ext cx="1343025" cy="1095375"/>
          </a:xfrm>
          <a:prstGeom prst="rect">
            <a:avLst/>
          </a:prstGeom>
        </p:spPr>
      </p:pic>
      <p:sp>
        <p:nvSpPr>
          <p:cNvPr id="17" name="CuadroTexto 16">
            <a:extLst>
              <a:ext uri="{FF2B5EF4-FFF2-40B4-BE49-F238E27FC236}">
                <a16:creationId xmlns:a16="http://schemas.microsoft.com/office/drawing/2014/main" xmlns="" id="{39EE661A-5294-02BC-34F6-E8C175800A6E}"/>
              </a:ext>
            </a:extLst>
          </p:cNvPr>
          <p:cNvSpPr txBox="1"/>
          <p:nvPr/>
        </p:nvSpPr>
        <p:spPr>
          <a:xfrm>
            <a:off x="2601052" y="2649808"/>
            <a:ext cx="515925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latin typeface="HelloBigBen" panose="02000603000000000000" pitchFamily="2" charset="0"/>
                <a:ea typeface="HelloBigBen" panose="02000603000000000000" pitchFamily="2" charset="0"/>
              </a:rPr>
              <a:t>EVALUACIÓN</a:t>
            </a:r>
            <a:r>
              <a:rPr lang="es-MX" sz="2400" dirty="0" smtClean="0">
                <a:latin typeface="HelloBigBen" panose="02000603000000000000" pitchFamily="2" charset="0"/>
                <a:ea typeface="HelloBigBen" panose="02000603000000000000" pitchFamily="2" charset="0"/>
              </a:rPr>
              <a:t> </a:t>
            </a:r>
            <a:endParaRPr lang="es-MX" sz="2400" dirty="0">
              <a:latin typeface="HelloBigBen" panose="02000603000000000000" pitchFamily="2" charset="0"/>
              <a:ea typeface="HelloBigBen" panose="02000603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631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>
            <a:extLst>
              <a:ext uri="{FF2B5EF4-FFF2-40B4-BE49-F238E27FC236}">
                <a16:creationId xmlns:a16="http://schemas.microsoft.com/office/drawing/2014/main" xmlns="" id="{CE8F6F6A-B8A1-61E4-DD8E-4DB8C5C046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364037" cy="777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xmlns="" id="{AEB3F794-15A9-30D6-FE26-01791FB9D6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302369" y="0"/>
            <a:ext cx="4364037" cy="777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CE437AF2-FAE6-AC51-965A-38CBDE717E8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103"/>
          <a:stretch/>
        </p:blipFill>
        <p:spPr bwMode="auto">
          <a:xfrm flipH="1">
            <a:off x="8666406" y="0"/>
            <a:ext cx="1391994" cy="777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F8FB8D9B-B703-A7B3-F3D5-2AB47BA64FDF}"/>
              </a:ext>
            </a:extLst>
          </p:cNvPr>
          <p:cNvSpPr/>
          <p:nvPr/>
        </p:nvSpPr>
        <p:spPr>
          <a:xfrm>
            <a:off x="203200" y="257908"/>
            <a:ext cx="9542585" cy="7276123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xmlns="" id="{EF779C32-9F22-F7EC-155E-131C63E9DC55}"/>
              </a:ext>
            </a:extLst>
          </p:cNvPr>
          <p:cNvSpPr txBox="1"/>
          <p:nvPr/>
        </p:nvSpPr>
        <p:spPr>
          <a:xfrm>
            <a:off x="894861" y="187871"/>
            <a:ext cx="81592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dirty="0">
                <a:latin typeface="HelloBigBen" panose="02000603000000000000" pitchFamily="2" charset="0"/>
                <a:ea typeface="HelloBigBen" panose="02000603000000000000" pitchFamily="2" charset="0"/>
              </a:rPr>
              <a:t>Mi cuerpo es</a:t>
            </a:r>
            <a:endParaRPr lang="es-MX" sz="7200" b="1" dirty="0">
              <a:solidFill>
                <a:srgbClr val="FF66FF"/>
              </a:solidFill>
              <a:latin typeface="KG cold coffee" panose="02000505000000020004" pitchFamily="2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xmlns="" id="{4F998D68-FC67-12C9-F4B4-6E1C09881DDB}"/>
              </a:ext>
            </a:extLst>
          </p:cNvPr>
          <p:cNvSpPr txBox="1"/>
          <p:nvPr/>
        </p:nvSpPr>
        <p:spPr>
          <a:xfrm>
            <a:off x="1241792" y="1995159"/>
            <a:ext cx="7746999" cy="1200329"/>
          </a:xfrm>
          <a:prstGeom prst="rect">
            <a:avLst/>
          </a:prstGeom>
          <a:noFill/>
        </p:spPr>
        <p:txBody>
          <a:bodyPr wrap="square">
            <a:prstTxWarp prst="textArchUp">
              <a:avLst/>
            </a:prstTxWarp>
            <a:spAutoFit/>
          </a:bodyPr>
          <a:lstStyle/>
          <a:p>
            <a:pPr algn="ctr"/>
            <a:r>
              <a:rPr lang="es-MX" sz="7200" b="1" dirty="0">
                <a:solidFill>
                  <a:srgbClr val="FF0000"/>
                </a:solidFill>
                <a:latin typeface="KG cold coffee" panose="02000505000000020004" pitchFamily="2" charset="0"/>
              </a:rPr>
              <a:t>M</a:t>
            </a:r>
            <a:r>
              <a:rPr lang="es-MX" sz="7200" b="1" dirty="0">
                <a:solidFill>
                  <a:srgbClr val="F84708"/>
                </a:solidFill>
                <a:latin typeface="KG cold coffee" panose="02000505000000020004" pitchFamily="2" charset="0"/>
              </a:rPr>
              <a:t>A</a:t>
            </a:r>
            <a:r>
              <a:rPr lang="es-MX" sz="7200" b="1" dirty="0">
                <a:solidFill>
                  <a:srgbClr val="FFC000"/>
                </a:solidFill>
                <a:latin typeface="KG cold coffee" panose="02000505000000020004" pitchFamily="2" charset="0"/>
              </a:rPr>
              <a:t>R</a:t>
            </a:r>
            <a:r>
              <a:rPr lang="es-MX" sz="7200" b="1" dirty="0">
                <a:solidFill>
                  <a:srgbClr val="92D050"/>
                </a:solidFill>
                <a:latin typeface="KG cold coffee" panose="02000505000000020004" pitchFamily="2" charset="0"/>
              </a:rPr>
              <a:t>A</a:t>
            </a:r>
            <a:r>
              <a:rPr lang="es-MX" sz="7200" b="1" dirty="0">
                <a:solidFill>
                  <a:srgbClr val="00B050"/>
                </a:solidFill>
                <a:latin typeface="KG cold coffee" panose="02000505000000020004" pitchFamily="2" charset="0"/>
              </a:rPr>
              <a:t>V</a:t>
            </a:r>
            <a:r>
              <a:rPr lang="es-MX" sz="7200" b="1" dirty="0">
                <a:solidFill>
                  <a:srgbClr val="009999"/>
                </a:solidFill>
                <a:latin typeface="KG cold coffee" panose="02000505000000020004" pitchFamily="2" charset="0"/>
              </a:rPr>
              <a:t>I</a:t>
            </a:r>
            <a:r>
              <a:rPr lang="es-MX" sz="7200" b="1" dirty="0">
                <a:solidFill>
                  <a:srgbClr val="00B0F0"/>
                </a:solidFill>
                <a:latin typeface="KG cold coffee" panose="02000505000000020004" pitchFamily="2" charset="0"/>
              </a:rPr>
              <a:t>L</a:t>
            </a:r>
            <a:r>
              <a:rPr lang="es-MX" sz="7200" b="1" dirty="0">
                <a:solidFill>
                  <a:srgbClr val="002060"/>
                </a:solidFill>
                <a:latin typeface="KG cold coffee" panose="02000505000000020004" pitchFamily="2" charset="0"/>
              </a:rPr>
              <a:t>L</a:t>
            </a:r>
            <a:r>
              <a:rPr lang="es-MX" sz="7200" b="1" dirty="0">
                <a:solidFill>
                  <a:srgbClr val="7030A0"/>
                </a:solidFill>
                <a:latin typeface="KG cold coffee" panose="02000505000000020004" pitchFamily="2" charset="0"/>
              </a:rPr>
              <a:t>O</a:t>
            </a:r>
            <a:r>
              <a:rPr lang="es-MX" sz="7200" b="1" dirty="0">
                <a:solidFill>
                  <a:srgbClr val="6666FF"/>
                </a:solidFill>
                <a:latin typeface="KG cold coffee" panose="02000505000000020004" pitchFamily="2" charset="0"/>
              </a:rPr>
              <a:t>S</a:t>
            </a:r>
            <a:r>
              <a:rPr lang="es-MX" sz="7200" b="1" dirty="0">
                <a:solidFill>
                  <a:srgbClr val="FF66FF"/>
                </a:solidFill>
                <a:latin typeface="KG cold coffee" panose="02000505000000020004" pitchFamily="2" charset="0"/>
              </a:rPr>
              <a:t>O</a:t>
            </a:r>
            <a:endParaRPr lang="es-MX" sz="7200" dirty="0"/>
          </a:p>
        </p:txBody>
      </p:sp>
      <p:sp>
        <p:nvSpPr>
          <p:cNvPr id="2" name="CuadroTexto 15">
            <a:extLst>
              <a:ext uri="{FF2B5EF4-FFF2-40B4-BE49-F238E27FC236}">
                <a16:creationId xmlns:a16="http://schemas.microsoft.com/office/drawing/2014/main" xmlns="" id="{352EE665-E960-16E0-BFF9-73D792D96F31}"/>
              </a:ext>
            </a:extLst>
          </p:cNvPr>
          <p:cNvSpPr txBox="1"/>
          <p:nvPr/>
        </p:nvSpPr>
        <p:spPr>
          <a:xfrm>
            <a:off x="611024" y="3453396"/>
            <a:ext cx="9008533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dirty="0"/>
          </a:p>
          <a:p>
            <a:r>
              <a:rPr lang="es-ES" sz="2400" dirty="0">
                <a:latin typeface="KG Miss Speechy IPA" panose="02000000000000000000" pitchFamily="2" charset="0"/>
              </a:rPr>
              <a:t>Jardín de Niños:                               C.C.T:                      </a:t>
            </a:r>
          </a:p>
          <a:p>
            <a:endParaRPr lang="es-ES" sz="2400" dirty="0">
              <a:latin typeface="KG Miss Speechy IPA" panose="02000000000000000000" pitchFamily="2" charset="0"/>
            </a:endParaRPr>
          </a:p>
          <a:p>
            <a:r>
              <a:rPr lang="es-ES" sz="2400" dirty="0">
                <a:latin typeface="KG Miss Speechy IPA" panose="02000000000000000000" pitchFamily="2" charset="0"/>
              </a:rPr>
              <a:t>Sector:                                         Zona Escolar:</a:t>
            </a:r>
          </a:p>
          <a:p>
            <a:endParaRPr lang="es-ES" sz="2400" dirty="0">
              <a:latin typeface="KG Miss Speechy IPA" panose="02000000000000000000" pitchFamily="2" charset="0"/>
            </a:endParaRPr>
          </a:p>
          <a:p>
            <a:r>
              <a:rPr lang="es-ES" sz="2400" dirty="0">
                <a:latin typeface="KG Miss Speechy IPA" panose="02000000000000000000" pitchFamily="2" charset="0"/>
              </a:rPr>
              <a:t>Educadora:</a:t>
            </a:r>
          </a:p>
          <a:p>
            <a:endParaRPr lang="es-ES" sz="2400" dirty="0">
              <a:latin typeface="KG Miss Speechy IPA" panose="02000000000000000000" pitchFamily="2" charset="0"/>
            </a:endParaRPr>
          </a:p>
          <a:p>
            <a:r>
              <a:rPr lang="es-ES" sz="2400" dirty="0">
                <a:latin typeface="KG Miss Speechy IPA" panose="02000000000000000000" pitchFamily="2" charset="0"/>
              </a:rPr>
              <a:t>Grado y grupo:                    Ciclo Escolar: 2024 -2025</a:t>
            </a:r>
          </a:p>
          <a:p>
            <a:endParaRPr lang="es-ES" sz="2400" dirty="0">
              <a:latin typeface="KG Miss Speechy IPA" panose="02000000000000000000" pitchFamily="2" charset="0"/>
            </a:endParaRPr>
          </a:p>
          <a:p>
            <a:pPr algn="ctr"/>
            <a:r>
              <a:rPr lang="es-ES" sz="2400" dirty="0">
                <a:latin typeface="KG Miss Speechy IPA" panose="02000000000000000000" pitchFamily="2" charset="0"/>
              </a:rPr>
              <a:t>Fecha de aplicación: 16 al 27 de Septiembre de 2024</a:t>
            </a:r>
            <a:endParaRPr lang="es-MX" sz="2400" dirty="0">
              <a:latin typeface="KG Miss Speechy IPA" panose="02000000000000000000" pitchFamily="2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4C2EDD09-41BB-D9CF-FBB3-4AA856CD1F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4037" y="2461587"/>
            <a:ext cx="1343025" cy="1095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3529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>
            <a:extLst>
              <a:ext uri="{FF2B5EF4-FFF2-40B4-BE49-F238E27FC236}">
                <a16:creationId xmlns:a16="http://schemas.microsoft.com/office/drawing/2014/main" xmlns="" id="{CE8F6F6A-B8A1-61E4-DD8E-4DB8C5C046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364037" cy="777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xmlns="" id="{AEB3F794-15A9-30D6-FE26-01791FB9D6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302369" y="0"/>
            <a:ext cx="4364037" cy="777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CE437AF2-FAE6-AC51-965A-38CBDE717E8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103"/>
          <a:stretch/>
        </p:blipFill>
        <p:spPr bwMode="auto">
          <a:xfrm flipH="1">
            <a:off x="8666406" y="0"/>
            <a:ext cx="1391994" cy="777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F8FB8D9B-B703-A7B3-F3D5-2AB47BA64FDF}"/>
              </a:ext>
            </a:extLst>
          </p:cNvPr>
          <p:cNvSpPr/>
          <p:nvPr/>
        </p:nvSpPr>
        <p:spPr>
          <a:xfrm>
            <a:off x="203200" y="257908"/>
            <a:ext cx="9542585" cy="7276123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aphicFrame>
        <p:nvGraphicFramePr>
          <p:cNvPr id="10" name="Tab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1980541"/>
              </p:ext>
            </p:extLst>
          </p:nvPr>
        </p:nvGraphicFramePr>
        <p:xfrm>
          <a:off x="392813" y="164918"/>
          <a:ext cx="9006919" cy="73631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1822"/>
                <a:gridCol w="2873676"/>
                <a:gridCol w="858914"/>
                <a:gridCol w="898072"/>
                <a:gridCol w="1090045"/>
                <a:gridCol w="805015"/>
                <a:gridCol w="941318"/>
                <a:gridCol w="978057"/>
              </a:tblGrid>
              <a:tr h="5944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r>
                        <a:rPr lang="es-MX" sz="12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CONTENIDOS: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just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dirty="0" smtClean="0">
                          <a:solidFill>
                            <a:schemeClr val="tx1"/>
                          </a:solidFill>
                          <a:latin typeface="KG Miss Speechy IPA" panose="02000000000000000000" pitchFamily="2" charset="0"/>
                        </a:rPr>
                        <a:t>Recursos y juegos del lenguaje que fortalecen la diversidad de formas de expresión oral, y que rescatan la o las lenguas de la comunidad y de otros lugares</a:t>
                      </a:r>
                      <a:endParaRPr lang="es-ES" sz="900" b="0" dirty="0" smtClean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/>
                      <a:r>
                        <a:rPr lang="es-ES" sz="900" b="0" dirty="0" smtClean="0">
                          <a:solidFill>
                            <a:schemeClr val="tx1"/>
                          </a:solidFill>
                          <a:latin typeface="KG Miss Speechy IPA" panose="02000000000000000000" pitchFamily="2" charset="0"/>
                        </a:rPr>
                        <a:t>Producción de expresiones creativas con los distintos elementos de los lenguajes artísticos.</a:t>
                      </a:r>
                      <a:endParaRPr lang="es-MX" sz="900" b="0" dirty="0" smtClean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9453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r>
                        <a:rPr lang="es-MX" sz="12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PROCESOS DE DESARROLLO DEL APRENDIZAJE (PDA):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just"/>
                      <a:r>
                        <a:rPr lang="es-ES" sz="900" b="0" dirty="0" smtClean="0">
                          <a:latin typeface="KG Miss Speechy IPA" panose="02000000000000000000" pitchFamily="2" charset="0"/>
                        </a:rPr>
                        <a:t>I.- </a:t>
                      </a:r>
                      <a:r>
                        <a:rPr lang="es-MX" sz="900" dirty="0" smtClean="0">
                          <a:latin typeface="KG Miss Speechy IPA" panose="02000000000000000000" pitchFamily="2" charset="0"/>
                        </a:rPr>
                        <a:t>Combina recursos de los lenguajes, tales como movimientos corporales, gestos, velocidades, ritmos, entre otros, al decir rimas, poemas, canciones, retahílas, trabalenguas, adivinanzas y otros juegos del lenguaje.</a:t>
                      </a:r>
                      <a:endParaRPr lang="es-ES" sz="900" b="0" dirty="0"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just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dirty="0" smtClean="0">
                          <a:latin typeface="KG Miss Speechy IPA" panose="02000000000000000000" pitchFamily="2" charset="0"/>
                        </a:rPr>
                        <a:t>I.- </a:t>
                      </a:r>
                      <a:r>
                        <a:rPr lang="es-MX" sz="900" dirty="0" smtClean="0">
                          <a:latin typeface="KG Miss Speechy IPA" panose="02000000000000000000" pitchFamily="2" charset="0"/>
                        </a:rPr>
                        <a:t>Produce expresiones creativas para representar el mundo cercano, experiencias de su vida personal, familiar, la naturaleza que le rodea o creaciones de su imaginación, recurriendo a los distintos recursos de las artes.</a:t>
                      </a:r>
                      <a:endParaRPr lang="es-ES" sz="900" b="0" dirty="0" smtClean="0"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4586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N° </a:t>
                      </a: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LISTA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NOMBRE DEL ALUMNO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000" b="1" dirty="0" smtClean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L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EP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RA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b="1" dirty="0" smtClean="0">
                          <a:solidFill>
                            <a:schemeClr val="bg1"/>
                          </a:solidFill>
                          <a:latin typeface="KG Miss Speechy IPA" panose="02000000000000000000" pitchFamily="2" charset="0"/>
                        </a:rPr>
                        <a:t>L</a:t>
                      </a:r>
                      <a:endParaRPr lang="es-MX" sz="1000" b="1" dirty="0">
                        <a:solidFill>
                          <a:schemeClr val="bg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EP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3.-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4.-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5.-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6.-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7.-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8.-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9.-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10.-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11.-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12.-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13.-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14.-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15.-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16.-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17.-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18.-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19.-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20.-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21.-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22.-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23.-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24.-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25.-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1" name="Rectángulo 10"/>
          <p:cNvSpPr/>
          <p:nvPr/>
        </p:nvSpPr>
        <p:spPr>
          <a:xfrm>
            <a:off x="9486900" y="0"/>
            <a:ext cx="571500" cy="77724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" name="CuadroTexto 12"/>
          <p:cNvSpPr txBox="1"/>
          <p:nvPr/>
        </p:nvSpPr>
        <p:spPr>
          <a:xfrm rot="5400000">
            <a:off x="6143125" y="3655367"/>
            <a:ext cx="72650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>
                <a:solidFill>
                  <a:schemeClr val="bg1"/>
                </a:solidFill>
                <a:latin typeface="HelloBigDeal" panose="02000603000000000000" pitchFamily="2" charset="0"/>
                <a:ea typeface="HelloBigDeal" panose="02000603000000000000" pitchFamily="2" charset="0"/>
              </a:rPr>
              <a:t>Campo Formativo: Lenguajes</a:t>
            </a:r>
            <a:endParaRPr lang="es-MX" sz="2400" dirty="0">
              <a:solidFill>
                <a:schemeClr val="bg1"/>
              </a:solidFill>
              <a:latin typeface="HelloBigDeal" panose="02000603000000000000" pitchFamily="2" charset="0"/>
              <a:ea typeface="HelloBigDeal" panose="02000603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763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>
            <a:extLst>
              <a:ext uri="{FF2B5EF4-FFF2-40B4-BE49-F238E27FC236}">
                <a16:creationId xmlns:a16="http://schemas.microsoft.com/office/drawing/2014/main" xmlns="" id="{CE8F6F6A-B8A1-61E4-DD8E-4DB8C5C046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364037" cy="777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xmlns="" id="{AEB3F794-15A9-30D6-FE26-01791FB9D6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302369" y="0"/>
            <a:ext cx="4364037" cy="777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CE437AF2-FAE6-AC51-965A-38CBDE717E8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103"/>
          <a:stretch/>
        </p:blipFill>
        <p:spPr bwMode="auto">
          <a:xfrm flipH="1">
            <a:off x="8666406" y="0"/>
            <a:ext cx="1391994" cy="777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F8FB8D9B-B703-A7B3-F3D5-2AB47BA64FDF}"/>
              </a:ext>
            </a:extLst>
          </p:cNvPr>
          <p:cNvSpPr/>
          <p:nvPr/>
        </p:nvSpPr>
        <p:spPr>
          <a:xfrm>
            <a:off x="203200" y="257908"/>
            <a:ext cx="9542585" cy="7276123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aphicFrame>
        <p:nvGraphicFramePr>
          <p:cNvPr id="10" name="Tab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2698919"/>
              </p:ext>
            </p:extLst>
          </p:nvPr>
        </p:nvGraphicFramePr>
        <p:xfrm>
          <a:off x="378381" y="336883"/>
          <a:ext cx="9006919" cy="71151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1822"/>
                <a:gridCol w="2873676"/>
                <a:gridCol w="858914"/>
                <a:gridCol w="898072"/>
                <a:gridCol w="1090045"/>
                <a:gridCol w="805015"/>
                <a:gridCol w="941318"/>
                <a:gridCol w="978057"/>
              </a:tblGrid>
              <a:tr h="5944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r>
                        <a:rPr lang="es-MX" sz="12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CONTENIDOS: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just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b="0" dirty="0" smtClean="0">
                          <a:solidFill>
                            <a:schemeClr val="tx1"/>
                          </a:solidFill>
                          <a:latin typeface="KG Miss Speechy IPA" panose="02000000000000000000" pitchFamily="2" charset="0"/>
                        </a:rPr>
                        <a:t>Los seres vivos: elementos, procesos y fenómenos naturales que ofrecen oportunidades para entender y explicar hechos cotidianos, desde distintas perspectivas.</a:t>
                      </a:r>
                      <a:endParaRPr lang="es-MX" sz="900" b="0" dirty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just"/>
                      <a:endParaRPr lang="es-MX" sz="900" b="0" dirty="0" smtClean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6974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r>
                        <a:rPr lang="es-MX" sz="12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PROCESOS DE DESARROLLO DEL APRENDIZAJE (PDA):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just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dirty="0" smtClean="0">
                          <a:latin typeface="KG Miss Speechy IPA" panose="02000000000000000000" pitchFamily="2" charset="0"/>
                        </a:rPr>
                        <a:t>I.- Observa y nombra en su lengua materna las partes de su cuerpo, en situaciones cotidianas e intuye su funcionamiento.</a:t>
                      </a:r>
                      <a:endParaRPr lang="es-ES" sz="900" b="0" dirty="0"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just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dirty="0" smtClean="0">
                          <a:latin typeface="KG Miss Speechy IPA" panose="02000000000000000000" pitchFamily="2" charset="0"/>
                        </a:rPr>
                        <a:t>III.- Indaga acerca de cómo funciona su cuerpo, sus cambios físicos, y explica lo que entiende.</a:t>
                      </a:r>
                      <a:endParaRPr lang="es-ES" sz="900" b="0" dirty="0"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4586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N° </a:t>
                      </a: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LISTA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NOMBRE DEL ALUMNO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000" b="1" dirty="0" smtClean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L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EP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RA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b="1" dirty="0" smtClean="0">
                          <a:solidFill>
                            <a:schemeClr val="bg1"/>
                          </a:solidFill>
                          <a:latin typeface="KG Miss Speechy IPA" panose="02000000000000000000" pitchFamily="2" charset="0"/>
                        </a:rPr>
                        <a:t>L</a:t>
                      </a:r>
                      <a:endParaRPr lang="es-MX" sz="1000" b="1" dirty="0">
                        <a:solidFill>
                          <a:schemeClr val="bg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EP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3.-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4.-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5.-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6.-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7.-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8.-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9.-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10.-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11.-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12.-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13.-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14.-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15.-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16.-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17.-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18.-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19.-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20.-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21.-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22.-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23.-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24.-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25.-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1" name="Rectángulo 10"/>
          <p:cNvSpPr/>
          <p:nvPr/>
        </p:nvSpPr>
        <p:spPr>
          <a:xfrm>
            <a:off x="9486900" y="0"/>
            <a:ext cx="571500" cy="77724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rgbClr val="00B0F0"/>
                </a:solidFill>
              </a:ln>
              <a:solidFill>
                <a:srgbClr val="00B0F0"/>
              </a:solidFill>
            </a:endParaRPr>
          </a:p>
        </p:txBody>
      </p:sp>
      <p:sp>
        <p:nvSpPr>
          <p:cNvPr id="13" name="CuadroTexto 12"/>
          <p:cNvSpPr txBox="1"/>
          <p:nvPr/>
        </p:nvSpPr>
        <p:spPr>
          <a:xfrm rot="5400000">
            <a:off x="6143125" y="3716921"/>
            <a:ext cx="72650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dirty="0" smtClean="0">
                <a:solidFill>
                  <a:schemeClr val="bg1"/>
                </a:solidFill>
                <a:latin typeface="HelloBigDeal" panose="02000603000000000000" pitchFamily="2" charset="0"/>
                <a:ea typeface="HelloBigDeal" panose="02000603000000000000" pitchFamily="2" charset="0"/>
              </a:rPr>
              <a:t>Campo Formativo: </a:t>
            </a:r>
            <a:r>
              <a:rPr lang="es-ES" sz="1600" dirty="0" smtClean="0">
                <a:solidFill>
                  <a:schemeClr val="bg1"/>
                </a:solidFill>
                <a:latin typeface="HelloBigDeal" panose="02000603000000000000" pitchFamily="2" charset="0"/>
                <a:ea typeface="HelloBigDeal" panose="02000603000000000000" pitchFamily="2" charset="0"/>
              </a:rPr>
              <a:t>Saberes y Pensamiento Científico</a:t>
            </a:r>
            <a:endParaRPr lang="es-MX" sz="1600" dirty="0">
              <a:solidFill>
                <a:schemeClr val="bg1"/>
              </a:solidFill>
              <a:latin typeface="HelloBigDeal" panose="02000603000000000000" pitchFamily="2" charset="0"/>
              <a:ea typeface="HelloBigDeal" panose="02000603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461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>
            <a:extLst>
              <a:ext uri="{FF2B5EF4-FFF2-40B4-BE49-F238E27FC236}">
                <a16:creationId xmlns:a16="http://schemas.microsoft.com/office/drawing/2014/main" xmlns="" id="{CE8F6F6A-B8A1-61E4-DD8E-4DB8C5C046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364037" cy="777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xmlns="" id="{AEB3F794-15A9-30D6-FE26-01791FB9D6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302369" y="0"/>
            <a:ext cx="4364037" cy="777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CE437AF2-FAE6-AC51-965A-38CBDE717E8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103"/>
          <a:stretch/>
        </p:blipFill>
        <p:spPr bwMode="auto">
          <a:xfrm flipH="1">
            <a:off x="8666406" y="0"/>
            <a:ext cx="1391994" cy="777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F8FB8D9B-B703-A7B3-F3D5-2AB47BA64FDF}"/>
              </a:ext>
            </a:extLst>
          </p:cNvPr>
          <p:cNvSpPr/>
          <p:nvPr/>
        </p:nvSpPr>
        <p:spPr>
          <a:xfrm>
            <a:off x="203200" y="257908"/>
            <a:ext cx="9542585" cy="7276123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aphicFrame>
        <p:nvGraphicFramePr>
          <p:cNvPr id="10" name="Tab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2089343"/>
              </p:ext>
            </p:extLst>
          </p:nvPr>
        </p:nvGraphicFramePr>
        <p:xfrm>
          <a:off x="378381" y="336883"/>
          <a:ext cx="9025584" cy="71151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1822"/>
                <a:gridCol w="2873676"/>
                <a:gridCol w="858914"/>
                <a:gridCol w="898072"/>
                <a:gridCol w="1108710"/>
                <a:gridCol w="805015"/>
                <a:gridCol w="941318"/>
                <a:gridCol w="978057"/>
              </a:tblGrid>
              <a:tr h="5944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r>
                        <a:rPr lang="es-MX" sz="12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CONTENIDOS: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just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dirty="0" smtClean="0">
                          <a:solidFill>
                            <a:schemeClr val="tx1"/>
                          </a:solidFill>
                          <a:latin typeface="KG Miss Speechy IPA" panose="02000000000000000000" pitchFamily="2" charset="0"/>
                        </a:rPr>
                        <a:t>Clasificación y experimentación con objetos y elementos del entorno que reflejan la diversidad de la comunidad o región.</a:t>
                      </a:r>
                      <a:endParaRPr lang="es-MX" sz="900" b="0" dirty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/>
                      <a:r>
                        <a:rPr lang="es-ES" sz="900" b="0" dirty="0" smtClean="0">
                          <a:solidFill>
                            <a:schemeClr val="tx1"/>
                          </a:solidFill>
                          <a:latin typeface="KG Miss Speechy IPA" panose="02000000000000000000" pitchFamily="2" charset="0"/>
                        </a:rPr>
                        <a:t>Exploración de la diversidad natural que existe en la comunidad y en otros lugares.</a:t>
                      </a:r>
                      <a:endParaRPr lang="es-MX" sz="900" b="0" dirty="0" smtClean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6974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r>
                        <a:rPr lang="es-MX" sz="12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PROCESOS DE DESARROLLO DEL APRENDIZAJE (PDA):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just"/>
                      <a:r>
                        <a:rPr lang="es-ES" sz="900" b="0" dirty="0" smtClean="0">
                          <a:latin typeface="KG Miss Speechy IPA" panose="02000000000000000000" pitchFamily="2" charset="0"/>
                        </a:rPr>
                        <a:t>I.II.-</a:t>
                      </a:r>
                      <a:r>
                        <a:rPr lang="es-ES" sz="900" b="0" baseline="0" dirty="0" smtClean="0">
                          <a:latin typeface="KG Miss Speechy IPA" panose="02000000000000000000" pitchFamily="2" charset="0"/>
                        </a:rPr>
                        <a:t> </a:t>
                      </a:r>
                      <a:r>
                        <a:rPr lang="es-ES" sz="900" dirty="0" smtClean="0">
                          <a:latin typeface="KG Miss Speechy IPA" panose="02000000000000000000" pitchFamily="2" charset="0"/>
                        </a:rPr>
                        <a:t>Experimenta, de manera colaborativa, con elementos y objetos del entorno y reconoce si hay cambios o transformaciones en ellos, manteniendo normas de seguridad.</a:t>
                      </a:r>
                      <a:endParaRPr lang="es-ES" sz="900" b="0" dirty="0"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/>
                      <a:r>
                        <a:rPr lang="es-ES" sz="900" b="0" dirty="0" smtClean="0">
                          <a:latin typeface="KG Miss Speechy IPA" panose="02000000000000000000" pitchFamily="2" charset="0"/>
                        </a:rPr>
                        <a:t>I.- </a:t>
                      </a:r>
                      <a:r>
                        <a:rPr lang="es-ES" sz="900" dirty="0" smtClean="0">
                          <a:latin typeface="KG Miss Speechy IPA" panose="02000000000000000000" pitchFamily="2" charset="0"/>
                        </a:rPr>
                        <a:t>Usa sus sentidos para percibir en su entorno cercano, plantas que le llaman la atención y describe características tales como: olor, color, forma, textura o tamaño, si tienen hojas, flores o frutos.</a:t>
                      </a:r>
                      <a:endParaRPr lang="es-ES" sz="900" b="0" dirty="0"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4586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N° </a:t>
                      </a: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LISTA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NOMBRE DEL ALUMNO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000" b="1" dirty="0" smtClean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L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EP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RA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b="1" dirty="0" smtClean="0">
                          <a:solidFill>
                            <a:schemeClr val="bg1"/>
                          </a:solidFill>
                          <a:latin typeface="KG Miss Speechy IPA" panose="02000000000000000000" pitchFamily="2" charset="0"/>
                        </a:rPr>
                        <a:t>L</a:t>
                      </a:r>
                      <a:endParaRPr lang="es-MX" sz="1000" b="1" dirty="0">
                        <a:solidFill>
                          <a:schemeClr val="bg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EP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3.-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4.-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5.-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6.-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7.-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8.-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9.-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10.-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11.-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12.-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13.-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14.-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15.-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16.-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17.-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18.-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19.-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20.-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21.-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22.-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23.-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24.-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25.-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1" name="Rectángulo 10"/>
          <p:cNvSpPr/>
          <p:nvPr/>
        </p:nvSpPr>
        <p:spPr>
          <a:xfrm>
            <a:off x="9486900" y="0"/>
            <a:ext cx="571500" cy="77724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rgbClr val="00B0F0"/>
                </a:solidFill>
              </a:ln>
              <a:solidFill>
                <a:srgbClr val="00B0F0"/>
              </a:solidFill>
            </a:endParaRPr>
          </a:p>
        </p:txBody>
      </p:sp>
      <p:sp>
        <p:nvSpPr>
          <p:cNvPr id="13" name="CuadroTexto 12"/>
          <p:cNvSpPr txBox="1"/>
          <p:nvPr/>
        </p:nvSpPr>
        <p:spPr>
          <a:xfrm rot="5400000">
            <a:off x="6143125" y="3716921"/>
            <a:ext cx="72650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dirty="0" smtClean="0">
                <a:solidFill>
                  <a:schemeClr val="bg1"/>
                </a:solidFill>
                <a:latin typeface="HelloBigDeal" panose="02000603000000000000" pitchFamily="2" charset="0"/>
                <a:ea typeface="HelloBigDeal" panose="02000603000000000000" pitchFamily="2" charset="0"/>
              </a:rPr>
              <a:t>Campo Formativo: </a:t>
            </a:r>
            <a:r>
              <a:rPr lang="es-ES" sz="1600" dirty="0" smtClean="0">
                <a:solidFill>
                  <a:schemeClr val="bg1"/>
                </a:solidFill>
                <a:latin typeface="HelloBigDeal" panose="02000603000000000000" pitchFamily="2" charset="0"/>
                <a:ea typeface="HelloBigDeal" panose="02000603000000000000" pitchFamily="2" charset="0"/>
              </a:rPr>
              <a:t>Saberes y Pensamiento Científico</a:t>
            </a:r>
            <a:endParaRPr lang="es-MX" sz="1600" dirty="0">
              <a:solidFill>
                <a:schemeClr val="bg1"/>
              </a:solidFill>
              <a:latin typeface="HelloBigDeal" panose="02000603000000000000" pitchFamily="2" charset="0"/>
              <a:ea typeface="HelloBigDeal" panose="02000603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38922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544</Words>
  <Application>Microsoft Office PowerPoint</Application>
  <PresentationFormat>Personalizado</PresentationFormat>
  <Paragraphs>448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4" baseType="lpstr">
      <vt:lpstr>Arial</vt:lpstr>
      <vt:lpstr>Calibri</vt:lpstr>
      <vt:lpstr>Calibri Light</vt:lpstr>
      <vt:lpstr>HelloBigBen</vt:lpstr>
      <vt:lpstr>HelloBigDeal</vt:lpstr>
      <vt:lpstr>KG cold coffee</vt:lpstr>
      <vt:lpstr>KG Miss Speechy IPA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Cuenta Microsoft</dc:creator>
  <cp:lastModifiedBy>Cuenta Microsoft</cp:lastModifiedBy>
  <cp:revision>3</cp:revision>
  <dcterms:created xsi:type="dcterms:W3CDTF">2024-09-14T02:35:38Z</dcterms:created>
  <dcterms:modified xsi:type="dcterms:W3CDTF">2024-09-14T02:56:40Z</dcterms:modified>
</cp:coreProperties>
</file>