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75" r:id="rId7"/>
    <p:sldId id="260" r:id="rId8"/>
    <p:sldId id="276" r:id="rId9"/>
    <p:sldId id="289" r:id="rId10"/>
    <p:sldId id="263" r:id="rId11"/>
    <p:sldId id="277" r:id="rId12"/>
    <p:sldId id="290" r:id="rId13"/>
    <p:sldId id="291" r:id="rId14"/>
    <p:sldId id="264" r:id="rId15"/>
    <p:sldId id="278" r:id="rId16"/>
    <p:sldId id="292" r:id="rId17"/>
    <p:sldId id="287" r:id="rId18"/>
    <p:sldId id="265" r:id="rId19"/>
    <p:sldId id="279" r:id="rId20"/>
    <p:sldId id="293" r:id="rId21"/>
    <p:sldId id="266" r:id="rId22"/>
    <p:sldId id="280" r:id="rId23"/>
    <p:sldId id="267" r:id="rId24"/>
    <p:sldId id="281" r:id="rId25"/>
    <p:sldId id="268" r:id="rId26"/>
    <p:sldId id="282" r:id="rId27"/>
    <p:sldId id="269" r:id="rId28"/>
    <p:sldId id="283" r:id="rId29"/>
    <p:sldId id="288" r:id="rId30"/>
    <p:sldId id="270" r:id="rId31"/>
    <p:sldId id="284" r:id="rId32"/>
    <p:sldId id="271" r:id="rId33"/>
    <p:sldId id="285" r:id="rId34"/>
    <p:sldId id="295" r:id="rId35"/>
    <p:sldId id="272" r:id="rId36"/>
    <p:sldId id="286" r:id="rId37"/>
    <p:sldId id="294" r:id="rId38"/>
    <p:sldId id="273" r:id="rId39"/>
    <p:sldId id="261" r:id="rId40"/>
    <p:sldId id="296" r:id="rId41"/>
    <p:sldId id="297" r:id="rId42"/>
    <p:sldId id="298" r:id="rId43"/>
    <p:sldId id="299" r:id="rId44"/>
    <p:sldId id="300" r:id="rId45"/>
  </p:sldIdLst>
  <p:sldSz cx="10058400" cy="77724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D06"/>
    <a:srgbClr val="FFCC00"/>
    <a:srgbClr val="FDE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DB1488-1E2A-433F-9A04-2D509291A02E}" type="datetimeFigureOut">
              <a:rPr lang="es-MX" smtClean="0"/>
              <a:t>12/05/2024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E511043-25DA-42B5-B136-85538564C5CD}" type="slidenum">
              <a:rPr lang="es-MX" smtClean="0"/>
              <a:t>‹Nº›</a:t>
            </a:fld>
            <a:endParaRPr lang="es-MX" dirty="0"/>
          </a:p>
        </p:txBody>
      </p:sp>
    </p:spTree>
    <p:extLst>
      <p:ext uri="{BB962C8B-B14F-4D97-AF65-F5344CB8AC3E}">
        <p14:creationId xmlns:p14="http://schemas.microsoft.com/office/powerpoint/2010/main" val="230116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DB1488-1E2A-433F-9A04-2D509291A02E}" type="datetimeFigureOut">
              <a:rPr lang="es-MX" smtClean="0"/>
              <a:t>12/05/2024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E511043-25DA-42B5-B136-85538564C5CD}" type="slidenum">
              <a:rPr lang="es-MX" smtClean="0"/>
              <a:t>‹Nº›</a:t>
            </a:fld>
            <a:endParaRPr lang="es-MX" dirty="0"/>
          </a:p>
        </p:txBody>
      </p:sp>
    </p:spTree>
    <p:extLst>
      <p:ext uri="{BB962C8B-B14F-4D97-AF65-F5344CB8AC3E}">
        <p14:creationId xmlns:p14="http://schemas.microsoft.com/office/powerpoint/2010/main" val="75376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DB1488-1E2A-433F-9A04-2D509291A02E}" type="datetimeFigureOut">
              <a:rPr lang="es-MX" smtClean="0"/>
              <a:t>12/05/2024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E511043-25DA-42B5-B136-85538564C5CD}" type="slidenum">
              <a:rPr lang="es-MX" smtClean="0"/>
              <a:t>‹Nº›</a:t>
            </a:fld>
            <a:endParaRPr lang="es-MX" dirty="0"/>
          </a:p>
        </p:txBody>
      </p:sp>
    </p:spTree>
    <p:extLst>
      <p:ext uri="{BB962C8B-B14F-4D97-AF65-F5344CB8AC3E}">
        <p14:creationId xmlns:p14="http://schemas.microsoft.com/office/powerpoint/2010/main" val="27799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8DB1488-1E2A-433F-9A04-2D509291A02E}" type="datetimeFigureOut">
              <a:rPr lang="es-MX" smtClean="0"/>
              <a:t>12/05/2024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E511043-25DA-42B5-B136-85538564C5CD}" type="slidenum">
              <a:rPr lang="es-MX" smtClean="0"/>
              <a:t>‹Nº›</a:t>
            </a:fld>
            <a:endParaRPr lang="es-MX" dirty="0"/>
          </a:p>
        </p:txBody>
      </p:sp>
    </p:spTree>
    <p:extLst>
      <p:ext uri="{BB962C8B-B14F-4D97-AF65-F5344CB8AC3E}">
        <p14:creationId xmlns:p14="http://schemas.microsoft.com/office/powerpoint/2010/main" val="275277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8DB1488-1E2A-433F-9A04-2D509291A02E}" type="datetimeFigureOut">
              <a:rPr lang="es-MX" smtClean="0"/>
              <a:t>12/05/2024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E511043-25DA-42B5-B136-85538564C5CD}" type="slidenum">
              <a:rPr lang="es-MX" smtClean="0"/>
              <a:t>‹Nº›</a:t>
            </a:fld>
            <a:endParaRPr lang="es-MX" dirty="0"/>
          </a:p>
        </p:txBody>
      </p:sp>
    </p:spTree>
    <p:extLst>
      <p:ext uri="{BB962C8B-B14F-4D97-AF65-F5344CB8AC3E}">
        <p14:creationId xmlns:p14="http://schemas.microsoft.com/office/powerpoint/2010/main" val="381002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8DB1488-1E2A-433F-9A04-2D509291A02E}" type="datetimeFigureOut">
              <a:rPr lang="es-MX" smtClean="0"/>
              <a:t>12/05/2024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E511043-25DA-42B5-B136-85538564C5CD}" type="slidenum">
              <a:rPr lang="es-MX" smtClean="0"/>
              <a:t>‹Nº›</a:t>
            </a:fld>
            <a:endParaRPr lang="es-MX" dirty="0"/>
          </a:p>
        </p:txBody>
      </p:sp>
    </p:spTree>
    <p:extLst>
      <p:ext uri="{BB962C8B-B14F-4D97-AF65-F5344CB8AC3E}">
        <p14:creationId xmlns:p14="http://schemas.microsoft.com/office/powerpoint/2010/main" val="354035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8DB1488-1E2A-433F-9A04-2D509291A02E}" type="datetimeFigureOut">
              <a:rPr lang="es-MX" smtClean="0"/>
              <a:t>12/05/2024</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1E511043-25DA-42B5-B136-85538564C5CD}" type="slidenum">
              <a:rPr lang="es-MX" smtClean="0"/>
              <a:t>‹Nº›</a:t>
            </a:fld>
            <a:endParaRPr lang="es-MX" dirty="0"/>
          </a:p>
        </p:txBody>
      </p:sp>
    </p:spTree>
    <p:extLst>
      <p:ext uri="{BB962C8B-B14F-4D97-AF65-F5344CB8AC3E}">
        <p14:creationId xmlns:p14="http://schemas.microsoft.com/office/powerpoint/2010/main" val="19611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8DB1488-1E2A-433F-9A04-2D509291A02E}" type="datetimeFigureOut">
              <a:rPr lang="es-MX" smtClean="0"/>
              <a:t>12/05/2024</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1E511043-25DA-42B5-B136-85538564C5CD}" type="slidenum">
              <a:rPr lang="es-MX" smtClean="0"/>
              <a:t>‹Nº›</a:t>
            </a:fld>
            <a:endParaRPr lang="es-MX" dirty="0"/>
          </a:p>
        </p:txBody>
      </p:sp>
    </p:spTree>
    <p:extLst>
      <p:ext uri="{BB962C8B-B14F-4D97-AF65-F5344CB8AC3E}">
        <p14:creationId xmlns:p14="http://schemas.microsoft.com/office/powerpoint/2010/main" val="128741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B1488-1E2A-433F-9A04-2D509291A02E}" type="datetimeFigureOut">
              <a:rPr lang="es-MX" smtClean="0"/>
              <a:t>12/05/2024</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1E511043-25DA-42B5-B136-85538564C5CD}" type="slidenum">
              <a:rPr lang="es-MX" smtClean="0"/>
              <a:t>‹Nº›</a:t>
            </a:fld>
            <a:endParaRPr lang="es-MX" dirty="0"/>
          </a:p>
        </p:txBody>
      </p:sp>
    </p:spTree>
    <p:extLst>
      <p:ext uri="{BB962C8B-B14F-4D97-AF65-F5344CB8AC3E}">
        <p14:creationId xmlns:p14="http://schemas.microsoft.com/office/powerpoint/2010/main" val="232721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8DB1488-1E2A-433F-9A04-2D509291A02E}" type="datetimeFigureOut">
              <a:rPr lang="es-MX" smtClean="0"/>
              <a:t>12/05/2024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E511043-25DA-42B5-B136-85538564C5CD}" type="slidenum">
              <a:rPr lang="es-MX" smtClean="0"/>
              <a:t>‹Nº›</a:t>
            </a:fld>
            <a:endParaRPr lang="es-MX" dirty="0"/>
          </a:p>
        </p:txBody>
      </p:sp>
    </p:spTree>
    <p:extLst>
      <p:ext uri="{BB962C8B-B14F-4D97-AF65-F5344CB8AC3E}">
        <p14:creationId xmlns:p14="http://schemas.microsoft.com/office/powerpoint/2010/main" val="320524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8DB1488-1E2A-433F-9A04-2D509291A02E}" type="datetimeFigureOut">
              <a:rPr lang="es-MX" smtClean="0"/>
              <a:t>12/05/2024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E511043-25DA-42B5-B136-85538564C5CD}" type="slidenum">
              <a:rPr lang="es-MX" smtClean="0"/>
              <a:t>‹Nº›</a:t>
            </a:fld>
            <a:endParaRPr lang="es-MX" dirty="0"/>
          </a:p>
        </p:txBody>
      </p:sp>
    </p:spTree>
    <p:extLst>
      <p:ext uri="{BB962C8B-B14F-4D97-AF65-F5344CB8AC3E}">
        <p14:creationId xmlns:p14="http://schemas.microsoft.com/office/powerpoint/2010/main" val="3892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78DB1488-1E2A-433F-9A04-2D509291A02E}" type="datetimeFigureOut">
              <a:rPr lang="es-MX" smtClean="0"/>
              <a:t>12/05/2024</a:t>
            </a:fld>
            <a:endParaRPr lang="es-MX"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1E511043-25DA-42B5-B136-85538564C5CD}" type="slidenum">
              <a:rPr lang="es-MX" smtClean="0"/>
              <a:t>‹Nº›</a:t>
            </a:fld>
            <a:endParaRPr lang="es-MX" dirty="0"/>
          </a:p>
        </p:txBody>
      </p:sp>
    </p:spTree>
    <p:extLst>
      <p:ext uri="{BB962C8B-B14F-4D97-AF65-F5344CB8AC3E}">
        <p14:creationId xmlns:p14="http://schemas.microsoft.com/office/powerpoint/2010/main" val="1128677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youtube.com/watch?v=hj79z2fIWEs" TargetMode="External"/><Relationship Id="rId4" Type="http://schemas.openxmlformats.org/officeDocument/2006/relationships/hyperlink" Target="https://www.youtube.com/watch?v=6LV7O7YwLu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youtube.com/watch?v=fMoGctJcHFs" TargetMode="External"/><Relationship Id="rId4" Type="http://schemas.openxmlformats.org/officeDocument/2006/relationships/hyperlink" Target="https://www.youtube.com/watch?v=N3iUS873HN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0vhhyUuDTl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mDtKhCG-OIs&amp;t=29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vs3LQeoASc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ExOBjG44czw"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6-2grx1cW-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8oyKoEcMsQ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youtube.com/watch?v=GAmQhtDGIcU" TargetMode="External"/><Relationship Id="rId4" Type="http://schemas.openxmlformats.org/officeDocument/2006/relationships/hyperlink" Target="https://www.youtube.com/watch?v=aH_7Ncrb-3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xY_9XiO7qs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Gpc1s9qSeV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uHlZcrxReT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RbO47MbVBq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1HITSsx9rZ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hCIl92Pk6G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QHSwkl876O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0068" y="1876118"/>
            <a:ext cx="6942770" cy="5563068"/>
          </a:xfrm>
          <a:prstGeom prst="rect">
            <a:avLst/>
          </a:prstGeom>
        </p:spPr>
      </p:pic>
      <p:sp>
        <p:nvSpPr>
          <p:cNvPr id="13" name="CuadroTexto 12"/>
          <p:cNvSpPr txBox="1"/>
          <p:nvPr/>
        </p:nvSpPr>
        <p:spPr>
          <a:xfrm>
            <a:off x="1270651" y="1129410"/>
            <a:ext cx="7414318" cy="1107996"/>
          </a:xfrm>
          <a:prstGeom prst="rect">
            <a:avLst/>
          </a:prstGeom>
          <a:noFill/>
        </p:spPr>
        <p:txBody>
          <a:bodyPr wrap="square" rtlCol="0">
            <a:prstTxWarp prst="textArchUp">
              <a:avLst/>
            </a:prstTxWarp>
            <a:spAutoFit/>
          </a:bodyPr>
          <a:lstStyle/>
          <a:p>
            <a:pPr algn="ctr"/>
            <a:r>
              <a:rPr lang="es-MX" sz="7200" dirty="0" smtClean="0">
                <a:ln>
                  <a:solidFill>
                    <a:schemeClr val="tx1"/>
                  </a:solidFill>
                </a:ln>
                <a:solidFill>
                  <a:srgbClr val="FFFF00"/>
                </a:solidFill>
                <a:latin typeface="HelloBigDeal" panose="02000603000000000000" pitchFamily="2" charset="0"/>
                <a:ea typeface="HelloBigDeal" panose="02000603000000000000" pitchFamily="2" charset="0"/>
              </a:rPr>
              <a:t>CONCIENCIA</a:t>
            </a:r>
            <a:endParaRPr lang="es-MX" sz="7200" dirty="0">
              <a:latin typeface="Farmers Market" pitchFamily="50" charset="0"/>
              <a:ea typeface="HelloBigDeal" panose="02000603000000000000" pitchFamily="2" charset="0"/>
            </a:endParaRPr>
          </a:p>
        </p:txBody>
      </p:sp>
      <p:sp>
        <p:nvSpPr>
          <p:cNvPr id="16" name="CuadroTexto 15"/>
          <p:cNvSpPr txBox="1"/>
          <p:nvPr/>
        </p:nvSpPr>
        <p:spPr>
          <a:xfrm>
            <a:off x="1777410" y="1335716"/>
            <a:ext cx="6400800" cy="1569660"/>
          </a:xfrm>
          <a:prstGeom prst="rect">
            <a:avLst/>
          </a:prstGeom>
          <a:noFill/>
        </p:spPr>
        <p:txBody>
          <a:bodyPr wrap="square" rtlCol="0">
            <a:spAutoFit/>
          </a:bodyPr>
          <a:lstStyle/>
          <a:p>
            <a:pPr algn="ctr"/>
            <a:r>
              <a:rPr lang="es-MX" sz="9600" b="1" spc="300" dirty="0" smtClean="0">
                <a:solidFill>
                  <a:schemeClr val="accent6">
                    <a:lumMod val="50000"/>
                  </a:schemeClr>
                </a:solidFill>
                <a:latin typeface="BEACHWORKS" pitchFamily="2" charset="0"/>
                <a:ea typeface="HelloBigDeal" panose="02000603000000000000" pitchFamily="2" charset="0"/>
              </a:rPr>
              <a:t>PLANETA</a:t>
            </a:r>
            <a:endParaRPr lang="es-MX" sz="9600" b="1" spc="300" dirty="0">
              <a:solidFill>
                <a:schemeClr val="accent6">
                  <a:lumMod val="50000"/>
                </a:schemeClr>
              </a:solidFill>
              <a:latin typeface="BEACHWORKS" pitchFamily="2" charset="0"/>
              <a:ea typeface="HelloBigDeal" panose="02000603000000000000" pitchFamily="2" charset="0"/>
            </a:endParaRPr>
          </a:p>
        </p:txBody>
      </p:sp>
      <p:sp>
        <p:nvSpPr>
          <p:cNvPr id="17" name="Rectángulo 16"/>
          <p:cNvSpPr/>
          <p:nvPr/>
        </p:nvSpPr>
        <p:spPr>
          <a:xfrm>
            <a:off x="3956348" y="557136"/>
            <a:ext cx="2199641" cy="1446550"/>
          </a:xfrm>
          <a:prstGeom prst="rect">
            <a:avLst/>
          </a:prstGeom>
        </p:spPr>
        <p:txBody>
          <a:bodyPr wrap="none">
            <a:spAutoFit/>
          </a:bodyPr>
          <a:lstStyle/>
          <a:p>
            <a:r>
              <a:rPr lang="es-MX" sz="8800" dirty="0" smtClean="0">
                <a:latin typeface="Farmers Market" pitchFamily="50" charset="0"/>
                <a:ea typeface="HelloBigDeal" panose="02000603000000000000" pitchFamily="2" charset="0"/>
              </a:rPr>
              <a:t>por el </a:t>
            </a:r>
            <a:endParaRPr lang="es-MX" sz="8800" dirty="0"/>
          </a:p>
        </p:txBody>
      </p:sp>
      <p:sp>
        <p:nvSpPr>
          <p:cNvPr id="18" name="CuadroTexto 17"/>
          <p:cNvSpPr txBox="1"/>
          <p:nvPr/>
        </p:nvSpPr>
        <p:spPr>
          <a:xfrm rot="1386909">
            <a:off x="2134749" y="3861964"/>
            <a:ext cx="5215422" cy="3634316"/>
          </a:xfrm>
          <a:prstGeom prst="rect">
            <a:avLst/>
          </a:prstGeom>
          <a:noFill/>
        </p:spPr>
        <p:txBody>
          <a:bodyPr wrap="square" rtlCol="0">
            <a:prstTxWarp prst="textArchDown">
              <a:avLst>
                <a:gd name="adj" fmla="val 392549"/>
              </a:avLst>
            </a:prstTxWarp>
            <a:spAutoFit/>
          </a:bodyPr>
          <a:lstStyle/>
          <a:p>
            <a:r>
              <a:rPr lang="es-MX" sz="2000" b="1" dirty="0" smtClean="0">
                <a:latin typeface="Willow" pitchFamily="50" charset="0"/>
                <a:ea typeface="HelloBigDeal" panose="02000603000000000000" pitchFamily="2" charset="0"/>
              </a:rPr>
              <a:t>Aprendizaje basado en problemas</a:t>
            </a:r>
            <a:endParaRPr lang="es-MX" sz="2000" b="1" dirty="0">
              <a:latin typeface="Willow" pitchFamily="50" charset="0"/>
              <a:ea typeface="HelloBigDeal" panose="02000603000000000000" pitchFamily="2" charset="0"/>
            </a:endParaRPr>
          </a:p>
        </p:txBody>
      </p:sp>
      <p:sp>
        <p:nvSpPr>
          <p:cNvPr id="20" name="CuadroTexto 19"/>
          <p:cNvSpPr txBox="1"/>
          <p:nvPr/>
        </p:nvSpPr>
        <p:spPr>
          <a:xfrm rot="16702306">
            <a:off x="3322403" y="2954026"/>
            <a:ext cx="5215422" cy="3634316"/>
          </a:xfrm>
          <a:prstGeom prst="rect">
            <a:avLst/>
          </a:prstGeom>
          <a:noFill/>
        </p:spPr>
        <p:txBody>
          <a:bodyPr wrap="square" rtlCol="0">
            <a:prstTxWarp prst="textArchDown">
              <a:avLst>
                <a:gd name="adj" fmla="val 392549"/>
              </a:avLst>
            </a:prstTxWarp>
            <a:spAutoFit/>
          </a:bodyPr>
          <a:lstStyle/>
          <a:p>
            <a:r>
              <a:rPr lang="es-MX" sz="2000" b="1" dirty="0" smtClean="0">
                <a:latin typeface="Willow" pitchFamily="50" charset="0"/>
                <a:ea typeface="HelloBigDeal" panose="02000603000000000000" pitchFamily="2" charset="0"/>
              </a:rPr>
              <a:t>Proyectos para preescolar</a:t>
            </a:r>
            <a:endParaRPr lang="es-MX" sz="2000" b="1" dirty="0">
              <a:latin typeface="Willow" pitchFamily="50" charset="0"/>
              <a:ea typeface="HelloBigDeal" panose="02000603000000000000" pitchFamily="2" charset="0"/>
            </a:endParaRPr>
          </a:p>
        </p:txBody>
      </p:sp>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3209" y="4819232"/>
            <a:ext cx="890688" cy="720381"/>
          </a:xfrm>
          <a:prstGeom prst="rect">
            <a:avLst/>
          </a:prstGeom>
        </p:spPr>
      </p:pic>
    </p:spTree>
    <p:extLst>
      <p:ext uri="{BB962C8B-B14F-4D97-AF65-F5344CB8AC3E}">
        <p14:creationId xmlns:p14="http://schemas.microsoft.com/office/powerpoint/2010/main" val="125379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4002404294"/>
              </p:ext>
            </p:extLst>
          </p:nvPr>
        </p:nvGraphicFramePr>
        <p:xfrm>
          <a:off x="516775" y="495899"/>
          <a:ext cx="8989359" cy="662283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MX" sz="1200" b="0" baseline="0" dirty="0" smtClean="0">
                          <a:solidFill>
                            <a:schemeClr val="tx1"/>
                          </a:solidFill>
                          <a:latin typeface="KG Miss Speechy IPA" panose="02000000000000000000" pitchFamily="2" charset="0"/>
                        </a:rPr>
                        <a:t>DESASTRES NATURALES/ TERREMOTOS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Jueves 16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De</a:t>
                      </a:r>
                      <a:r>
                        <a:rPr lang="es-MX" sz="1200" b="0" baseline="0" dirty="0" smtClean="0">
                          <a:solidFill>
                            <a:schemeClr val="tx1"/>
                          </a:solidFill>
                          <a:latin typeface="KG Miss Speechy IPA" panose="02000000000000000000" pitchFamily="2" charset="0"/>
                        </a:rPr>
                        <a:t> lo Humano y lo Comunitario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just"/>
                      <a:r>
                        <a:rPr lang="es-ES" sz="1200" dirty="0" smtClean="0">
                          <a:latin typeface="KG Miss Speechy IPA" panose="02000000000000000000" pitchFamily="2" charset="0"/>
                        </a:rPr>
                        <a:t>Medidas de prevención de accidentes y situaciones de riesgo, para el cuidado de la integridad personal y colectiva, de acuerdo con el contexto. </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III.-Indaga en diferentes fuentes de consulta, incluyendo digitales y con expertos, acerca de los posibles riesgos que provocan algunos fenómenos naturales en la comunidad y otros lugares (sismos, inundaciones, huracanes, entre otros).</a:t>
                      </a:r>
                      <a:endParaRPr lang="es-MX" sz="1200" b="0"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smtClean="0">
                          <a:latin typeface="KG Miss Speechy IPA" panose="02000000000000000000" pitchFamily="2" charset="0"/>
                        </a:rPr>
                        <a:t>III.-Propone </a:t>
                      </a:r>
                      <a:r>
                        <a:rPr lang="es-ES" sz="1200" dirty="0" smtClean="0">
                          <a:latin typeface="KG Miss Speechy IPA" panose="02000000000000000000" pitchFamily="2" charset="0"/>
                        </a:rPr>
                        <a:t>acciones de seguridad y formas de colaboración en situaciones de riesgo o desastre, tomando en cuenta el bienestar de las personas y otros seres vivos de la comunidad.</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Poner a los niños en plenaria y dar los buenos días.</a:t>
                      </a:r>
                      <a:r>
                        <a:rPr lang="es-MX" sz="1200" kern="1200" baseline="0" dirty="0" smtClean="0">
                          <a:solidFill>
                            <a:schemeClr val="dk1"/>
                          </a:solidFill>
                          <a:effectLst/>
                          <a:latin typeface="KG Miss Speechy IPA" panose="02000000000000000000" pitchFamily="2" charset="0"/>
                          <a:ea typeface="+mn-ea"/>
                          <a:cs typeface="+mn-cs"/>
                        </a:rPr>
                        <a:t> Enseguida recordar lo que se realizó el día anterior y preguntarles: ¿recuerdan que realizamos un collage donde estaba el planeta triste y el planeta feliz?, ¿Por qué un planeta estaba triste y el otro feliz? Mencionarles que ayer vimos todo lo que puede dañar el planeta, recolectaremos e investigaremos primero fenómenos naturales, como los terremotos, tornados, huracanes; que dañan los ecosistemas donde viven las personas, plantas y animales. Posteriormente, observar el video: ”Fenómenos naturales para niños | Desastres naturales |Videos educativos para niños”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https://www.youtube.com/watch?v=6LV7O7YwLuU</a:t>
                      </a:r>
                      <a:r>
                        <a:rPr lang="es-MX" sz="1200" kern="1200" baseline="0" dirty="0" smtClean="0">
                          <a:solidFill>
                            <a:schemeClr val="dk1"/>
                          </a:solidFill>
                          <a:effectLst/>
                          <a:latin typeface="KG Miss Speechy IPA" panose="02000000000000000000" pitchFamily="2" charset="0"/>
                          <a:ea typeface="+mn-ea"/>
                          <a:cs typeface="+mn-cs"/>
                        </a:rPr>
                        <a:t> y comentar sobre el.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Enseguida, mencionarles que el día de hoy aprenderemos sobre un fenómeno natural llamado terremoto. Preguntarles: ¿saben lo que es un terremoto?, ¿han experimentado este desastre natural?, ¿Qué es lo que hay que hacer durante un terremoto?, ¿Cómo puede dañar un terremoto al planeta?, ¿podemos evitar los terremotos? Escuchar sus respuestas.</a:t>
                      </a:r>
                    </a:p>
                    <a:p>
                      <a:pPr algn="just"/>
                      <a:r>
                        <a:rPr lang="es-MX" sz="1200" kern="1200" baseline="0" dirty="0" smtClean="0">
                          <a:solidFill>
                            <a:schemeClr val="dk1"/>
                          </a:solidFill>
                          <a:effectLst/>
                          <a:latin typeface="KG Miss Speechy IPA" panose="02000000000000000000" pitchFamily="2" charset="0"/>
                          <a:ea typeface="+mn-ea"/>
                          <a:cs typeface="+mn-cs"/>
                        </a:rPr>
                        <a:t>Observar el video: “Sismos| Planeta Darwin| Ciencias naturales” </a:t>
                      </a:r>
                      <a:r>
                        <a:rPr lang="es-MX" sz="1200" kern="1200" baseline="0" dirty="0" smtClean="0">
                          <a:solidFill>
                            <a:schemeClr val="dk1"/>
                          </a:solidFill>
                          <a:effectLst/>
                          <a:latin typeface="KG Miss Speechy IPA" panose="02000000000000000000" pitchFamily="2" charset="0"/>
                          <a:ea typeface="+mn-ea"/>
                          <a:cs typeface="+mn-cs"/>
                          <a:hlinkClick r:id="rId5"/>
                        </a:rPr>
                        <a:t>https://www.youtube.com/watch?v=hj79z2fIWEs</a:t>
                      </a:r>
                      <a:r>
                        <a:rPr lang="es-MX" sz="1200" kern="1200" baseline="0" dirty="0" smtClean="0">
                          <a:solidFill>
                            <a:schemeClr val="dk1"/>
                          </a:solidFill>
                          <a:effectLst/>
                          <a:latin typeface="KG Miss Speechy IPA" panose="02000000000000000000" pitchFamily="2" charset="0"/>
                          <a:ea typeface="+mn-ea"/>
                          <a:cs typeface="+mn-cs"/>
                        </a:rPr>
                        <a:t>  y comentar sobre lo que aprendieron o más les llamó la atención sobre él.</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8" name="CuadroTexto 7"/>
          <p:cNvSpPr txBox="1"/>
          <p:nvPr/>
        </p:nvSpPr>
        <p:spPr>
          <a:xfrm rot="16200000">
            <a:off x="-156261" y="54048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19405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393186803"/>
              </p:ext>
            </p:extLst>
          </p:nvPr>
        </p:nvGraphicFramePr>
        <p:xfrm>
          <a:off x="418034" y="443572"/>
          <a:ext cx="8989359" cy="3379860"/>
        </p:xfrm>
        <a:graphic>
          <a:graphicData uri="http://schemas.openxmlformats.org/drawingml/2006/table">
            <a:tbl>
              <a:tblPr firstRow="1" bandRow="1">
                <a:tableStyleId>{5C22544A-7EE6-4342-B048-85BDC9FD1C3A}</a:tableStyleId>
              </a:tblPr>
              <a:tblGrid>
                <a:gridCol w="635353"/>
                <a:gridCol w="8354006"/>
              </a:tblGrid>
              <a:tr h="201125">
                <a:tc rowSpan="3">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dk1"/>
                          </a:solidFill>
                          <a:effectLst/>
                          <a:latin typeface="KG Miss Speechy IPA" panose="02000000000000000000" pitchFamily="2" charset="0"/>
                          <a:ea typeface="+mn-ea"/>
                          <a:cs typeface="+mn-cs"/>
                        </a:rPr>
                        <a:t>Enseguida, hacer un simulador en maqueta de terremoto, para ello la maestra llevará preparada una bandeja de gelatina y una estructura de cartón con palillos y bombones (ver el ejemplo). La maestra colocará una lámina de cartón un poco mas grande que la bandeja de gelatina, enseguida, pondrá encima pondrá la bandeja de gelatina y sobre la gelatina la estructura de cartón, que se será un edificio, puede agregarse juguetitos de animales o árboles, soldaditos para simular a las personas (ver ejemplo). Se les explicará a los niños que la base de cartón son las placas tectónicas, la gelatina es la superficie de la tierra donde están los ecosistemas, casas, arboles, animales, personas, enseguida se sacudirá la base de cartón y los niños tendrán que observar que es lo que pasa. Preguntarles: ¿Qué pasó con el edificio?, ¿Qué pasó con los árboles, los animales y las personas?, ¿creen que se dañó ese hogar de plantas, animales y personas?, ¿por qué?, ¿crees que pudieron evitar que la tierra se sacudiera?, ¿Por qué?</a:t>
                      </a:r>
                    </a:p>
                    <a:p>
                      <a:pPr algn="just"/>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Explicarles</a:t>
                      </a:r>
                      <a:r>
                        <a:rPr lang="es-MX" sz="1200" kern="1200" baseline="0" dirty="0" smtClean="0">
                          <a:solidFill>
                            <a:schemeClr val="dk1"/>
                          </a:solidFill>
                          <a:effectLst/>
                          <a:latin typeface="KG Miss Speechy IPA" panose="02000000000000000000" pitchFamily="2" charset="0"/>
                          <a:ea typeface="+mn-ea"/>
                          <a:cs typeface="+mn-cs"/>
                        </a:rPr>
                        <a:t> a los alumnos que no se puede evitar que la tierra tiemble, pero si podemos prevenir que alguien salga herido y realizar campañas para restaurar los hogares de muchas plantas, animales y personas.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Por último se les entregará a los niños la ficha de trabajo 4 y los niños deberán encerrar con un crayón rojo los objetos que debe haber en una mochila de seguridad en caso de que ocurra un terremoto.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Jugar a casa, inquilino, terremoto para despedir a los niños.</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625163502"/>
              </p:ext>
            </p:extLst>
          </p:nvPr>
        </p:nvGraphicFramePr>
        <p:xfrm>
          <a:off x="431102" y="4034679"/>
          <a:ext cx="8989359" cy="20881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dirty="0" smtClean="0">
                          <a:latin typeface="KG Miss Speechy IPA" panose="02000000000000000000" pitchFamily="2" charset="0"/>
                        </a:rPr>
                        <a:t>Video: “Fenómenos naturales</a:t>
                      </a:r>
                      <a:r>
                        <a:rPr lang="es-MX" sz="1200" baseline="0" dirty="0" smtClean="0">
                          <a:latin typeface="KG Miss Speechy IPA" panose="02000000000000000000" pitchFamily="2" charset="0"/>
                        </a:rPr>
                        <a:t> | Desastres naturales | Videos educativos para niños”</a:t>
                      </a:r>
                    </a:p>
                    <a:p>
                      <a:pPr marL="171450" indent="-171450">
                        <a:buFont typeface="Arial" panose="020B0604020202020204" pitchFamily="34" charset="0"/>
                        <a:buChar char="•"/>
                      </a:pPr>
                      <a:r>
                        <a:rPr lang="es-MX" sz="1200" dirty="0" smtClean="0">
                          <a:latin typeface="KG Miss Speechy IPA" panose="02000000000000000000" pitchFamily="2" charset="0"/>
                        </a:rPr>
                        <a:t>Video: “Sismos | Planeta Darwin</a:t>
                      </a:r>
                      <a:r>
                        <a:rPr lang="es-MX" sz="1200" baseline="0" dirty="0" smtClean="0">
                          <a:latin typeface="KG Miss Speechy IPA" panose="02000000000000000000" pitchFamily="2" charset="0"/>
                        </a:rPr>
                        <a:t> | Ciencias Naturales”</a:t>
                      </a:r>
                    </a:p>
                    <a:p>
                      <a:pPr marL="171450" indent="-171450">
                        <a:buFont typeface="Arial" panose="020B0604020202020204" pitchFamily="34" charset="0"/>
                        <a:buChar char="•"/>
                      </a:pPr>
                      <a:r>
                        <a:rPr lang="es-MX" sz="1200" baseline="0" dirty="0" smtClean="0">
                          <a:latin typeface="KG Miss Speechy IPA" panose="02000000000000000000" pitchFamily="2" charset="0"/>
                        </a:rPr>
                        <a:t>Bandeja de gelatina</a:t>
                      </a:r>
                    </a:p>
                    <a:p>
                      <a:pPr marL="171450" indent="-171450">
                        <a:buFont typeface="Arial" panose="020B0604020202020204" pitchFamily="34" charset="0"/>
                        <a:buChar char="•"/>
                      </a:pPr>
                      <a:r>
                        <a:rPr lang="es-MX" sz="1200" baseline="0" dirty="0" smtClean="0">
                          <a:latin typeface="KG Miss Speechy IPA" panose="02000000000000000000" pitchFamily="2" charset="0"/>
                        </a:rPr>
                        <a:t>Lámina de cartón</a:t>
                      </a:r>
                    </a:p>
                    <a:p>
                      <a:pPr marL="171450" indent="-171450">
                        <a:buFont typeface="Arial" panose="020B0604020202020204" pitchFamily="34" charset="0"/>
                        <a:buChar char="•"/>
                      </a:pPr>
                      <a:r>
                        <a:rPr lang="es-MX" sz="1200" baseline="0" dirty="0" smtClean="0">
                          <a:latin typeface="KG Miss Speechy IPA" panose="02000000000000000000" pitchFamily="2" charset="0"/>
                        </a:rPr>
                        <a:t>Estructura/ edificio realizado don cartón, palillos de madera y bombones.</a:t>
                      </a:r>
                    </a:p>
                    <a:p>
                      <a:pPr marL="171450" indent="-171450">
                        <a:buFont typeface="Arial" panose="020B0604020202020204" pitchFamily="34" charset="0"/>
                        <a:buChar char="•"/>
                      </a:pPr>
                      <a:r>
                        <a:rPr lang="es-MX" sz="1200" baseline="0" dirty="0" smtClean="0">
                          <a:latin typeface="KG Miss Speechy IPA" panose="02000000000000000000" pitchFamily="2" charset="0"/>
                        </a:rPr>
                        <a:t>Juguetes pequeños de animales, plantas y personas.</a:t>
                      </a:r>
                    </a:p>
                    <a:p>
                      <a:pPr marL="171450" indent="-171450">
                        <a:buFont typeface="Arial" panose="020B0604020202020204" pitchFamily="34" charset="0"/>
                        <a:buChar char="•"/>
                      </a:pPr>
                      <a:r>
                        <a:rPr lang="es-MX" sz="1200" baseline="0" dirty="0" smtClean="0">
                          <a:latin typeface="KG Miss Speechy IPA" panose="02000000000000000000" pitchFamily="2" charset="0"/>
                        </a:rPr>
                        <a:t>Ficha de trabajo 4</a:t>
                      </a:r>
                    </a:p>
                    <a:p>
                      <a:pPr marL="171450" indent="-171450">
                        <a:buFont typeface="Arial" panose="020B0604020202020204" pitchFamily="34" charset="0"/>
                        <a:buChar char="•"/>
                      </a:pPr>
                      <a:r>
                        <a:rPr lang="es-MX" sz="1200" baseline="0" dirty="0" smtClean="0">
                          <a:latin typeface="KG Miss Speechy IPA" panose="02000000000000000000" pitchFamily="2" charset="0"/>
                        </a:rPr>
                        <a:t>Crayones</a:t>
                      </a:r>
                    </a:p>
                    <a:p>
                      <a:pPr marL="171450" indent="-171450">
                        <a:buFont typeface="Arial" panose="020B0604020202020204" pitchFamily="34" charset="0"/>
                        <a:buChar char="•"/>
                      </a:pPr>
                      <a:r>
                        <a:rPr lang="es-MX" sz="1200" baseline="0" dirty="0" smtClean="0">
                          <a:latin typeface="KG Miss Speechy IPA" panose="02000000000000000000" pitchFamily="2" charset="0"/>
                        </a:rPr>
                        <a:t>Lápiz</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CuadroTexto 7"/>
          <p:cNvSpPr txBox="1"/>
          <p:nvPr/>
        </p:nvSpPr>
        <p:spPr>
          <a:xfrm rot="16200000">
            <a:off x="-202756" y="1995002"/>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149533893"/>
              </p:ext>
            </p:extLst>
          </p:nvPr>
        </p:nvGraphicFramePr>
        <p:xfrm>
          <a:off x="418033" y="6185918"/>
          <a:ext cx="8989359" cy="9908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171450" indent="-171450">
                        <a:buFont typeface="Arial" panose="020B0604020202020204" pitchFamily="34" charset="0"/>
                        <a:buChar char="•"/>
                      </a:pPr>
                      <a:r>
                        <a:rPr lang="es-MX" sz="1200" dirty="0" smtClean="0">
                          <a:latin typeface="KG Miss Speechy IPA" panose="02000000000000000000" pitchFamily="2" charset="0"/>
                        </a:rPr>
                        <a:t>Investigar</a:t>
                      </a:r>
                      <a:r>
                        <a:rPr lang="es-MX" sz="1200" baseline="0" dirty="0" smtClean="0">
                          <a:latin typeface="KG Miss Speechy IPA" panose="02000000000000000000" pitchFamily="2" charset="0"/>
                        </a:rPr>
                        <a:t> como se llama y donde se encuentra el volcán más cerca del lugar dónde vives (no es necesario que lo anoten).</a:t>
                      </a:r>
                    </a:p>
                    <a:p>
                      <a:pPr marL="171450" indent="-171450">
                        <a:buFont typeface="Arial" panose="020B0604020202020204" pitchFamily="34" charset="0"/>
                        <a:buChar char="•"/>
                      </a:pPr>
                      <a:r>
                        <a:rPr lang="es-MX" sz="1200" baseline="0" dirty="0" smtClean="0">
                          <a:latin typeface="KG Miss Speechy IPA" panose="02000000000000000000" pitchFamily="2" charset="0"/>
                        </a:rPr>
                        <a:t>Traer un popote y un gotero para el día de mañana viernes 17 de mayo de 2024.</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1675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209" y="4819232"/>
            <a:ext cx="890688" cy="720381"/>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Ejemplo</a:t>
            </a:r>
            <a:endParaRPr lang="es-MX" sz="9600" dirty="0">
              <a:latin typeface="Farmers Market" pitchFamily="50" charset="0"/>
              <a:ea typeface="HelloBigDeal" panose="02000603000000000000" pitchFamily="2" charset="0"/>
            </a:endParaRPr>
          </a:p>
        </p:txBody>
      </p:sp>
      <p:sp>
        <p:nvSpPr>
          <p:cNvPr id="7" name="Rectángulo 6"/>
          <p:cNvSpPr/>
          <p:nvPr/>
        </p:nvSpPr>
        <p:spPr>
          <a:xfrm>
            <a:off x="1599682" y="785109"/>
            <a:ext cx="6843540" cy="1862048"/>
          </a:xfrm>
          <a:prstGeom prst="rect">
            <a:avLst/>
          </a:prstGeom>
        </p:spPr>
        <p:txBody>
          <a:bodyPr wrap="none">
            <a:spAutoFit/>
          </a:bodyPr>
          <a:lstStyle/>
          <a:p>
            <a:pPr algn="ctr"/>
            <a:r>
              <a:rPr lang="es-MX" sz="11500" dirty="0" smtClean="0">
                <a:latin typeface="Farmers Market" pitchFamily="50" charset="0"/>
                <a:ea typeface="HelloBigDeal" panose="02000603000000000000" pitchFamily="2" charset="0"/>
              </a:rPr>
              <a:t>de la actividad</a:t>
            </a:r>
            <a:r>
              <a:rPr lang="es-MX" sz="8800" dirty="0" smtClean="0">
                <a:latin typeface="Farmers Market" pitchFamily="50" charset="0"/>
                <a:ea typeface="HelloBigDeal" panose="02000603000000000000" pitchFamily="2" charset="0"/>
              </a:rPr>
              <a:t> </a:t>
            </a:r>
            <a:endParaRPr lang="es-MX" sz="8800" dirty="0"/>
          </a:p>
        </p:txBody>
      </p:sp>
      <p:pic>
        <p:nvPicPr>
          <p:cNvPr id="34818" name="Picture 2" descr="https://i.pinimg.com/564x/72/3a/80/723a80a96fe0debbf8f2503c25b6ca8f.jpg"/>
          <p:cNvPicPr>
            <a:picLocks noChangeAspect="1" noChangeArrowheads="1"/>
          </p:cNvPicPr>
          <p:nvPr/>
        </p:nvPicPr>
        <p:blipFill rotWithShape="1">
          <a:blip r:embed="rId5">
            <a:extLst>
              <a:ext uri="{28A0092B-C50C-407E-A947-70E740481C1C}">
                <a14:useLocalDpi xmlns:a14="http://schemas.microsoft.com/office/drawing/2010/main" val="0"/>
              </a:ext>
            </a:extLst>
          </a:blip>
          <a:srcRect t="39191" b="12714"/>
          <a:stretch/>
        </p:blipFill>
        <p:spPr bwMode="auto">
          <a:xfrm>
            <a:off x="1874008" y="2409615"/>
            <a:ext cx="5954695" cy="4534454"/>
          </a:xfrm>
          <a:prstGeom prst="rect">
            <a:avLst/>
          </a:prstGeom>
          <a:ln w="38100">
            <a:solidFill>
              <a:schemeClr val="tx1"/>
            </a:solidFill>
            <a:prstDash val="lgDash"/>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3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209" y="4819232"/>
            <a:ext cx="890688" cy="720381"/>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Ejemplo</a:t>
            </a:r>
            <a:endParaRPr lang="es-MX" sz="9600" dirty="0">
              <a:latin typeface="Farmers Market" pitchFamily="50" charset="0"/>
              <a:ea typeface="HelloBigDeal" panose="02000603000000000000" pitchFamily="2" charset="0"/>
            </a:endParaRPr>
          </a:p>
        </p:txBody>
      </p:sp>
      <p:sp>
        <p:nvSpPr>
          <p:cNvPr id="7" name="Rectángulo 6"/>
          <p:cNvSpPr/>
          <p:nvPr/>
        </p:nvSpPr>
        <p:spPr>
          <a:xfrm>
            <a:off x="1599682" y="785109"/>
            <a:ext cx="6843540" cy="1862048"/>
          </a:xfrm>
          <a:prstGeom prst="rect">
            <a:avLst/>
          </a:prstGeom>
        </p:spPr>
        <p:txBody>
          <a:bodyPr wrap="none">
            <a:spAutoFit/>
          </a:bodyPr>
          <a:lstStyle/>
          <a:p>
            <a:pPr algn="ctr"/>
            <a:r>
              <a:rPr lang="es-MX" sz="11500" dirty="0" smtClean="0">
                <a:latin typeface="Farmers Market" pitchFamily="50" charset="0"/>
                <a:ea typeface="HelloBigDeal" panose="02000603000000000000" pitchFamily="2" charset="0"/>
              </a:rPr>
              <a:t>de la actividad</a:t>
            </a:r>
            <a:r>
              <a:rPr lang="es-MX" sz="8800" dirty="0" smtClean="0">
                <a:latin typeface="Farmers Market" pitchFamily="50" charset="0"/>
                <a:ea typeface="HelloBigDeal" panose="02000603000000000000" pitchFamily="2" charset="0"/>
              </a:rPr>
              <a:t> </a:t>
            </a:r>
            <a:endParaRPr lang="es-MX" sz="8800" dirty="0"/>
          </a:p>
        </p:txBody>
      </p:sp>
      <p:pic>
        <p:nvPicPr>
          <p:cNvPr id="35842" name="Picture 2" descr="https://i.pinimg.com/564x/a7/3c/22/a73c22a0445d3cc378b335dbd018ac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471" y="2926125"/>
            <a:ext cx="3477590" cy="3477590"/>
          </a:xfrm>
          <a:prstGeom prst="rect">
            <a:avLst/>
          </a:prstGeom>
          <a:ln w="38100">
            <a:solidFill>
              <a:schemeClr val="tx1"/>
            </a:solidFill>
            <a:prstDash val="lgDash"/>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5844" name="Picture 4" descr="Esto contiene una imagen de: Type 3 Sarge (Toy Story)&#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6299" y="3022340"/>
            <a:ext cx="2247900" cy="3381375"/>
          </a:xfrm>
          <a:prstGeom prst="rect">
            <a:avLst/>
          </a:prstGeom>
          <a:ln w="38100">
            <a:solidFill>
              <a:schemeClr val="tx1"/>
            </a:solidFill>
            <a:prstDash val="lgDash"/>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1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486936406"/>
              </p:ext>
            </p:extLst>
          </p:nvPr>
        </p:nvGraphicFramePr>
        <p:xfrm>
          <a:off x="516775" y="495899"/>
          <a:ext cx="8989359" cy="625707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ERUPCIÓN VOLVÁNICA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Viernes 17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a:t>
                      </a:r>
                      <a:r>
                        <a:rPr lang="es-MX" sz="1200" b="0" baseline="0" dirty="0" smtClean="0">
                          <a:solidFill>
                            <a:schemeClr val="tx1"/>
                          </a:solidFill>
                          <a:latin typeface="KG Miss Speechy IPA" panose="02000000000000000000" pitchFamily="2" charset="0"/>
                        </a:rPr>
                        <a:t> lo Humano y lo Comunitario</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Medidas de prevención de accidentes y situaciones de riesgo, para el cuidado de la integridad personal y colectiva, de acuerdo con el contexto. </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III.-Indaga en diferentes fuentes de consulta, incluyendo digitales y con expertos, acerca de los posibles riesgos que provocan algunos fenómenos naturales en la comunidad y otros lugares (sismos, inundaciones, huracanes, entre otros).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latin typeface="KG Miss Speechy IPA" panose="02000000000000000000" pitchFamily="2" charset="0"/>
                        </a:rPr>
                        <a:t>I.- Produce expresiones creativas para representar el mundo cercano, experiencias de su vida personal, familiar o creaciones de su imaginación, recurriendo a los distintos recursos de las artes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recordar lo que se hizo el día anterior. Posteriormente, cantar la canción: “Aventura en el Volcán”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https://www.youtube.com/watch?v=N3iUS873HNA</a:t>
                      </a:r>
                      <a:r>
                        <a:rPr lang="es-MX" sz="1200" kern="1200" baseline="0" dirty="0" smtClean="0">
                          <a:solidFill>
                            <a:schemeClr val="dk1"/>
                          </a:solidFill>
                          <a:effectLst/>
                          <a:latin typeface="KG Miss Speechy IPA" panose="02000000000000000000" pitchFamily="2" charset="0"/>
                          <a:ea typeface="+mn-ea"/>
                          <a:cs typeface="+mn-cs"/>
                        </a:rPr>
                        <a:t> y preguntarles: ¿en el lugar donde viven hay volcanes?, ¿saben en que lugares hay?, ¿Qué pasa si un volcán hace erupción?, ¿Cómo se llama el líquido que arroja el volcán?, ¿Qué pasa si tocamos ese líquido?</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Enseguida observar el video: “Erupciones volcánicas | Planeta Darwin | Ciencias naturales” </a:t>
                      </a:r>
                      <a:r>
                        <a:rPr lang="es-MX" sz="1200" kern="1200" baseline="0" dirty="0" smtClean="0">
                          <a:solidFill>
                            <a:schemeClr val="dk1"/>
                          </a:solidFill>
                          <a:effectLst/>
                          <a:latin typeface="KG Miss Speechy IPA" panose="02000000000000000000" pitchFamily="2" charset="0"/>
                          <a:ea typeface="+mn-ea"/>
                          <a:cs typeface="+mn-cs"/>
                          <a:hlinkClick r:id="rId5"/>
                        </a:rPr>
                        <a:t>https://www.youtube.com/watch?v=fMoGctJcHFs</a:t>
                      </a:r>
                      <a:r>
                        <a:rPr lang="es-MX" sz="1200" kern="1200" baseline="0" dirty="0" smtClean="0">
                          <a:solidFill>
                            <a:schemeClr val="dk1"/>
                          </a:solidFill>
                          <a:effectLst/>
                          <a:latin typeface="KG Miss Speechy IPA" panose="02000000000000000000" pitchFamily="2" charset="0"/>
                          <a:ea typeface="+mn-ea"/>
                          <a:cs typeface="+mn-cs"/>
                        </a:rPr>
                        <a:t> y hacerles las siguientes preguntas: ¿Qué es lo que debemos hacer si nos encontramos cerca de un volcán en erupción?, ¿Qué objetos de emergencia debemos guardar en nuestra mochila de seguridad?, ¿Qué pasa con los animales que viven cerca de ese lugar? Escuchar sus respuestas. Posteriormente, mostrarles la lámina “partes del volcán” y de manera grupal deberán escribir como se llama cada una de las partes del volcán.</a:t>
                      </a:r>
                    </a:p>
                    <a:p>
                      <a:pPr algn="just"/>
                      <a:r>
                        <a:rPr lang="es-MX" sz="1200" kern="1200" baseline="0" dirty="0" smtClean="0">
                          <a:solidFill>
                            <a:schemeClr val="dk1"/>
                          </a:solidFill>
                          <a:effectLst/>
                          <a:latin typeface="KG Miss Speechy IPA" panose="02000000000000000000" pitchFamily="2" charset="0"/>
                          <a:ea typeface="+mn-ea"/>
                          <a:cs typeface="+mn-cs"/>
                        </a:rPr>
                        <a:t>Contestar la pregunta de la lámina según la investigación que hicieron en casa, ¿Cómo se llama y donde está el volcán más cerca del sitio donde vives?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Texto 6"/>
          <p:cNvSpPr txBox="1"/>
          <p:nvPr/>
        </p:nvSpPr>
        <p:spPr>
          <a:xfrm rot="16200000">
            <a:off x="-156261" y="54048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8742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703559386"/>
              </p:ext>
            </p:extLst>
          </p:nvPr>
        </p:nvGraphicFramePr>
        <p:xfrm>
          <a:off x="418034" y="443572"/>
          <a:ext cx="8989359" cy="109500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En</a:t>
                      </a:r>
                      <a:r>
                        <a:rPr lang="es-MX" sz="1200" kern="1200" baseline="0" dirty="0" smtClean="0">
                          <a:solidFill>
                            <a:schemeClr val="dk1"/>
                          </a:solidFill>
                          <a:effectLst/>
                          <a:latin typeface="KG Miss Speechy IPA" panose="02000000000000000000" pitchFamily="2" charset="0"/>
                          <a:ea typeface="+mn-ea"/>
                          <a:cs typeface="+mn-cs"/>
                        </a:rPr>
                        <a:t> la ficha de trabajo 5, los niños deberán de colorear el volcán, para hacer la lava con la técnica del soplado, con un gotero, colocar pintura (diluida con agua) de color rojo, y amarillo en el cráter del volcán y soplarle con un popote formando la lava..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juego el piso es lava.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https://www.youtube.com/watch?v=0vhhyUuDTl4</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68734989"/>
              </p:ext>
            </p:extLst>
          </p:nvPr>
        </p:nvGraphicFramePr>
        <p:xfrm>
          <a:off x="418034" y="1979056"/>
          <a:ext cx="8989359" cy="245391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dirty="0" smtClean="0">
                          <a:latin typeface="KG Miss Speechy IPA" panose="02000000000000000000" pitchFamily="2" charset="0"/>
                        </a:rPr>
                        <a:t>Canción: “Aventura en el Volcán”</a:t>
                      </a:r>
                    </a:p>
                    <a:p>
                      <a:pPr marL="171450" indent="-171450">
                        <a:buFont typeface="Arial" panose="020B0604020202020204" pitchFamily="34" charset="0"/>
                        <a:buChar char="•"/>
                      </a:pPr>
                      <a:r>
                        <a:rPr lang="es-MX" sz="1200" dirty="0" smtClean="0">
                          <a:latin typeface="KG Miss Speechy IPA" panose="02000000000000000000" pitchFamily="2" charset="0"/>
                        </a:rPr>
                        <a:t>Video: “Erupciones volcánicas</a:t>
                      </a:r>
                      <a:r>
                        <a:rPr lang="es-MX" sz="1200" baseline="0" dirty="0" smtClean="0">
                          <a:latin typeface="KG Miss Speechy IPA" panose="02000000000000000000" pitchFamily="2" charset="0"/>
                        </a:rPr>
                        <a:t> | Planeta Darwin | Ciencias naturales”</a:t>
                      </a:r>
                    </a:p>
                    <a:p>
                      <a:pPr marL="171450" indent="-171450">
                        <a:buFont typeface="Arial" panose="020B0604020202020204" pitchFamily="34" charset="0"/>
                        <a:buChar char="•"/>
                      </a:pPr>
                      <a:r>
                        <a:rPr lang="es-MX" sz="1200" baseline="0" dirty="0" smtClean="0">
                          <a:latin typeface="KG Miss Speechy IPA" panose="02000000000000000000" pitchFamily="2" charset="0"/>
                        </a:rPr>
                        <a:t>Lámina “partes del volcán”</a:t>
                      </a:r>
                    </a:p>
                    <a:p>
                      <a:pPr marL="171450" indent="-171450">
                        <a:buFont typeface="Arial" panose="020B0604020202020204" pitchFamily="34" charset="0"/>
                        <a:buChar char="•"/>
                      </a:pPr>
                      <a:r>
                        <a:rPr lang="es-MX" sz="1200" baseline="0" dirty="0" smtClean="0">
                          <a:latin typeface="KG Miss Speechy IPA" panose="02000000000000000000" pitchFamily="2" charset="0"/>
                        </a:rPr>
                        <a:t>Cinta adhesiva</a:t>
                      </a:r>
                    </a:p>
                    <a:p>
                      <a:pPr marL="171450" indent="-171450">
                        <a:buFont typeface="Arial" panose="020B0604020202020204" pitchFamily="34" charset="0"/>
                        <a:buChar char="•"/>
                      </a:pPr>
                      <a:r>
                        <a:rPr lang="es-MX" sz="1200" baseline="0" dirty="0" smtClean="0">
                          <a:latin typeface="KG Miss Speechy IPA" panose="02000000000000000000" pitchFamily="2" charset="0"/>
                        </a:rPr>
                        <a:t>Plumones</a:t>
                      </a:r>
                    </a:p>
                    <a:p>
                      <a:pPr marL="171450" indent="-171450">
                        <a:buFont typeface="Arial" panose="020B0604020202020204" pitchFamily="34" charset="0"/>
                        <a:buChar char="•"/>
                      </a:pPr>
                      <a:r>
                        <a:rPr lang="es-MX" sz="1200" dirty="0" smtClean="0">
                          <a:latin typeface="KG Miss Speechy IPA" panose="02000000000000000000" pitchFamily="2" charset="0"/>
                        </a:rPr>
                        <a:t>Ficha de trabajo 5</a:t>
                      </a:r>
                    </a:p>
                    <a:p>
                      <a:pPr marL="171450" indent="-171450">
                        <a:buFont typeface="Arial" panose="020B0604020202020204" pitchFamily="34" charset="0"/>
                        <a:buChar char="•"/>
                      </a:pPr>
                      <a:r>
                        <a:rPr lang="es-MX" sz="1200" dirty="0" smtClean="0">
                          <a:latin typeface="KG Miss Speechy IPA" panose="02000000000000000000" pitchFamily="2" charset="0"/>
                        </a:rPr>
                        <a:t>Crayones</a:t>
                      </a:r>
                    </a:p>
                    <a:p>
                      <a:pPr marL="171450" indent="-171450">
                        <a:buFont typeface="Arial" panose="020B0604020202020204" pitchFamily="34" charset="0"/>
                        <a:buChar char="•"/>
                      </a:pPr>
                      <a:r>
                        <a:rPr lang="es-MX" sz="1200" dirty="0" smtClean="0">
                          <a:latin typeface="KG Miss Speechy IPA" panose="02000000000000000000" pitchFamily="2" charset="0"/>
                        </a:rPr>
                        <a:t>Pintura roja y amarilla</a:t>
                      </a:r>
                    </a:p>
                    <a:p>
                      <a:pPr marL="171450" indent="-171450">
                        <a:buFont typeface="Arial" panose="020B0604020202020204" pitchFamily="34" charset="0"/>
                        <a:buChar char="•"/>
                      </a:pPr>
                      <a:r>
                        <a:rPr lang="es-MX" sz="1200" dirty="0" smtClean="0">
                          <a:latin typeface="KG Miss Speechy IPA" panose="02000000000000000000" pitchFamily="2" charset="0"/>
                        </a:rPr>
                        <a:t>Popote</a:t>
                      </a:r>
                    </a:p>
                    <a:p>
                      <a:pPr marL="171450" indent="-171450">
                        <a:buFont typeface="Arial" panose="020B0604020202020204" pitchFamily="34" charset="0"/>
                        <a:buChar char="•"/>
                      </a:pPr>
                      <a:r>
                        <a:rPr lang="es-MX" sz="1200" dirty="0" smtClean="0">
                          <a:latin typeface="KG Miss Speechy IPA" panose="02000000000000000000" pitchFamily="2" charset="0"/>
                        </a:rPr>
                        <a:t>Gotero </a:t>
                      </a:r>
                    </a:p>
                    <a:p>
                      <a:pPr marL="171450" indent="-171450">
                        <a:buFont typeface="Arial" panose="020B0604020202020204" pitchFamily="34" charset="0"/>
                        <a:buChar char="•"/>
                      </a:pPr>
                      <a:r>
                        <a:rPr lang="es-MX" sz="1200" dirty="0" smtClean="0">
                          <a:latin typeface="KG Miss Speechy IPA" panose="02000000000000000000" pitchFamily="2" charset="0"/>
                        </a:rPr>
                        <a:t>Apoyarse para el juego “El piso es lava” en la siguiente canción: “El</a:t>
                      </a:r>
                      <a:r>
                        <a:rPr lang="es-MX" sz="1200" baseline="0" dirty="0" smtClean="0">
                          <a:latin typeface="KG Miss Speechy IPA" panose="02000000000000000000" pitchFamily="2" charset="0"/>
                        </a:rPr>
                        <a:t> baile del piso es lava | Danny </a:t>
                      </a:r>
                      <a:r>
                        <a:rPr lang="es-MX" sz="1200" baseline="0" dirty="0" err="1" smtClean="0">
                          <a:latin typeface="KG Miss Speechy IPA" panose="02000000000000000000" pitchFamily="2" charset="0"/>
                        </a:rPr>
                        <a:t>Go</a:t>
                      </a:r>
                      <a:r>
                        <a:rPr lang="es-MX" sz="1200" baseline="0" dirty="0" smtClean="0">
                          <a:latin typeface="KG Miss Speechy IPA" panose="02000000000000000000" pitchFamily="2" charset="0"/>
                        </a:rPr>
                        <a:t>¡”</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665185749"/>
              </p:ext>
            </p:extLst>
          </p:nvPr>
        </p:nvGraphicFramePr>
        <p:xfrm>
          <a:off x="418033" y="4616373"/>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171450" indent="-171450">
                        <a:buFont typeface="Arial" panose="020B0604020202020204" pitchFamily="34" charset="0"/>
                        <a:buChar char="•"/>
                      </a:pPr>
                      <a:r>
                        <a:rPr lang="es-MX" sz="1200" dirty="0" smtClean="0">
                          <a:latin typeface="KG Miss Speechy IPA" panose="02000000000000000000" pitchFamily="2" charset="0"/>
                        </a:rPr>
                        <a:t>Frasco</a:t>
                      </a:r>
                      <a:r>
                        <a:rPr lang="es-MX" sz="1200" baseline="0" dirty="0" smtClean="0">
                          <a:latin typeface="KG Miss Speechy IPA" panose="02000000000000000000" pitchFamily="2" charset="0"/>
                        </a:rPr>
                        <a:t> de mayonesa de plástico con tapa y sin etiqueta.</a:t>
                      </a:r>
                    </a:p>
                    <a:p>
                      <a:pPr marL="171450" indent="-171450">
                        <a:buFont typeface="Arial" panose="020B0604020202020204" pitchFamily="34" charset="0"/>
                        <a:buChar char="•"/>
                      </a:pPr>
                      <a:r>
                        <a:rPr lang="es-MX" sz="1200" baseline="0" dirty="0" smtClean="0">
                          <a:latin typeface="KG Miss Speechy IPA" panose="02000000000000000000" pitchFamily="2" charset="0"/>
                        </a:rPr>
                        <a:t>Solicitar a las familias quien puede donar un poco de jabón líquido y vinagre.</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743174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209" y="4819232"/>
            <a:ext cx="890688" cy="720381"/>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Ejemplo</a:t>
            </a:r>
            <a:endParaRPr lang="es-MX" sz="9600" dirty="0">
              <a:latin typeface="Farmers Market" pitchFamily="50" charset="0"/>
              <a:ea typeface="HelloBigDeal" panose="02000603000000000000" pitchFamily="2" charset="0"/>
            </a:endParaRPr>
          </a:p>
        </p:txBody>
      </p:sp>
      <p:sp>
        <p:nvSpPr>
          <p:cNvPr id="7" name="Rectángulo 6"/>
          <p:cNvSpPr/>
          <p:nvPr/>
        </p:nvSpPr>
        <p:spPr>
          <a:xfrm>
            <a:off x="1599682" y="785109"/>
            <a:ext cx="6843540" cy="1862048"/>
          </a:xfrm>
          <a:prstGeom prst="rect">
            <a:avLst/>
          </a:prstGeom>
        </p:spPr>
        <p:txBody>
          <a:bodyPr wrap="none">
            <a:spAutoFit/>
          </a:bodyPr>
          <a:lstStyle/>
          <a:p>
            <a:pPr algn="ctr"/>
            <a:r>
              <a:rPr lang="es-MX" sz="11500" dirty="0" smtClean="0">
                <a:latin typeface="Farmers Market" pitchFamily="50" charset="0"/>
                <a:ea typeface="HelloBigDeal" panose="02000603000000000000" pitchFamily="2" charset="0"/>
              </a:rPr>
              <a:t>de la actividad</a:t>
            </a:r>
            <a:r>
              <a:rPr lang="es-MX" sz="8800" dirty="0" smtClean="0">
                <a:latin typeface="Farmers Market" pitchFamily="50" charset="0"/>
                <a:ea typeface="HelloBigDeal" panose="02000603000000000000" pitchFamily="2" charset="0"/>
              </a:rPr>
              <a:t> </a:t>
            </a:r>
            <a:endParaRPr lang="es-MX" sz="8800" dirty="0"/>
          </a:p>
        </p:txBody>
      </p:sp>
      <p:pic>
        <p:nvPicPr>
          <p:cNvPr id="36866" name="Picture 2" descr="Volcano facts with volcano lapbook - Lup Wai - Parent Whisper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47" y="2253696"/>
            <a:ext cx="2886611" cy="5137190"/>
          </a:xfrm>
          <a:prstGeom prst="rect">
            <a:avLst/>
          </a:prstGeom>
          <a:ln w="38100">
            <a:solidFill>
              <a:schemeClr val="tx1"/>
            </a:solidFill>
            <a:prstDash val="lgDash"/>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6868" name="Picture 4" descr="https://i.pinimg.com/564x/ad/d7/58/add75831d7644d761219ce831f8012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87" y="2253696"/>
            <a:ext cx="3856860" cy="5165316"/>
          </a:xfrm>
          <a:prstGeom prst="rect">
            <a:avLst/>
          </a:prstGeom>
          <a:ln w="38100">
            <a:solidFill>
              <a:schemeClr val="tx1"/>
            </a:solidFill>
            <a:prstDash val="lgDash"/>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960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3" name="CuadroTexto 12"/>
          <p:cNvSpPr txBox="1"/>
          <p:nvPr/>
        </p:nvSpPr>
        <p:spPr>
          <a:xfrm>
            <a:off x="1349008" y="833150"/>
            <a:ext cx="7414318" cy="1107996"/>
          </a:xfrm>
          <a:prstGeom prst="rect">
            <a:avLst/>
          </a:prstGeom>
          <a:noFill/>
        </p:spPr>
        <p:txBody>
          <a:bodyPr wrap="square" rtlCol="0">
            <a:prstTxWarp prst="textArchUp">
              <a:avLst/>
            </a:prstTxWarp>
            <a:spAutoFit/>
          </a:bodyPr>
          <a:lstStyle/>
          <a:p>
            <a:pPr algn="ctr"/>
            <a:r>
              <a:rPr lang="es-MX" sz="5400" dirty="0" smtClean="0">
                <a:ln>
                  <a:solidFill>
                    <a:schemeClr val="tx1"/>
                  </a:solidFill>
                </a:ln>
                <a:solidFill>
                  <a:srgbClr val="FFFF00"/>
                </a:solidFill>
                <a:latin typeface="HelloBigDeal" panose="02000603000000000000" pitchFamily="2" charset="0"/>
                <a:ea typeface="HelloBigDeal" panose="02000603000000000000" pitchFamily="2" charset="0"/>
              </a:rPr>
              <a:t>CRONOGRAMA</a:t>
            </a:r>
            <a:endParaRPr lang="es-MX" sz="5400" dirty="0">
              <a:latin typeface="Farmers Market" pitchFamily="50" charset="0"/>
              <a:ea typeface="HelloBigDeal" panose="02000603000000000000" pitchFamily="2" charset="0"/>
            </a:endParaRPr>
          </a:p>
        </p:txBody>
      </p:sp>
      <p:sp>
        <p:nvSpPr>
          <p:cNvPr id="16" name="CuadroTexto 15"/>
          <p:cNvSpPr txBox="1"/>
          <p:nvPr/>
        </p:nvSpPr>
        <p:spPr>
          <a:xfrm>
            <a:off x="1821053" y="925711"/>
            <a:ext cx="6400800" cy="1323439"/>
          </a:xfrm>
          <a:prstGeom prst="rect">
            <a:avLst/>
          </a:prstGeom>
          <a:noFill/>
        </p:spPr>
        <p:txBody>
          <a:bodyPr wrap="square" rtlCol="0">
            <a:spAutoFit/>
          </a:bodyPr>
          <a:lstStyle/>
          <a:p>
            <a:pPr algn="ctr"/>
            <a:r>
              <a:rPr lang="es-MX" sz="8000" b="1" spc="300" dirty="0" smtClean="0">
                <a:solidFill>
                  <a:schemeClr val="accent6">
                    <a:lumMod val="50000"/>
                  </a:schemeClr>
                </a:solidFill>
                <a:latin typeface="BEACHWORKS" pitchFamily="2" charset="0"/>
                <a:ea typeface="HelloBigDeal" panose="02000603000000000000" pitchFamily="2" charset="0"/>
              </a:rPr>
              <a:t>ACTIVIDADES</a:t>
            </a:r>
            <a:endParaRPr lang="es-MX" sz="8000" b="1" spc="300" dirty="0">
              <a:solidFill>
                <a:schemeClr val="accent6">
                  <a:lumMod val="50000"/>
                </a:schemeClr>
              </a:solidFill>
              <a:latin typeface="BEACHWORKS" pitchFamily="2" charset="0"/>
              <a:ea typeface="HelloBigDeal" panose="02000603000000000000" pitchFamily="2" charset="0"/>
            </a:endParaRPr>
          </a:p>
        </p:txBody>
      </p:sp>
      <p:sp>
        <p:nvSpPr>
          <p:cNvPr id="17" name="Rectángulo 16"/>
          <p:cNvSpPr/>
          <p:nvPr/>
        </p:nvSpPr>
        <p:spPr>
          <a:xfrm>
            <a:off x="4600753" y="456042"/>
            <a:ext cx="910827" cy="1107996"/>
          </a:xfrm>
          <a:prstGeom prst="rect">
            <a:avLst/>
          </a:prstGeom>
        </p:spPr>
        <p:txBody>
          <a:bodyPr wrap="none">
            <a:spAutoFit/>
          </a:bodyPr>
          <a:lstStyle/>
          <a:p>
            <a:r>
              <a:rPr lang="es-MX" sz="6600" dirty="0" smtClean="0">
                <a:latin typeface="Farmers Market" pitchFamily="50" charset="0"/>
                <a:ea typeface="HelloBigDeal" panose="02000603000000000000" pitchFamily="2" charset="0"/>
              </a:rPr>
              <a:t>de </a:t>
            </a:r>
            <a:endParaRPr lang="es-MX" sz="6600" dirty="0"/>
          </a:p>
        </p:txBody>
      </p:sp>
      <p:graphicFrame>
        <p:nvGraphicFramePr>
          <p:cNvPr id="9" name="Tabla 8"/>
          <p:cNvGraphicFramePr>
            <a:graphicFrameLocks noGrp="1"/>
          </p:cNvGraphicFramePr>
          <p:nvPr>
            <p:extLst>
              <p:ext uri="{D42A27DB-BD31-4B8C-83A1-F6EECF244321}">
                <p14:modId xmlns:p14="http://schemas.microsoft.com/office/powerpoint/2010/main" val="3467759925"/>
              </p:ext>
            </p:extLst>
          </p:nvPr>
        </p:nvGraphicFramePr>
        <p:xfrm>
          <a:off x="476023" y="2774298"/>
          <a:ext cx="9090860" cy="4864799"/>
        </p:xfrm>
        <a:graphic>
          <a:graphicData uri="http://schemas.openxmlformats.org/drawingml/2006/table">
            <a:tbl>
              <a:tblPr firstRow="1" bandRow="1">
                <a:tableStyleId>{5C22544A-7EE6-4342-B048-85BDC9FD1C3A}</a:tableStyleId>
              </a:tblPr>
              <a:tblGrid>
                <a:gridCol w="892639"/>
                <a:gridCol w="1604609"/>
                <a:gridCol w="1621021"/>
                <a:gridCol w="1642926"/>
                <a:gridCol w="1730551"/>
                <a:gridCol w="1599114"/>
              </a:tblGrid>
              <a:tr h="740936">
                <a:tc>
                  <a:txBody>
                    <a:bodyPr/>
                    <a:lstStyle/>
                    <a:p>
                      <a:pPr algn="ctr"/>
                      <a:r>
                        <a:rPr lang="es-MX" sz="1600" dirty="0" smtClean="0">
                          <a:latin typeface="KG Shake it Off" panose="02000000000000000000" pitchFamily="2" charset="0"/>
                          <a:ea typeface="Play Groups" panose="02000503000000000000" pitchFamily="2" charset="0"/>
                        </a:rPr>
                        <a:t>HORA</a:t>
                      </a:r>
                      <a:endParaRPr lang="es-MX" sz="1600" dirty="0">
                        <a:latin typeface="KG Shake it Off" panose="02000000000000000000" pitchFamily="2" charset="0"/>
                        <a:ea typeface="Play Groups" panose="02000503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smtClean="0">
                          <a:latin typeface="KG Shake it Off" panose="02000000000000000000" pitchFamily="2" charset="0"/>
                          <a:ea typeface="Play Groups" panose="02000503000000000000" pitchFamily="2" charset="0"/>
                        </a:rPr>
                        <a:t>LUNES 20</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a:txBody>
                    <a:bodyPr/>
                    <a:lstStyle/>
                    <a:p>
                      <a:pPr algn="ctr"/>
                      <a:r>
                        <a:rPr lang="es-MX" sz="1600" dirty="0" smtClean="0">
                          <a:latin typeface="KG Shake it Off" panose="02000000000000000000" pitchFamily="2" charset="0"/>
                          <a:ea typeface="Play Groups" panose="02000503000000000000" pitchFamily="2" charset="0"/>
                        </a:rPr>
                        <a:t>MARTES 21</a:t>
                      </a:r>
                      <a:endParaRPr lang="es-MX" sz="16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ctr"/>
                      <a:r>
                        <a:rPr lang="es-MX" sz="1400" dirty="0" smtClean="0">
                          <a:latin typeface="KG Shake it Off" panose="02000000000000000000" pitchFamily="2" charset="0"/>
                          <a:ea typeface="Play Groups" panose="02000503000000000000" pitchFamily="2" charset="0"/>
                        </a:rPr>
                        <a:t>MIÉRCOLES 22</a:t>
                      </a:r>
                      <a:endParaRPr lang="es-MX" sz="14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a:txBody>
                    <a:bodyPr/>
                    <a:lstStyle/>
                    <a:p>
                      <a:pPr algn="ctr"/>
                      <a:r>
                        <a:rPr lang="es-MX" sz="1600" dirty="0" smtClean="0">
                          <a:latin typeface="KG Shake it Off" panose="02000000000000000000" pitchFamily="2" charset="0"/>
                          <a:ea typeface="Play Groups" panose="02000503000000000000" pitchFamily="2" charset="0"/>
                        </a:rPr>
                        <a:t>JUEVES</a:t>
                      </a:r>
                      <a:r>
                        <a:rPr lang="es-MX" sz="1600" baseline="0" dirty="0" smtClean="0">
                          <a:latin typeface="KG Shake it Off" panose="02000000000000000000" pitchFamily="2" charset="0"/>
                          <a:ea typeface="Play Groups" panose="02000503000000000000" pitchFamily="2" charset="0"/>
                        </a:rPr>
                        <a:t> 23</a:t>
                      </a:r>
                      <a:endParaRPr lang="es-MX" sz="16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ctr"/>
                      <a:r>
                        <a:rPr lang="es-MX" sz="1600" dirty="0" smtClean="0">
                          <a:latin typeface="KG Shake it Off" panose="02000000000000000000" pitchFamily="2" charset="0"/>
                          <a:ea typeface="Play Groups" panose="02000503000000000000" pitchFamily="2" charset="0"/>
                        </a:rPr>
                        <a:t>VIERNES 24</a:t>
                      </a:r>
                      <a:endParaRPr lang="es-MX" sz="16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r>
              <a:tr h="1050042">
                <a:tc>
                  <a:txBody>
                    <a:bodyPr/>
                    <a:lstStyle/>
                    <a:p>
                      <a:endParaRPr lang="es-MX" sz="1900" dirty="0"/>
                    </a:p>
                  </a:txBody>
                  <a:tcPr marL="90300" marR="90300" marT="45150" marB="45150">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23900">
                <a:tc>
                  <a:txBody>
                    <a:bodyPr/>
                    <a:lstStyle/>
                    <a:p>
                      <a:endParaRPr lang="es-MX" sz="1900" dirty="0"/>
                    </a:p>
                  </a:txBody>
                  <a:tcPr marL="90300" marR="90300" marT="45150" marB="45150">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TORNADO</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baseline="0" dirty="0" smtClean="0">
                          <a:latin typeface="KG Miss Speechy IPA" panose="02000000000000000000" pitchFamily="2" charset="0"/>
                        </a:rPr>
                        <a:t> </a:t>
                      </a:r>
                      <a:r>
                        <a:rPr lang="es-MX" sz="1200" baseline="0" dirty="0" smtClean="0">
                          <a:latin typeface="KG Miss Speechy IPA" panose="02000000000000000000" pitchFamily="2" charset="0"/>
                        </a:rPr>
                        <a:t>ACCIONES SOCIALES QUE PERJUDICAN AL PLANETA/ CONSUMISMO</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ES" sz="1200" dirty="0" smtClean="0">
                          <a:latin typeface="KG Miss Speechy IPA" panose="02000000000000000000" pitchFamily="2" charset="0"/>
                        </a:rPr>
                        <a:t>SMOG</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ES" sz="1200" dirty="0" smtClean="0">
                          <a:latin typeface="KG Miss Speechy IPA" panose="02000000000000000000" pitchFamily="2" charset="0"/>
                        </a:rPr>
                        <a:t>TALA</a:t>
                      </a:r>
                      <a:r>
                        <a:rPr lang="es-ES" sz="1200" baseline="0" dirty="0" smtClean="0">
                          <a:latin typeface="KG Miss Speechy IPA" panose="02000000000000000000" pitchFamily="2" charset="0"/>
                        </a:rPr>
                        <a:t> DE ÁRBOLES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ES" sz="1200" dirty="0" smtClean="0">
                          <a:latin typeface="KG Miss Speechy IPA" panose="02000000000000000000" pitchFamily="2" charset="0"/>
                        </a:rPr>
                        <a:t>ANIMALES</a:t>
                      </a:r>
                      <a:r>
                        <a:rPr lang="es-ES" sz="1200" baseline="0" dirty="0" smtClean="0">
                          <a:latin typeface="KG Miss Speechy IPA" panose="02000000000000000000" pitchFamily="2" charset="0"/>
                        </a:rPr>
                        <a:t> EN PELIGRO DE EXTINCIÓN</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846080">
                <a:tc gridSpan="6">
                  <a:txBody>
                    <a:bodyPr/>
                    <a:lstStyle/>
                    <a:p>
                      <a:pPr algn="ctr"/>
                      <a:r>
                        <a:rPr lang="es-MX" sz="5400" b="1" dirty="0" smtClean="0">
                          <a:solidFill>
                            <a:schemeClr val="bg1"/>
                          </a:solidFill>
                          <a:latin typeface="Farmers Market" pitchFamily="50" charset="0"/>
                          <a:ea typeface="Play Groups" panose="02000503000000000000" pitchFamily="2" charset="0"/>
                        </a:rPr>
                        <a:t>Recreo</a:t>
                      </a:r>
                      <a:endParaRPr lang="es-MX" sz="5400" b="1" dirty="0">
                        <a:solidFill>
                          <a:schemeClr val="bg1"/>
                        </a:solidFill>
                        <a:latin typeface="Farmers Market" pitchFamily="50" charset="0"/>
                        <a:ea typeface="Play Groups" panose="02000503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972981">
                <a:tc>
                  <a:txBody>
                    <a:bodyPr/>
                    <a:lstStyle/>
                    <a:p>
                      <a:endParaRPr lang="es-MX" sz="1900" dirty="0"/>
                    </a:p>
                  </a:txBody>
                  <a:tcPr marL="90300" marR="90300" marT="45150" marB="45150">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 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r>
            </a:tbl>
          </a:graphicData>
        </a:graphic>
      </p:graphicFrame>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0149" y="7142871"/>
            <a:ext cx="541473" cy="437939"/>
          </a:xfrm>
          <a:prstGeom prst="rect">
            <a:avLst/>
          </a:prstGeom>
        </p:spPr>
      </p:pic>
      <p:sp>
        <p:nvSpPr>
          <p:cNvPr id="12" name="Rectángulo 11"/>
          <p:cNvSpPr/>
          <p:nvPr/>
        </p:nvSpPr>
        <p:spPr>
          <a:xfrm>
            <a:off x="811254" y="1896057"/>
            <a:ext cx="8489825" cy="923330"/>
          </a:xfrm>
          <a:prstGeom prst="rect">
            <a:avLst/>
          </a:prstGeom>
        </p:spPr>
        <p:txBody>
          <a:bodyPr wrap="none">
            <a:spAutoFit/>
          </a:bodyPr>
          <a:lstStyle/>
          <a:p>
            <a:pPr algn="ctr"/>
            <a:r>
              <a:rPr lang="es-MX" sz="5400" dirty="0" smtClean="0">
                <a:latin typeface="Farmers Market" pitchFamily="50" charset="0"/>
                <a:ea typeface="HelloBigDeal" panose="02000603000000000000" pitchFamily="2" charset="0"/>
              </a:rPr>
              <a:t>Semana del 20 al 24 de Mayo de 2024 </a:t>
            </a:r>
            <a:endParaRPr lang="es-MX" sz="5400" dirty="0"/>
          </a:p>
        </p:txBody>
      </p:sp>
    </p:spTree>
    <p:extLst>
      <p:ext uri="{BB962C8B-B14F-4D97-AF65-F5344CB8AC3E}">
        <p14:creationId xmlns:p14="http://schemas.microsoft.com/office/powerpoint/2010/main" val="298193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3076904683"/>
              </p:ext>
            </p:extLst>
          </p:nvPr>
        </p:nvGraphicFramePr>
        <p:xfrm>
          <a:off x="516775" y="495899"/>
          <a:ext cx="8989359" cy="623096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TORNADO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Lunes</a:t>
                      </a:r>
                      <a:r>
                        <a:rPr lang="es-MX" sz="1200" b="0" baseline="0" dirty="0" smtClean="0">
                          <a:solidFill>
                            <a:schemeClr val="tx1"/>
                          </a:solidFill>
                          <a:latin typeface="KG Miss Speechy IPA" panose="02000000000000000000" pitchFamily="2" charset="0"/>
                        </a:rPr>
                        <a:t> 20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De</a:t>
                      </a:r>
                      <a:r>
                        <a:rPr lang="es-MX" sz="1200" b="0" baseline="0" dirty="0" smtClean="0">
                          <a:solidFill>
                            <a:schemeClr val="tx1"/>
                          </a:solidFill>
                          <a:latin typeface="KG Miss Speechy IPA" panose="02000000000000000000" pitchFamily="2" charset="0"/>
                        </a:rPr>
                        <a:t> lo Humano y lo Comunitario</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Medidas de prevención de accidentes y situaciones de riesgo, para el cuidado de la integridad personal y colectiva, de acuerdo con el contexto. </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III.-Indaga en diferentes fuentes de consulta, incluyendo digitales y con expertos, acerca de los posibles riesgos que provocan algunos fenómenos naturales en la comunidad y otros lugares (sismos, inundaciones, huracanes, entre otros).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latin typeface="KG Miss Speechy IPA" panose="02000000000000000000" pitchFamily="2" charset="0"/>
                        </a:rPr>
                        <a:t>I.- Produce expresiones creativas para representar el mundo cercano, experiencias de su vida personal, familiar o creaciones de su imaginación, recurriendo a los distintos recursos de las artes.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Poner a los niños en plenaria y recordar lo</a:t>
                      </a:r>
                      <a:r>
                        <a:rPr lang="es-MX" sz="1200" kern="1200" baseline="0" dirty="0" smtClean="0">
                          <a:solidFill>
                            <a:schemeClr val="dk1"/>
                          </a:solidFill>
                          <a:effectLst/>
                          <a:latin typeface="KG Miss Speechy IPA" panose="02000000000000000000" pitchFamily="2" charset="0"/>
                          <a:ea typeface="+mn-ea"/>
                          <a:cs typeface="+mn-cs"/>
                        </a:rPr>
                        <a:t> que se realizó y lo que aprendieron la semana pasada, recordar cuales son los desastres naturales que dañan el ambiente donde viven algunas personas, plantas animales.</a:t>
                      </a:r>
                    </a:p>
                    <a:p>
                      <a:pPr algn="just"/>
                      <a:r>
                        <a:rPr lang="es-MX" sz="1200" kern="1200" baseline="0" dirty="0" smtClean="0">
                          <a:solidFill>
                            <a:schemeClr val="dk1"/>
                          </a:solidFill>
                          <a:effectLst/>
                          <a:latin typeface="KG Miss Speechy IPA" panose="02000000000000000000" pitchFamily="2" charset="0"/>
                          <a:ea typeface="+mn-ea"/>
                          <a:cs typeface="+mn-cs"/>
                        </a:rPr>
                        <a:t>Mencionarles que el día de hoy aprenderemos sobre otro desastre natural llamado tornado. Preguntarles: ¿saben lo que es un tornado?, ¿Cómo creen que se forma?, ¿Qué pasa si llega un tornado al lugar donde vivimos?, ¿saben lo que se debe hacer si llega un tornado al lugar donde vivimos?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Enseguida, observar el video: “Los tornados | Por qué se forman los tornados”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https://www.youtube.com/watch?v=mDtKhCG-OIs&amp;t=29s</a:t>
                      </a:r>
                      <a:r>
                        <a:rPr lang="es-MX" sz="1200" kern="1200" baseline="0" dirty="0" smtClean="0">
                          <a:solidFill>
                            <a:schemeClr val="dk1"/>
                          </a:solidFill>
                          <a:effectLst/>
                          <a:latin typeface="KG Miss Speechy IPA" panose="02000000000000000000" pitchFamily="2" charset="0"/>
                          <a:ea typeface="+mn-ea"/>
                          <a:cs typeface="+mn-cs"/>
                        </a:rPr>
                        <a:t> y comentar sobre lo que más les llamó la atención. Posteriormente, realizar el experimento del tornado con los materiales que se les solicitó previamente. En un frasco de mayonesa  de plástico con tapa y sin etiqueta colocarán agua (casi lleno), se le pondrá un poco de jabón líquido y vinagre, se le pondrá la tapa y se agitará por algunos segundos, se colocará el frasco sobre la mesita de trabajo y observarán el remolino que se forma.</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Texto 6"/>
          <p:cNvSpPr txBox="1"/>
          <p:nvPr/>
        </p:nvSpPr>
        <p:spPr>
          <a:xfrm rot="16200000">
            <a:off x="-156261" y="54048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35628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649546512"/>
              </p:ext>
            </p:extLst>
          </p:nvPr>
        </p:nvGraphicFramePr>
        <p:xfrm>
          <a:off x="418034" y="443572"/>
          <a:ext cx="8989359" cy="1027831"/>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 6,</a:t>
                      </a:r>
                      <a:r>
                        <a:rPr lang="es-MX" sz="1200" kern="1200" baseline="0" dirty="0" smtClean="0">
                          <a:solidFill>
                            <a:schemeClr val="dk1"/>
                          </a:solidFill>
                          <a:effectLst/>
                          <a:latin typeface="KG Miss Speechy IPA" panose="02000000000000000000" pitchFamily="2" charset="0"/>
                          <a:ea typeface="+mn-ea"/>
                          <a:cs typeface="+mn-cs"/>
                        </a:rPr>
                        <a:t> los alumnos ilustrarán recortarán y pegarán en la hoja el tornado y ubicaran  los objetos según lo que pasa con ellos cuando pasa un tornado.</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989841573"/>
              </p:ext>
            </p:extLst>
          </p:nvPr>
        </p:nvGraphicFramePr>
        <p:xfrm>
          <a:off x="418034" y="1979056"/>
          <a:ext cx="8989359" cy="20881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Video: “Los tornados | Por qué se forman los tornados” </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Frasco de mayonesa de plástico con tapa y sin etiqueta</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Jabón líquido</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Vinagre</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Ficha de trabajo 6</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Tijeras</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Crayones</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Pegamento</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Lápiz </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9046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3" name="CuadroTexto 12"/>
          <p:cNvSpPr txBox="1"/>
          <p:nvPr/>
        </p:nvSpPr>
        <p:spPr>
          <a:xfrm>
            <a:off x="1270651" y="1129410"/>
            <a:ext cx="7414318" cy="1107996"/>
          </a:xfrm>
          <a:prstGeom prst="rect">
            <a:avLst/>
          </a:prstGeom>
          <a:noFill/>
        </p:spPr>
        <p:txBody>
          <a:bodyPr wrap="square" rtlCol="0">
            <a:prstTxWarp prst="textArchUp">
              <a:avLst/>
            </a:prstTxWarp>
            <a:spAutoFit/>
          </a:bodyPr>
          <a:lstStyle/>
          <a:p>
            <a:pPr algn="ctr"/>
            <a:r>
              <a:rPr lang="es-MX" sz="7200" dirty="0" smtClean="0">
                <a:ln>
                  <a:solidFill>
                    <a:schemeClr val="tx1"/>
                  </a:solidFill>
                </a:ln>
                <a:solidFill>
                  <a:srgbClr val="FFFF00"/>
                </a:solidFill>
                <a:latin typeface="HelloBigDeal" panose="02000603000000000000" pitchFamily="2" charset="0"/>
                <a:ea typeface="HelloBigDeal" panose="02000603000000000000" pitchFamily="2" charset="0"/>
              </a:rPr>
              <a:t>CONCIENCIA</a:t>
            </a:r>
            <a:endParaRPr lang="es-MX" sz="7200" dirty="0">
              <a:latin typeface="Farmers Market" pitchFamily="50" charset="0"/>
              <a:ea typeface="HelloBigDeal" panose="02000603000000000000" pitchFamily="2" charset="0"/>
            </a:endParaRPr>
          </a:p>
        </p:txBody>
      </p:sp>
      <p:sp>
        <p:nvSpPr>
          <p:cNvPr id="16" name="CuadroTexto 15"/>
          <p:cNvSpPr txBox="1"/>
          <p:nvPr/>
        </p:nvSpPr>
        <p:spPr>
          <a:xfrm>
            <a:off x="1777410" y="1335716"/>
            <a:ext cx="6400800" cy="1569660"/>
          </a:xfrm>
          <a:prstGeom prst="rect">
            <a:avLst/>
          </a:prstGeom>
          <a:noFill/>
        </p:spPr>
        <p:txBody>
          <a:bodyPr wrap="square" rtlCol="0">
            <a:spAutoFit/>
          </a:bodyPr>
          <a:lstStyle/>
          <a:p>
            <a:pPr algn="ctr"/>
            <a:r>
              <a:rPr lang="es-MX" sz="9600" b="1" spc="300" dirty="0" smtClean="0">
                <a:solidFill>
                  <a:schemeClr val="accent6">
                    <a:lumMod val="50000"/>
                  </a:schemeClr>
                </a:solidFill>
                <a:latin typeface="BEACHWORKS" pitchFamily="2" charset="0"/>
                <a:ea typeface="HelloBigDeal" panose="02000603000000000000" pitchFamily="2" charset="0"/>
              </a:rPr>
              <a:t>PLANETA</a:t>
            </a:r>
            <a:endParaRPr lang="es-MX" sz="9600" b="1" spc="300" dirty="0">
              <a:solidFill>
                <a:schemeClr val="accent6">
                  <a:lumMod val="50000"/>
                </a:schemeClr>
              </a:solidFill>
              <a:latin typeface="BEACHWORKS" pitchFamily="2" charset="0"/>
              <a:ea typeface="HelloBigDeal" panose="02000603000000000000" pitchFamily="2" charset="0"/>
            </a:endParaRPr>
          </a:p>
        </p:txBody>
      </p:sp>
      <p:sp>
        <p:nvSpPr>
          <p:cNvPr id="17" name="Rectángulo 16"/>
          <p:cNvSpPr/>
          <p:nvPr/>
        </p:nvSpPr>
        <p:spPr>
          <a:xfrm>
            <a:off x="3956348" y="557136"/>
            <a:ext cx="2199641" cy="1446550"/>
          </a:xfrm>
          <a:prstGeom prst="rect">
            <a:avLst/>
          </a:prstGeom>
        </p:spPr>
        <p:txBody>
          <a:bodyPr wrap="none">
            <a:spAutoFit/>
          </a:bodyPr>
          <a:lstStyle/>
          <a:p>
            <a:r>
              <a:rPr lang="es-MX" sz="8800" dirty="0" smtClean="0">
                <a:latin typeface="Farmers Market" pitchFamily="50" charset="0"/>
                <a:ea typeface="HelloBigDeal" panose="02000603000000000000" pitchFamily="2" charset="0"/>
              </a:rPr>
              <a:t>por el </a:t>
            </a:r>
            <a:endParaRPr lang="es-MX" sz="8800" dirty="0"/>
          </a:p>
        </p:txBody>
      </p:sp>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5609" y="2772907"/>
            <a:ext cx="890688" cy="720381"/>
          </a:xfrm>
          <a:prstGeom prst="rect">
            <a:avLst/>
          </a:prstGeom>
        </p:spPr>
      </p:pic>
      <p:sp>
        <p:nvSpPr>
          <p:cNvPr id="11" name="CuadroTexto 10"/>
          <p:cNvSpPr txBox="1"/>
          <p:nvPr/>
        </p:nvSpPr>
        <p:spPr>
          <a:xfrm>
            <a:off x="862871" y="3493541"/>
            <a:ext cx="8386593" cy="3447098"/>
          </a:xfrm>
          <a:prstGeom prst="rect">
            <a:avLst/>
          </a:prstGeom>
          <a:noFill/>
          <a:ln>
            <a:noFill/>
            <a:prstDash val="lgDash"/>
          </a:ln>
        </p:spPr>
        <p:txBody>
          <a:bodyPr wrap="square" rtlCol="0">
            <a:spAutoFit/>
          </a:bodyPr>
          <a:lstStyle/>
          <a:p>
            <a:endParaRPr lang="es-ES" dirty="0">
              <a:latin typeface="KG Shake it Off" panose="02000000000000000000" pitchFamily="2" charset="0"/>
            </a:endParaRPr>
          </a:p>
          <a:p>
            <a:r>
              <a:rPr lang="es-ES" sz="2000" dirty="0" smtClean="0">
                <a:latin typeface="KG Shake it Off" panose="02000000000000000000" pitchFamily="2" charset="0"/>
              </a:rPr>
              <a:t>Jardín de Niños:                         C.C.T:                      </a:t>
            </a:r>
          </a:p>
          <a:p>
            <a:endParaRPr lang="es-ES" sz="2000" dirty="0">
              <a:latin typeface="KG Shake it Off" panose="02000000000000000000" pitchFamily="2" charset="0"/>
            </a:endParaRPr>
          </a:p>
          <a:p>
            <a:r>
              <a:rPr lang="es-ES" sz="2000" dirty="0" smtClean="0">
                <a:latin typeface="KG Shake it Off" panose="02000000000000000000" pitchFamily="2" charset="0"/>
              </a:rPr>
              <a:t>Sector: </a:t>
            </a:r>
            <a:r>
              <a:rPr lang="es-ES" sz="2000" dirty="0">
                <a:latin typeface="KG Shake it Off" panose="02000000000000000000" pitchFamily="2" charset="0"/>
              </a:rPr>
              <a:t>                               </a:t>
            </a:r>
            <a:r>
              <a:rPr lang="es-ES" sz="2000" dirty="0" smtClean="0">
                <a:latin typeface="KG Shake it Off" panose="02000000000000000000" pitchFamily="2" charset="0"/>
              </a:rPr>
              <a:t> </a:t>
            </a:r>
            <a:r>
              <a:rPr lang="es-ES" sz="2000" dirty="0">
                <a:latin typeface="KG Shake it Off" panose="02000000000000000000" pitchFamily="2" charset="0"/>
              </a:rPr>
              <a:t>Zona Escolar</a:t>
            </a:r>
            <a:r>
              <a:rPr lang="es-ES" sz="2000" dirty="0" smtClean="0">
                <a:latin typeface="KG Shake it Off" panose="02000000000000000000" pitchFamily="2" charset="0"/>
              </a:rPr>
              <a:t>:</a:t>
            </a:r>
          </a:p>
          <a:p>
            <a:endParaRPr lang="es-ES" sz="2000" dirty="0">
              <a:latin typeface="KG Shake it Off" panose="02000000000000000000" pitchFamily="2" charset="0"/>
            </a:endParaRPr>
          </a:p>
          <a:p>
            <a:r>
              <a:rPr lang="es-ES" sz="2000" dirty="0" smtClean="0">
                <a:latin typeface="KG Shake it Off" panose="02000000000000000000" pitchFamily="2" charset="0"/>
              </a:rPr>
              <a:t>Educadora:</a:t>
            </a:r>
            <a:endParaRPr lang="es-ES" sz="2000" dirty="0">
              <a:latin typeface="KG Shake it Off" panose="02000000000000000000" pitchFamily="2" charset="0"/>
            </a:endParaRPr>
          </a:p>
          <a:p>
            <a:endParaRPr lang="es-ES" sz="2000" dirty="0" smtClean="0">
              <a:latin typeface="KG Shake it Off" panose="02000000000000000000" pitchFamily="2" charset="0"/>
            </a:endParaRPr>
          </a:p>
          <a:p>
            <a:r>
              <a:rPr lang="es-ES" sz="2000" dirty="0" smtClean="0">
                <a:latin typeface="KG Shake it Off" panose="02000000000000000000" pitchFamily="2" charset="0"/>
              </a:rPr>
              <a:t>Grado y grupo:               Ciclo Escolar: 2023 -2024</a:t>
            </a:r>
          </a:p>
          <a:p>
            <a:endParaRPr lang="es-ES" sz="2000" dirty="0">
              <a:latin typeface="KG Shake it Off" panose="02000000000000000000" pitchFamily="2" charset="0"/>
            </a:endParaRPr>
          </a:p>
          <a:p>
            <a:pPr algn="ctr"/>
            <a:r>
              <a:rPr lang="es-ES" sz="2000" dirty="0" smtClean="0">
                <a:latin typeface="KG Shake it Off" panose="02000000000000000000" pitchFamily="2" charset="0"/>
              </a:rPr>
              <a:t>Fecha de aplicación: </a:t>
            </a:r>
          </a:p>
          <a:p>
            <a:pPr algn="ctr"/>
            <a:r>
              <a:rPr lang="es-ES" sz="2000" dirty="0" smtClean="0">
                <a:latin typeface="KG Shake it Off" panose="02000000000000000000" pitchFamily="2" charset="0"/>
              </a:rPr>
              <a:t>11 al 22 de Marzo de 2024</a:t>
            </a:r>
            <a:endParaRPr lang="es-MX" sz="2000" dirty="0">
              <a:latin typeface="KG Shake it Off" panose="02000000000000000000" pitchFamily="2" charset="0"/>
            </a:endParaRPr>
          </a:p>
        </p:txBody>
      </p:sp>
    </p:spTree>
    <p:extLst>
      <p:ext uri="{BB962C8B-B14F-4D97-AF65-F5344CB8AC3E}">
        <p14:creationId xmlns:p14="http://schemas.microsoft.com/office/powerpoint/2010/main" val="2276730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209" y="4819232"/>
            <a:ext cx="890688" cy="720381"/>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Ejemplo</a:t>
            </a:r>
            <a:endParaRPr lang="es-MX" sz="9600" dirty="0">
              <a:latin typeface="Farmers Market" pitchFamily="50" charset="0"/>
              <a:ea typeface="HelloBigDeal" panose="02000603000000000000" pitchFamily="2" charset="0"/>
            </a:endParaRPr>
          </a:p>
        </p:txBody>
      </p:sp>
      <p:sp>
        <p:nvSpPr>
          <p:cNvPr id="7" name="Rectángulo 6"/>
          <p:cNvSpPr/>
          <p:nvPr/>
        </p:nvSpPr>
        <p:spPr>
          <a:xfrm>
            <a:off x="1599682" y="785109"/>
            <a:ext cx="6843540" cy="1862048"/>
          </a:xfrm>
          <a:prstGeom prst="rect">
            <a:avLst/>
          </a:prstGeom>
        </p:spPr>
        <p:txBody>
          <a:bodyPr wrap="none">
            <a:spAutoFit/>
          </a:bodyPr>
          <a:lstStyle/>
          <a:p>
            <a:pPr algn="ctr"/>
            <a:r>
              <a:rPr lang="es-MX" sz="11500" dirty="0" smtClean="0">
                <a:latin typeface="Farmers Market" pitchFamily="50" charset="0"/>
                <a:ea typeface="HelloBigDeal" panose="02000603000000000000" pitchFamily="2" charset="0"/>
              </a:rPr>
              <a:t>de la actividad</a:t>
            </a:r>
            <a:r>
              <a:rPr lang="es-MX" sz="8800" dirty="0" smtClean="0">
                <a:latin typeface="Farmers Market" pitchFamily="50" charset="0"/>
                <a:ea typeface="HelloBigDeal" panose="02000603000000000000" pitchFamily="2" charset="0"/>
              </a:rPr>
              <a:t> </a:t>
            </a:r>
            <a:endParaRPr lang="es-MX" sz="8800" dirty="0"/>
          </a:p>
        </p:txBody>
      </p:sp>
      <p:pic>
        <p:nvPicPr>
          <p:cNvPr id="2" name="Imagen 1"/>
          <p:cNvPicPr>
            <a:picLocks noChangeAspect="1"/>
          </p:cNvPicPr>
          <p:nvPr/>
        </p:nvPicPr>
        <p:blipFill>
          <a:blip r:embed="rId5"/>
          <a:stretch>
            <a:fillRect/>
          </a:stretch>
        </p:blipFill>
        <p:spPr>
          <a:xfrm>
            <a:off x="2894484" y="2647157"/>
            <a:ext cx="4323370" cy="4323370"/>
          </a:xfrm>
          <a:prstGeom prst="rect">
            <a:avLst/>
          </a:prstGeom>
          <a:ln w="38100">
            <a:solidFill>
              <a:schemeClr val="tx1"/>
            </a:solidFill>
            <a:prstDash val="lgDash"/>
          </a:ln>
          <a:effectLst>
            <a:outerShdw blurRad="190500" algn="tl" rotWithShape="0">
              <a:srgbClr val="000000">
                <a:alpha val="70000"/>
              </a:srgbClr>
            </a:outerShdw>
          </a:effectLst>
        </p:spPr>
      </p:pic>
    </p:spTree>
    <p:extLst>
      <p:ext uri="{BB962C8B-B14F-4D97-AF65-F5344CB8AC3E}">
        <p14:creationId xmlns:p14="http://schemas.microsoft.com/office/powerpoint/2010/main" val="145982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969756310"/>
              </p:ext>
            </p:extLst>
          </p:nvPr>
        </p:nvGraphicFramePr>
        <p:xfrm>
          <a:off x="516775" y="495899"/>
          <a:ext cx="8989359" cy="704955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ACCIONES SOCIALES QUE PERJUDICAN </a:t>
                      </a:r>
                      <a:r>
                        <a:rPr lang="es-MX" sz="1200" b="0" dirty="0" smtClean="0">
                          <a:solidFill>
                            <a:schemeClr val="tx1"/>
                          </a:solidFill>
                          <a:latin typeface="KG Miss Speechy IPA" panose="02000000000000000000" pitchFamily="2" charset="0"/>
                        </a:rPr>
                        <a:t>AL</a:t>
                      </a:r>
                      <a:r>
                        <a:rPr lang="es-MX" sz="1200" b="0" baseline="0" dirty="0" smtClean="0">
                          <a:solidFill>
                            <a:schemeClr val="tx1"/>
                          </a:solidFill>
                          <a:latin typeface="KG Miss Speechy IPA" panose="02000000000000000000" pitchFamily="2" charset="0"/>
                        </a:rPr>
                        <a:t> PLANETA</a:t>
                      </a:r>
                      <a:r>
                        <a:rPr lang="es-MX" sz="1200" b="0" dirty="0" smtClean="0">
                          <a:solidFill>
                            <a:schemeClr val="tx1"/>
                          </a:solidFill>
                          <a:latin typeface="KG Miss Speechy IPA" panose="02000000000000000000" pitchFamily="2" charset="0"/>
                        </a:rPr>
                        <a:t>/ CONSUMISMO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Martes 21 de</a:t>
                      </a:r>
                      <a:r>
                        <a:rPr lang="es-MX" sz="1200" b="0" baseline="0" dirty="0" smtClean="0">
                          <a:solidFill>
                            <a:schemeClr val="tx1"/>
                          </a:solidFill>
                          <a:latin typeface="KG Miss Speechy IPA" panose="02000000000000000000" pitchFamily="2" charset="0"/>
                        </a:rPr>
                        <a:t>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algn="ctr"/>
                      <a:r>
                        <a:rPr lang="es-ES" sz="1200" b="0" dirty="0" smtClean="0">
                          <a:solidFill>
                            <a:schemeClr val="tx1"/>
                          </a:solidFill>
                          <a:latin typeface="KG Miss Speechy IPA" panose="02000000000000000000" pitchFamily="2" charset="0"/>
                        </a:rPr>
                        <a:t>Ética, Naturaleza y Sociedades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just"/>
                      <a:r>
                        <a:rPr lang="es-ES" sz="1100" dirty="0" smtClean="0">
                          <a:latin typeface="KG Miss Speechy IPA" panose="02000000000000000000" pitchFamily="2" charset="0"/>
                        </a:rPr>
                        <a:t>Transformación responsable del entorno al satisfacer necesidades básicas de alimentación, vestido y vivienda.</a:t>
                      </a:r>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just"/>
                      <a:r>
                        <a:rPr lang="es-ES" sz="1100" b="0" dirty="0" smtClean="0">
                          <a:solidFill>
                            <a:schemeClr val="tx1"/>
                          </a:solidFill>
                          <a:latin typeface="KG Miss Speechy IPA" panose="02000000000000000000" pitchFamily="2" charset="0"/>
                        </a:rPr>
                        <a:t>II.- </a:t>
                      </a:r>
                      <a:r>
                        <a:rPr lang="es-ES" sz="1100" b="0" dirty="0" smtClean="0">
                          <a:latin typeface="KG Miss Speechy IPA" panose="02000000000000000000" pitchFamily="2" charset="0"/>
                        </a:rPr>
                        <a:t>Propone acciones para cuidar y preservar su entorno natural, como el reciclado y reúso de materiales, el ahorro de agua y de energía eléctrica, entre otras. </a:t>
                      </a:r>
                      <a:endParaRPr lang="es-MX" sz="1100" b="0"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100" dirty="0" smtClean="0">
                          <a:latin typeface="KG Miss Speechy IPA" panose="02000000000000000000" pitchFamily="2" charset="0"/>
                        </a:rPr>
                        <a:t>II.- Observa que las personas transforman a la naturaleza al interactuar con ella, y distingue junto con sus pares acciones que son benéficas, tales como sembrar y cuidar el crecimiento de las plantas, evitar molestar a los animales en su hábitat, respetar las reservas naturales, entre otras.</a:t>
                      </a:r>
                      <a:endParaRPr lang="es-MX" sz="11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ES" sz="1200" kern="1200" dirty="0" smtClean="0">
                          <a:solidFill>
                            <a:schemeClr val="dk1"/>
                          </a:solidFill>
                          <a:effectLst/>
                          <a:latin typeface="KG Miss Speechy IPA" panose="02000000000000000000" pitchFamily="2" charset="0"/>
                          <a:ea typeface="+mn-ea"/>
                          <a:cs typeface="+mn-cs"/>
                        </a:rPr>
                        <a:t>Poner a los niños en plenaria y recordar lo que hemos aprendido hasta el día de hoy,</a:t>
                      </a:r>
                      <a:r>
                        <a:rPr lang="es-ES" sz="1200" kern="1200" baseline="0" dirty="0" smtClean="0">
                          <a:solidFill>
                            <a:schemeClr val="dk1"/>
                          </a:solidFill>
                          <a:effectLst/>
                          <a:latin typeface="KG Miss Speechy IPA" panose="02000000000000000000" pitchFamily="2" charset="0"/>
                          <a:ea typeface="+mn-ea"/>
                          <a:cs typeface="+mn-cs"/>
                        </a:rPr>
                        <a:t> apoyarse de las siguientes preguntas: ¿Qué es el medio ambiente?, ¿Cuáles son los seres vivos?, ¿Cuáles son los seres no vivos o inertes?, ¿De qué manera se puede dañar el ambiente?, ¿Qué es un desastre natural?, mencionen ejemplo de desastres naturales y sus consecuencias. Explicarles que ya aprendimos que la misma naturaleza puede afectar la vida de seres vivos, pero también los humanos realizamos acciones que dañan nuestro ambiente. Preguntarles: ¿de que manera creen que dañamos el ambiente?</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ES" sz="1200" kern="1200" baseline="0" dirty="0" smtClean="0">
                          <a:solidFill>
                            <a:schemeClr val="dk1"/>
                          </a:solidFill>
                          <a:effectLst/>
                          <a:latin typeface="KG Miss Speechy IPA" panose="02000000000000000000" pitchFamily="2" charset="0"/>
                          <a:ea typeface="+mn-ea"/>
                          <a:cs typeface="+mn-cs"/>
                        </a:rPr>
                        <a:t>Mencionarles que una de las acciones que realizamos que contaminan el suelo se llama CONSUMISMO. Preguntarles: ¿saben que es el consumismo?, ¿Qué creen que signifique?. Explicarles que el consumismo es cuando las personas compran excesivamente, y los desperdicios de esas compras o la basura que se genera se acumula, como bolsas de plástico, empaques de cartón, baterías, ropa, chatarra, entre otros; lo que llega a contaminar el suelo. Preguntarles: ¿Cómo le podemos hacer para evitar la acumulación de basura debido al consumismo? Escuchar sus respuestas.</a:t>
                      </a:r>
                    </a:p>
                    <a:p>
                      <a:pPr algn="just"/>
                      <a:r>
                        <a:rPr lang="es-ES" sz="1200" kern="1200" baseline="0" dirty="0" smtClean="0">
                          <a:solidFill>
                            <a:schemeClr val="dk1"/>
                          </a:solidFill>
                          <a:effectLst/>
                          <a:latin typeface="KG Miss Speechy IPA" panose="02000000000000000000" pitchFamily="2" charset="0"/>
                          <a:ea typeface="+mn-ea"/>
                          <a:cs typeface="+mn-cs"/>
                        </a:rPr>
                        <a:t>Explicarles que una manera de evitar esto es si todos aplicamos la regla de las tres R. Preguntarles: ¿alguien sabe que es o que signifique? Mostrarles las láminas “Reduce”, “Recicla” y “Reutiliza”, explicarles que esa es la regla de las 3 R, cada palabra comienza con esa letra por eso se llama así, preguntarles que creen que significa cada una de las palabras de la lámina. Y analizar cada una de las imágenes de la lámina lo que podemos reducir, reciclar y reutilizar para evitar la acumulación de basura que puede contaminar el suelo y preguntarles si realizan esas acciones en casa o en la escuela.</a:t>
                      </a: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Texto 6"/>
          <p:cNvSpPr txBox="1"/>
          <p:nvPr/>
        </p:nvSpPr>
        <p:spPr>
          <a:xfrm rot="16200000">
            <a:off x="-156261" y="54048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2620492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948227155"/>
              </p:ext>
            </p:extLst>
          </p:nvPr>
        </p:nvGraphicFramePr>
        <p:xfrm>
          <a:off x="418034" y="443572"/>
          <a:ext cx="8989359" cy="1027831"/>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KG Miss Speechy IPA" panose="02000000000000000000" pitchFamily="2" charset="0"/>
                          <a:ea typeface="+mn-ea"/>
                          <a:cs typeface="+mn-cs"/>
                        </a:rPr>
                        <a:t>Finalmente, entregarles la ficha</a:t>
                      </a:r>
                      <a:r>
                        <a:rPr lang="es-ES" sz="1200" kern="1200" baseline="0" dirty="0" smtClean="0">
                          <a:solidFill>
                            <a:schemeClr val="dk1"/>
                          </a:solidFill>
                          <a:effectLst/>
                          <a:latin typeface="KG Miss Speechy IPA" panose="02000000000000000000" pitchFamily="2" charset="0"/>
                          <a:ea typeface="+mn-ea"/>
                          <a:cs typeface="+mn-cs"/>
                        </a:rPr>
                        <a:t> de trabajo 7 en la cual los niños deberán de ilustrar los objetos, y clasificarlos según la regla de las 3 R, si se puede reducir, reciclar o reutilizar esos objetos.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dk1"/>
                          </a:solidFill>
                          <a:effectLst/>
                          <a:latin typeface="KG Miss Speechy IPA" panose="02000000000000000000" pitchFamily="2" charset="0"/>
                          <a:ea typeface="+mn-ea"/>
                          <a:cs typeface="+mn-cs"/>
                        </a:rPr>
                        <a:t>Despedir a los niños con el cuento “Capitán </a:t>
                      </a:r>
                      <a:r>
                        <a:rPr lang="es-ES" sz="1200" kern="1200" baseline="0" dirty="0" err="1" smtClean="0">
                          <a:solidFill>
                            <a:schemeClr val="dk1"/>
                          </a:solidFill>
                          <a:effectLst/>
                          <a:latin typeface="KG Miss Speechy IPA" panose="02000000000000000000" pitchFamily="2" charset="0"/>
                          <a:ea typeface="+mn-ea"/>
                          <a:cs typeface="+mn-cs"/>
                        </a:rPr>
                        <a:t>Verdeman</a:t>
                      </a:r>
                      <a:r>
                        <a:rPr lang="es-ES" sz="1200" kern="1200" baseline="0" dirty="0" smtClean="0">
                          <a:solidFill>
                            <a:schemeClr val="dk1"/>
                          </a:solidFill>
                          <a:effectLst/>
                          <a:latin typeface="KG Miss Speechy IPA" panose="02000000000000000000" pitchFamily="2" charset="0"/>
                          <a:ea typeface="+mn-ea"/>
                          <a:cs typeface="+mn-cs"/>
                        </a:rPr>
                        <a:t>”.</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672641288"/>
              </p:ext>
            </p:extLst>
          </p:nvPr>
        </p:nvGraphicFramePr>
        <p:xfrm>
          <a:off x="418034" y="1979056"/>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ES" sz="1200" dirty="0" smtClean="0">
                          <a:latin typeface="KG Miss Speechy IPA" panose="02000000000000000000" pitchFamily="2" charset="0"/>
                        </a:rPr>
                        <a:t>Laminas “Reduce”, “Recicla” y “Reutiliza”.</a:t>
                      </a:r>
                    </a:p>
                    <a:p>
                      <a:pPr marL="171450" indent="-171450">
                        <a:buFont typeface="Arial" panose="020B0604020202020204" pitchFamily="34" charset="0"/>
                        <a:buChar char="•"/>
                      </a:pPr>
                      <a:r>
                        <a:rPr lang="es-ES" sz="1200" dirty="0" smtClean="0">
                          <a:latin typeface="KG Miss Speechy IPA" panose="02000000000000000000" pitchFamily="2" charset="0"/>
                        </a:rPr>
                        <a:t>Ficha de trabajo 7</a:t>
                      </a:r>
                    </a:p>
                    <a:p>
                      <a:pPr marL="171450" indent="-171450">
                        <a:buFont typeface="Arial" panose="020B0604020202020204" pitchFamily="34" charset="0"/>
                        <a:buChar char="•"/>
                      </a:pPr>
                      <a:r>
                        <a:rPr lang="es-ES" sz="1200" dirty="0" smtClean="0">
                          <a:latin typeface="KG Miss Speechy IPA" panose="02000000000000000000" pitchFamily="2" charset="0"/>
                        </a:rPr>
                        <a:t>Tijeras</a:t>
                      </a:r>
                    </a:p>
                    <a:p>
                      <a:pPr marL="171450" indent="-171450">
                        <a:buFont typeface="Arial" panose="020B0604020202020204" pitchFamily="34" charset="0"/>
                        <a:buChar char="•"/>
                      </a:pPr>
                      <a:r>
                        <a:rPr lang="es-ES" sz="1200" dirty="0" smtClean="0">
                          <a:latin typeface="KG Miss Speechy IPA" panose="02000000000000000000" pitchFamily="2" charset="0"/>
                        </a:rPr>
                        <a:t>Pegamento</a:t>
                      </a:r>
                    </a:p>
                    <a:p>
                      <a:pPr marL="171450" indent="-171450">
                        <a:buFont typeface="Arial" panose="020B0604020202020204" pitchFamily="34" charset="0"/>
                        <a:buChar char="•"/>
                      </a:pPr>
                      <a:r>
                        <a:rPr lang="es-ES" sz="1200" dirty="0" smtClean="0">
                          <a:latin typeface="KG Miss Speechy IPA" panose="02000000000000000000" pitchFamily="2" charset="0"/>
                        </a:rPr>
                        <a:t>Crayones</a:t>
                      </a:r>
                    </a:p>
                    <a:p>
                      <a:pPr marL="171450" indent="-171450">
                        <a:buFont typeface="Arial" panose="020B0604020202020204" pitchFamily="34" charset="0"/>
                        <a:buChar char="•"/>
                      </a:pPr>
                      <a:r>
                        <a:rPr lang="es-ES" sz="1200" dirty="0" smtClean="0">
                          <a:latin typeface="KG Miss Speechy IPA" panose="02000000000000000000" pitchFamily="2" charset="0"/>
                        </a:rPr>
                        <a:t>Tijeras</a:t>
                      </a:r>
                    </a:p>
                    <a:p>
                      <a:pPr marL="171450" indent="-171450">
                        <a:buFont typeface="Arial" panose="020B0604020202020204" pitchFamily="34" charset="0"/>
                        <a:buChar char="•"/>
                      </a:pPr>
                      <a:r>
                        <a:rPr lang="es-ES" sz="1200" dirty="0" smtClean="0">
                          <a:latin typeface="KG Miss Speechy IPA" panose="02000000000000000000" pitchFamily="2" charset="0"/>
                        </a:rPr>
                        <a:t>Cuento:</a:t>
                      </a:r>
                      <a:r>
                        <a:rPr lang="es-ES" sz="1200" baseline="0" dirty="0" smtClean="0">
                          <a:latin typeface="KG Miss Speechy IPA" panose="02000000000000000000" pitchFamily="2" charset="0"/>
                        </a:rPr>
                        <a:t> “Capitán </a:t>
                      </a:r>
                      <a:r>
                        <a:rPr lang="es-ES" sz="1200" baseline="0" dirty="0" err="1" smtClean="0">
                          <a:latin typeface="KG Miss Speechy IPA" panose="02000000000000000000" pitchFamily="2" charset="0"/>
                        </a:rPr>
                        <a:t>Verdeman</a:t>
                      </a:r>
                      <a:r>
                        <a:rPr lang="es-ES" sz="1200" baseline="0" dirty="0" smtClean="0">
                          <a:latin typeface="KG Miss Speechy IPA" panose="02000000000000000000" pitchFamily="2" charset="0"/>
                        </a:rPr>
                        <a:t>”</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65999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808694883"/>
              </p:ext>
            </p:extLst>
          </p:nvPr>
        </p:nvGraphicFramePr>
        <p:xfrm>
          <a:off x="516775" y="495899"/>
          <a:ext cx="8989359" cy="641384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ES" sz="1200" b="0" dirty="0" smtClean="0">
                          <a:solidFill>
                            <a:schemeClr val="tx1"/>
                          </a:solidFill>
                          <a:latin typeface="KG Miss Speechy IPA" panose="02000000000000000000" pitchFamily="2" charset="0"/>
                        </a:rPr>
                        <a:t>SMOG</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Miércoles 22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latin typeface="KG Miss Speechy IPA" panose="02000000000000000000" pitchFamily="2" charset="0"/>
                        </a:rPr>
                        <a:t>Ética,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Transformación responsable del entorno al satisfacer necesidades básicas de alimentación, vestido y vivienda.</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Observa que las personas transforman a la naturaleza al interactuar con ella, y distingue junto con sus pares acciones que son benéficas, tales como sembrar y cuidar el crecimiento de las plantas, evitar molestar a los animales en su hábitat, respetar las reservas naturales, entre otras.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latin typeface="KG Miss Speechy IPA" panose="02000000000000000000" pitchFamily="2" charset="0"/>
                        </a:rPr>
                        <a:t>II.- Observa que las personas transforman a la naturaleza al interactuar con ella, y distingue junto con sus pares acciones que son benéficas, tales como sembrar y cuidar el crecimiento de las plantas, evitar molestar a los animales en su hábitat, respetar las reservas naturales, entre otras.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ES" sz="1200" kern="1200" dirty="0" smtClean="0">
                          <a:solidFill>
                            <a:schemeClr val="dk1"/>
                          </a:solidFill>
                          <a:effectLst/>
                          <a:latin typeface="KG Miss Speechy IPA" panose="02000000000000000000" pitchFamily="2" charset="0"/>
                          <a:ea typeface="+mn-ea"/>
                          <a:cs typeface="+mn-cs"/>
                        </a:rPr>
                        <a:t>Poner a los niños en plenaria y preguntarles:</a:t>
                      </a:r>
                      <a:r>
                        <a:rPr lang="es-ES" sz="1200" kern="1200" baseline="0" dirty="0" smtClean="0">
                          <a:solidFill>
                            <a:schemeClr val="dk1"/>
                          </a:solidFill>
                          <a:effectLst/>
                          <a:latin typeface="KG Miss Speechy IPA" panose="02000000000000000000" pitchFamily="2" charset="0"/>
                          <a:ea typeface="+mn-ea"/>
                          <a:cs typeface="+mn-cs"/>
                        </a:rPr>
                        <a:t> ¿saben lo que es el smog?, ¿Qué creen que sea?, ¿Cómo se forma?, ¿Qué ocasiona? Enseguida observar el video; “¿Qué es el smog?” </a:t>
                      </a:r>
                      <a:r>
                        <a:rPr lang="es-ES" sz="1200" kern="1200" baseline="0" dirty="0" smtClean="0">
                          <a:solidFill>
                            <a:schemeClr val="dk1"/>
                          </a:solidFill>
                          <a:effectLst/>
                          <a:latin typeface="KG Miss Speechy IPA" panose="02000000000000000000" pitchFamily="2" charset="0"/>
                          <a:ea typeface="+mn-ea"/>
                          <a:cs typeface="+mn-cs"/>
                          <a:hlinkClick r:id="rId4"/>
                        </a:rPr>
                        <a:t>https://www.youtube.com/watch?v=vs3LQeoAScM</a:t>
                      </a:r>
                      <a:r>
                        <a:rPr lang="es-ES" sz="1200" kern="1200" baseline="0" dirty="0" smtClean="0">
                          <a:solidFill>
                            <a:schemeClr val="dk1"/>
                          </a:solidFill>
                          <a:effectLst/>
                          <a:latin typeface="KG Miss Speechy IPA" panose="02000000000000000000" pitchFamily="2" charset="0"/>
                          <a:ea typeface="+mn-ea"/>
                          <a:cs typeface="+mn-cs"/>
                        </a:rPr>
                        <a:t> y preguntarles: ¿Qué podemos hacer para evitar la formación de smog?, ¿en la comunidad donde viven han notado que se forme smog?</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ES" sz="1200" kern="1200" baseline="0" dirty="0" smtClean="0">
                          <a:solidFill>
                            <a:schemeClr val="dk1"/>
                          </a:solidFill>
                          <a:effectLst/>
                          <a:latin typeface="KG Miss Speechy IPA" panose="02000000000000000000" pitchFamily="2" charset="0"/>
                          <a:ea typeface="+mn-ea"/>
                          <a:cs typeface="+mn-cs"/>
                        </a:rPr>
                        <a:t>Enseguida, mostrarles la lámina “Cuidado del aire” y describirán lo que ven, ¿Cómo se encuentra el aire de la imagen?, ¿por qué creen que sea así?, que acciones realizan las personas de la imagen que ayuda a conservar el aire limpio?</a:t>
                      </a:r>
                    </a:p>
                    <a:p>
                      <a:pPr algn="just"/>
                      <a:r>
                        <a:rPr lang="es-ES" sz="1200" kern="1200" baseline="0" dirty="0" smtClean="0">
                          <a:solidFill>
                            <a:schemeClr val="dk1"/>
                          </a:solidFill>
                          <a:effectLst/>
                          <a:latin typeface="KG Miss Speechy IPA" panose="02000000000000000000" pitchFamily="2" charset="0"/>
                          <a:ea typeface="+mn-ea"/>
                          <a:cs typeface="+mn-cs"/>
                        </a:rPr>
                        <a:t>Leerles el texto de la lámina y explicarles que podemos conservar el aire limpio sembrando y cuidando las plantas, no quemar basura, utilizar la bicicleta o el transporte público en vez del automóvil, recoger los excrementos de nuestras mascotas, entre otros.</a:t>
                      </a: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Texto 6"/>
          <p:cNvSpPr txBox="1"/>
          <p:nvPr/>
        </p:nvSpPr>
        <p:spPr>
          <a:xfrm rot="16200000">
            <a:off x="-156261" y="54048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764074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918099284"/>
              </p:ext>
            </p:extLst>
          </p:nvPr>
        </p:nvGraphicFramePr>
        <p:xfrm>
          <a:off x="418034" y="443572"/>
          <a:ext cx="8989359" cy="109500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KG Miss Speechy IPA" panose="02000000000000000000" pitchFamily="2" charset="0"/>
                          <a:ea typeface="+mn-ea"/>
                          <a:cs typeface="+mn-cs"/>
                        </a:rPr>
                        <a:t>Para finalizar, entregarles a los niños la ficha de trabajo 8,</a:t>
                      </a:r>
                      <a:r>
                        <a:rPr lang="es-ES" sz="1200" kern="1200" baseline="0" dirty="0" smtClean="0">
                          <a:solidFill>
                            <a:schemeClr val="dk1"/>
                          </a:solidFill>
                          <a:effectLst/>
                          <a:latin typeface="KG Miss Speechy IPA" panose="02000000000000000000" pitchFamily="2" charset="0"/>
                          <a:ea typeface="+mn-ea"/>
                          <a:cs typeface="+mn-cs"/>
                        </a:rPr>
                        <a:t> deberán ilustrarla y encerrar con el crayón del color de su preferencia el lugar donde se esté contaminando el aire.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dk1"/>
                          </a:solidFill>
                          <a:effectLst/>
                          <a:latin typeface="KG Miss Speechy IPA" panose="02000000000000000000" pitchFamily="2" charset="0"/>
                          <a:ea typeface="+mn-ea"/>
                          <a:cs typeface="+mn-cs"/>
                        </a:rPr>
                        <a:t>Despedir a los niños con el cuento: “¿Qué le pasa al planeta?” </a:t>
                      </a:r>
                      <a:r>
                        <a:rPr lang="es-ES" sz="1200" kern="1200" baseline="0" dirty="0" smtClean="0">
                          <a:solidFill>
                            <a:schemeClr val="dk1"/>
                          </a:solidFill>
                          <a:effectLst/>
                          <a:latin typeface="KG Miss Speechy IPA" panose="02000000000000000000" pitchFamily="2" charset="0"/>
                          <a:ea typeface="+mn-ea"/>
                          <a:cs typeface="+mn-cs"/>
                          <a:hlinkClick r:id="rId4"/>
                        </a:rPr>
                        <a:t>https://www.youtube.com/watch?v=ExOBjG44czw</a:t>
                      </a:r>
                      <a:r>
                        <a:rPr lang="es-ES"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055443569"/>
              </p:ext>
            </p:extLst>
          </p:nvPr>
        </p:nvGraphicFramePr>
        <p:xfrm>
          <a:off x="418034" y="1979056"/>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ES" sz="1200" dirty="0" smtClean="0">
                          <a:latin typeface="KG Miss Speechy IPA" panose="02000000000000000000" pitchFamily="2" charset="0"/>
                        </a:rPr>
                        <a:t>Lámina “Cuidado</a:t>
                      </a:r>
                      <a:r>
                        <a:rPr lang="es-ES" sz="1200" baseline="0" dirty="0" smtClean="0">
                          <a:latin typeface="KG Miss Speechy IPA" panose="02000000000000000000" pitchFamily="2" charset="0"/>
                        </a:rPr>
                        <a:t> del aire”.</a:t>
                      </a:r>
                    </a:p>
                    <a:p>
                      <a:pPr marL="171450" indent="-171450">
                        <a:buFont typeface="Arial" panose="020B0604020202020204" pitchFamily="34" charset="0"/>
                        <a:buChar char="•"/>
                      </a:pPr>
                      <a:r>
                        <a:rPr lang="es-ES" sz="1200" baseline="0" dirty="0" smtClean="0">
                          <a:latin typeface="KG Miss Speechy IPA" panose="02000000000000000000" pitchFamily="2" charset="0"/>
                        </a:rPr>
                        <a:t>Ficha de trabajo 8</a:t>
                      </a:r>
                    </a:p>
                    <a:p>
                      <a:pPr marL="171450" indent="-171450">
                        <a:buFont typeface="Arial" panose="020B0604020202020204" pitchFamily="34" charset="0"/>
                        <a:buChar char="•"/>
                      </a:pPr>
                      <a:r>
                        <a:rPr lang="es-ES" sz="1200" baseline="0" dirty="0" smtClean="0">
                          <a:latin typeface="KG Miss Speechy IPA" panose="02000000000000000000" pitchFamily="2" charset="0"/>
                        </a:rPr>
                        <a:t>Crayones</a:t>
                      </a:r>
                    </a:p>
                    <a:p>
                      <a:pPr marL="171450" indent="-171450">
                        <a:buFont typeface="Arial" panose="020B0604020202020204" pitchFamily="34" charset="0"/>
                        <a:buChar char="•"/>
                      </a:pPr>
                      <a:r>
                        <a:rPr lang="es-ES" sz="1200" baseline="0" dirty="0" smtClean="0">
                          <a:latin typeface="KG Miss Speechy IPA" panose="02000000000000000000" pitchFamily="2" charset="0"/>
                        </a:rPr>
                        <a:t>Lápiz</a:t>
                      </a:r>
                    </a:p>
                    <a:p>
                      <a:pPr marL="171450" indent="-171450">
                        <a:buFont typeface="Arial" panose="020B0604020202020204" pitchFamily="34" charset="0"/>
                        <a:buChar char="•"/>
                      </a:pPr>
                      <a:r>
                        <a:rPr lang="es-ES" sz="1200" baseline="0" dirty="0" smtClean="0">
                          <a:latin typeface="KG Miss Speechy IPA" panose="02000000000000000000" pitchFamily="2" charset="0"/>
                        </a:rPr>
                        <a:t>Cuento: “¿Qué le pasa al planeta?”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29780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85367258"/>
              </p:ext>
            </p:extLst>
          </p:nvPr>
        </p:nvGraphicFramePr>
        <p:xfrm>
          <a:off x="516775" y="495899"/>
          <a:ext cx="8989359" cy="659672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ES" sz="1200" b="0" dirty="0" smtClean="0">
                          <a:solidFill>
                            <a:schemeClr val="tx1"/>
                          </a:solidFill>
                          <a:latin typeface="KG Miss Speechy IPA" panose="02000000000000000000" pitchFamily="2" charset="0"/>
                        </a:rPr>
                        <a:t>TALA DE ÁRBOLES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Jueves 23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latin typeface="KG Miss Speechy IPA" panose="02000000000000000000" pitchFamily="2" charset="0"/>
                        </a:rPr>
                        <a:t>Ética,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Transformación responsable del entorno al satisfacer necesidades básicas de alimentación, vestido y vivienda.</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Observa que las personas transforman a la naturaleza al interactuar con ella, y distingue junto con sus pares acciones que son benéficas, tales como sembrar y cuidar el crecimiento de las plantas, evitar molestar a los animales en su hábitat, respetar las reservas naturales, entre otras.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b="0" dirty="0" smtClean="0">
                          <a:solidFill>
                            <a:schemeClr val="tx1"/>
                          </a:solidFill>
                          <a:latin typeface="KG Miss Speechy IPA" panose="02000000000000000000" pitchFamily="2" charset="0"/>
                        </a:rPr>
                        <a:t>III.- </a:t>
                      </a:r>
                      <a:r>
                        <a:rPr lang="es-ES" sz="1200" dirty="0" smtClean="0">
                          <a:latin typeface="KG Miss Speechy IPA" panose="02000000000000000000" pitchFamily="2" charset="0"/>
                        </a:rPr>
                        <a:t>Indaga los materiales con los que se construyen las viviendas y reconoce que se obtienen de la naturaleza y, por tanto, afectan a otros seres vivos, por lo que, en colaboración con sus pares, promueve acciones sustentables. </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ES" sz="1200" kern="1200" dirty="0" smtClean="0">
                          <a:solidFill>
                            <a:schemeClr val="dk1"/>
                          </a:solidFill>
                          <a:effectLst/>
                          <a:latin typeface="KG Miss Speechy IPA" panose="02000000000000000000" pitchFamily="2" charset="0"/>
                          <a:ea typeface="+mn-ea"/>
                          <a:cs typeface="+mn-cs"/>
                        </a:rPr>
                        <a:t>Poner a los niños en</a:t>
                      </a:r>
                      <a:r>
                        <a:rPr lang="es-ES" sz="1200" kern="1200" baseline="0" dirty="0" smtClean="0">
                          <a:solidFill>
                            <a:schemeClr val="dk1"/>
                          </a:solidFill>
                          <a:effectLst/>
                          <a:latin typeface="KG Miss Speechy IPA" panose="02000000000000000000" pitchFamily="2" charset="0"/>
                          <a:ea typeface="+mn-ea"/>
                          <a:cs typeface="+mn-cs"/>
                        </a:rPr>
                        <a:t> plenaria y recordar lo realizado el día anterior. Preguntarles: ¿Qué otra acción hacemos los humanos que afectan o dañan el planeta?</a:t>
                      </a:r>
                    </a:p>
                    <a:p>
                      <a:pPr algn="just"/>
                      <a:r>
                        <a:rPr lang="es-ES" sz="1200" kern="1200" baseline="0" dirty="0" smtClean="0">
                          <a:solidFill>
                            <a:schemeClr val="dk1"/>
                          </a:solidFill>
                          <a:effectLst/>
                          <a:latin typeface="KG Miss Speechy IPA" panose="02000000000000000000" pitchFamily="2" charset="0"/>
                          <a:ea typeface="+mn-ea"/>
                          <a:cs typeface="+mn-cs"/>
                        </a:rPr>
                        <a:t>Explicarles que el día de hoy hablaremos sobre la tala de árboles y preguntarles: ¿saben lo que es la tala de árboles?, ¿para qué se talan los árboles?, ¿Qué se fabrica con la madera de los árboles?, ¿Cómo daña esta actividad al planeta?</a:t>
                      </a:r>
                    </a:p>
                    <a:p>
                      <a:pPr algn="just"/>
                      <a:r>
                        <a:rPr lang="es-ES" sz="1200" kern="1200" baseline="0" dirty="0" smtClean="0">
                          <a:solidFill>
                            <a:schemeClr val="dk1"/>
                          </a:solidFill>
                          <a:effectLst/>
                          <a:latin typeface="KG Miss Speechy IPA" panose="02000000000000000000" pitchFamily="2" charset="0"/>
                          <a:ea typeface="+mn-ea"/>
                          <a:cs typeface="+mn-cs"/>
                        </a:rPr>
                        <a:t>Observar el video: “Tala de árboles” </a:t>
                      </a:r>
                      <a:r>
                        <a:rPr lang="es-ES" sz="1200" kern="1200" baseline="0" dirty="0" smtClean="0">
                          <a:solidFill>
                            <a:schemeClr val="dk1"/>
                          </a:solidFill>
                          <a:effectLst/>
                          <a:latin typeface="KG Miss Speechy IPA" panose="02000000000000000000" pitchFamily="2" charset="0"/>
                          <a:ea typeface="+mn-ea"/>
                          <a:cs typeface="+mn-cs"/>
                          <a:hlinkClick r:id="rId4"/>
                        </a:rPr>
                        <a:t>https://www.youtube.com/watch?v=6-2grx1cW-M</a:t>
                      </a:r>
                      <a:r>
                        <a:rPr lang="es-ES" sz="1200" kern="1200" baseline="0" dirty="0" smtClean="0">
                          <a:solidFill>
                            <a:schemeClr val="dk1"/>
                          </a:solidFill>
                          <a:effectLst/>
                          <a:latin typeface="KG Miss Speechy IPA" panose="02000000000000000000" pitchFamily="2" charset="0"/>
                          <a:ea typeface="+mn-ea"/>
                          <a:cs typeface="+mn-cs"/>
                        </a:rPr>
                        <a:t> y comentar sobre él.</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ES" sz="1200" kern="1200" baseline="0" dirty="0" smtClean="0">
                          <a:solidFill>
                            <a:schemeClr val="dk1"/>
                          </a:solidFill>
                          <a:effectLst/>
                          <a:latin typeface="KG Miss Speechy IPA" panose="02000000000000000000" pitchFamily="2" charset="0"/>
                          <a:ea typeface="+mn-ea"/>
                          <a:cs typeface="+mn-cs"/>
                        </a:rPr>
                        <a:t>Posteriormente, pegar un papel bond en el pizarrón y ponerle de título “Objetos que provienen de los árboles”.</a:t>
                      </a:r>
                      <a:r>
                        <a:rPr lang="es-MX" sz="1200" kern="1200" baseline="0" dirty="0" smtClean="0">
                          <a:solidFill>
                            <a:schemeClr val="dk1"/>
                          </a:solidFill>
                          <a:effectLst/>
                          <a:latin typeface="KG Miss Speechy IPA" panose="02000000000000000000" pitchFamily="2" charset="0"/>
                          <a:ea typeface="+mn-ea"/>
                          <a:cs typeface="+mn-cs"/>
                        </a:rPr>
                        <a:t> Para ello, los alumnos buscarán recortes de las revistas de la biblioteca del aula, y recortarán aquellos objetos que crean que se elaboran con la madera de los árboles, antes de pegarlos en la lámina, lo consultaran de manera grupal. En caso de no encontrar, podrán dibujar en la lámina dichos objetos.</a:t>
                      </a:r>
                      <a:endParaRPr lang="es-ES"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Texto 6"/>
          <p:cNvSpPr txBox="1"/>
          <p:nvPr/>
        </p:nvSpPr>
        <p:spPr>
          <a:xfrm rot="16200000">
            <a:off x="-156261" y="54048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4084542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505535683"/>
              </p:ext>
            </p:extLst>
          </p:nvPr>
        </p:nvGraphicFramePr>
        <p:xfrm>
          <a:off x="418034" y="443572"/>
          <a:ext cx="8989359" cy="1027831"/>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KG Miss Speechy IPA" panose="02000000000000000000" pitchFamily="2" charset="0"/>
                          <a:ea typeface="+mn-ea"/>
                          <a:cs typeface="+mn-cs"/>
                        </a:rPr>
                        <a:t>Por último, en la ficha de trabajo</a:t>
                      </a:r>
                      <a:r>
                        <a:rPr lang="es-ES" sz="1200" kern="1200" baseline="0" dirty="0" smtClean="0">
                          <a:solidFill>
                            <a:schemeClr val="dk1"/>
                          </a:solidFill>
                          <a:effectLst/>
                          <a:latin typeface="KG Miss Speechy IPA" panose="02000000000000000000" pitchFamily="2" charset="0"/>
                          <a:ea typeface="+mn-ea"/>
                          <a:cs typeface="+mn-cs"/>
                        </a:rPr>
                        <a:t> 9, los alumnos deberán dibujar lo que pasa cuando hay deforestación.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dk1"/>
                          </a:solidFill>
                          <a:effectLst/>
                          <a:latin typeface="KG Miss Speechy IPA" panose="02000000000000000000" pitchFamily="2" charset="0"/>
                          <a:ea typeface="+mn-ea"/>
                          <a:cs typeface="+mn-cs"/>
                        </a:rPr>
                        <a:t>Despedir a los niños con el cuento “Mi abuelo el cedro” </a:t>
                      </a:r>
                      <a:r>
                        <a:rPr lang="es-ES" sz="1200" kern="1200" baseline="0" dirty="0" smtClean="0">
                          <a:solidFill>
                            <a:schemeClr val="dk1"/>
                          </a:solidFill>
                          <a:effectLst/>
                          <a:latin typeface="KG Miss Speechy IPA" panose="02000000000000000000" pitchFamily="2" charset="0"/>
                          <a:ea typeface="+mn-ea"/>
                          <a:cs typeface="+mn-cs"/>
                          <a:hlinkClick r:id="rId4"/>
                        </a:rPr>
                        <a:t>https://www.youtube.com/watch?v=8oyKoEcMsQs</a:t>
                      </a:r>
                      <a:r>
                        <a:rPr lang="es-ES"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271510927"/>
              </p:ext>
            </p:extLst>
          </p:nvPr>
        </p:nvGraphicFramePr>
        <p:xfrm>
          <a:off x="418034" y="1979056"/>
          <a:ext cx="8989359" cy="19052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ES" sz="1200" dirty="0" smtClean="0">
                          <a:latin typeface="KG Miss Speechy IPA" panose="02000000000000000000" pitchFamily="2" charset="0"/>
                        </a:rPr>
                        <a:t>Video: “Tala de árboles”</a:t>
                      </a:r>
                    </a:p>
                    <a:p>
                      <a:pPr marL="171450" indent="-171450">
                        <a:buFont typeface="Arial" panose="020B0604020202020204" pitchFamily="34" charset="0"/>
                        <a:buChar char="•"/>
                      </a:pPr>
                      <a:r>
                        <a:rPr lang="es-ES" sz="1200" dirty="0" smtClean="0">
                          <a:latin typeface="KG Miss Speechy IPA" panose="02000000000000000000" pitchFamily="2" charset="0"/>
                        </a:rPr>
                        <a:t>Papel bond blanco</a:t>
                      </a:r>
                    </a:p>
                    <a:p>
                      <a:pPr marL="171450" indent="-171450">
                        <a:buFont typeface="Arial" panose="020B0604020202020204" pitchFamily="34" charset="0"/>
                        <a:buChar char="•"/>
                      </a:pPr>
                      <a:r>
                        <a:rPr lang="es-ES" sz="1200" dirty="0" smtClean="0">
                          <a:latin typeface="KG Miss Speechy IPA" panose="02000000000000000000" pitchFamily="2" charset="0"/>
                        </a:rPr>
                        <a:t>Plumón</a:t>
                      </a:r>
                    </a:p>
                    <a:p>
                      <a:pPr marL="171450" indent="-171450">
                        <a:buFont typeface="Arial" panose="020B0604020202020204" pitchFamily="34" charset="0"/>
                        <a:buChar char="•"/>
                      </a:pPr>
                      <a:r>
                        <a:rPr lang="es-ES" sz="1200" dirty="0" smtClean="0">
                          <a:latin typeface="KG Miss Speechy IPA" panose="02000000000000000000" pitchFamily="2" charset="0"/>
                        </a:rPr>
                        <a:t>Revistas</a:t>
                      </a:r>
                      <a:r>
                        <a:rPr lang="es-ES" sz="1200" baseline="0" dirty="0" smtClean="0">
                          <a:latin typeface="KG Miss Speechy IPA" panose="02000000000000000000" pitchFamily="2" charset="0"/>
                        </a:rPr>
                        <a:t> de la biblioteca del aula o escolar</a:t>
                      </a:r>
                      <a:endParaRPr lang="es-ES" sz="1200" dirty="0" smtClean="0">
                        <a:latin typeface="KG Miss Speechy IPA" panose="02000000000000000000" pitchFamily="2" charset="0"/>
                      </a:endParaRPr>
                    </a:p>
                    <a:p>
                      <a:pPr marL="171450" indent="-171450">
                        <a:buFont typeface="Arial" panose="020B0604020202020204" pitchFamily="34" charset="0"/>
                        <a:buChar char="•"/>
                      </a:pPr>
                      <a:r>
                        <a:rPr lang="es-ES" sz="1200" dirty="0" smtClean="0">
                          <a:latin typeface="KG Miss Speechy IPA" panose="02000000000000000000" pitchFamily="2" charset="0"/>
                        </a:rPr>
                        <a:t>Ficha de trabajo 9</a:t>
                      </a:r>
                    </a:p>
                    <a:p>
                      <a:pPr marL="171450" indent="-171450">
                        <a:buFont typeface="Arial" panose="020B0604020202020204" pitchFamily="34" charset="0"/>
                        <a:buChar char="•"/>
                      </a:pPr>
                      <a:r>
                        <a:rPr lang="es-ES" sz="1200" dirty="0" smtClean="0">
                          <a:latin typeface="KG Miss Speechy IPA" panose="02000000000000000000" pitchFamily="2" charset="0"/>
                        </a:rPr>
                        <a:t>Crayones </a:t>
                      </a:r>
                    </a:p>
                    <a:p>
                      <a:pPr marL="171450" indent="-171450">
                        <a:buFont typeface="Arial" panose="020B0604020202020204" pitchFamily="34" charset="0"/>
                        <a:buChar char="•"/>
                      </a:pPr>
                      <a:r>
                        <a:rPr lang="es-ES" sz="1200" dirty="0" smtClean="0">
                          <a:latin typeface="KG Miss Speechy IPA" panose="02000000000000000000" pitchFamily="2" charset="0"/>
                        </a:rPr>
                        <a:t>Lápiz </a:t>
                      </a:r>
                    </a:p>
                    <a:p>
                      <a:pPr marL="171450" indent="-171450">
                        <a:buFont typeface="Arial" panose="020B0604020202020204" pitchFamily="34" charset="0"/>
                        <a:buChar char="•"/>
                      </a:pPr>
                      <a:r>
                        <a:rPr lang="es-ES" sz="1200" dirty="0" smtClean="0">
                          <a:latin typeface="KG Miss Speechy IPA" panose="02000000000000000000" pitchFamily="2" charset="0"/>
                        </a:rPr>
                        <a:t>Cuento: “Mi abuelo el cedro”</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80588008"/>
              </p:ext>
            </p:extLst>
          </p:nvPr>
        </p:nvGraphicFramePr>
        <p:xfrm>
          <a:off x="418033" y="4616373"/>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171450" indent="-171450">
                        <a:buFont typeface="Arial" panose="020B0604020202020204" pitchFamily="34" charset="0"/>
                        <a:buChar char="•"/>
                      </a:pPr>
                      <a:r>
                        <a:rPr lang="es-ES" sz="1200" dirty="0" smtClean="0">
                          <a:latin typeface="KG Miss Speechy IPA" panose="02000000000000000000" pitchFamily="2" charset="0"/>
                        </a:rPr>
                        <a:t>Investigar</a:t>
                      </a:r>
                      <a:r>
                        <a:rPr lang="es-ES" sz="1200" baseline="0" dirty="0" smtClean="0">
                          <a:latin typeface="KG Miss Speechy IPA" panose="02000000000000000000" pitchFamily="2" charset="0"/>
                        </a:rPr>
                        <a:t> un animal en peligro de extinción y realizar un cartel en media cartulina blanca. Poner un mensaje para evitar su extinción.</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13628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756312644"/>
              </p:ext>
            </p:extLst>
          </p:nvPr>
        </p:nvGraphicFramePr>
        <p:xfrm>
          <a:off x="516775" y="495899"/>
          <a:ext cx="8989359" cy="589131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ES" sz="1200" b="0" dirty="0" smtClean="0">
                          <a:solidFill>
                            <a:schemeClr val="tx1"/>
                          </a:solidFill>
                          <a:latin typeface="KG Miss Speechy IPA" panose="02000000000000000000" pitchFamily="2" charset="0"/>
                        </a:rPr>
                        <a:t>ANIMALES</a:t>
                      </a:r>
                      <a:r>
                        <a:rPr lang="es-ES" sz="1200" b="0" baseline="0" dirty="0" smtClean="0">
                          <a:solidFill>
                            <a:schemeClr val="tx1"/>
                          </a:solidFill>
                          <a:latin typeface="KG Miss Speechy IPA" panose="02000000000000000000" pitchFamily="2" charset="0"/>
                        </a:rPr>
                        <a:t> EN PELIGRO DE EXTINCIÓN</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Viernes</a:t>
                      </a:r>
                      <a:r>
                        <a:rPr lang="es-MX" sz="1200" b="0" baseline="0" dirty="0" smtClean="0">
                          <a:solidFill>
                            <a:schemeClr val="tx1"/>
                          </a:solidFill>
                          <a:latin typeface="KG Miss Speechy IPA" panose="02000000000000000000" pitchFamily="2" charset="0"/>
                        </a:rPr>
                        <a:t> 24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latin typeface="KG Miss Speechy IPA" panose="02000000000000000000" pitchFamily="2" charset="0"/>
                        </a:rPr>
                        <a:t>Ética,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just"/>
                      <a:r>
                        <a:rPr lang="es-ES" sz="1200" dirty="0" smtClean="0">
                          <a:latin typeface="KG Miss Speechy IPA" panose="02000000000000000000" pitchFamily="2" charset="0"/>
                        </a:rPr>
                        <a:t>Interacción, cuidado y conservación de la naturaleza, que favorece la construcción de una conciencia ambiental.</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just"/>
                      <a:r>
                        <a:rPr lang="es-ES" sz="1200" b="0" dirty="0" smtClean="0">
                          <a:solidFill>
                            <a:schemeClr val="tx1"/>
                          </a:solidFill>
                          <a:latin typeface="KG Miss Speechy IPA" panose="02000000000000000000" pitchFamily="2" charset="0"/>
                        </a:rPr>
                        <a:t>I.-</a:t>
                      </a:r>
                      <a:r>
                        <a:rPr lang="es-ES" sz="1200" b="0" baseline="0" dirty="0" smtClean="0">
                          <a:solidFill>
                            <a:schemeClr val="tx1"/>
                          </a:solidFill>
                          <a:latin typeface="KG Miss Speechy IPA" panose="02000000000000000000" pitchFamily="2" charset="0"/>
                        </a:rPr>
                        <a:t> </a:t>
                      </a:r>
                      <a:r>
                        <a:rPr lang="es-ES" sz="1200" b="0" dirty="0" smtClean="0">
                          <a:latin typeface="KG Miss Speechy IPA" panose="02000000000000000000" pitchFamily="2" charset="0"/>
                        </a:rPr>
                        <a:t>Desarrolla actitudes de cuidado y empatía hacia los seres vivos y evita modificar sus condiciones naturales de vida al interactuar con ellos.</a:t>
                      </a:r>
                      <a:endParaRPr lang="es-MX" sz="1200" b="0"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b="0" dirty="0" smtClean="0">
                          <a:solidFill>
                            <a:schemeClr val="tx1"/>
                          </a:solidFill>
                          <a:latin typeface="KG Miss Speechy IPA" panose="02000000000000000000" pitchFamily="2" charset="0"/>
                        </a:rPr>
                        <a:t>III.- </a:t>
                      </a:r>
                      <a:r>
                        <a:rPr lang="es-ES" sz="1200" dirty="0" smtClean="0">
                          <a:latin typeface="KG Miss Speechy IPA" panose="02000000000000000000" pitchFamily="2" charset="0"/>
                        </a:rPr>
                        <a:t>Se apoya en recursos digitales como fotografías e imágenes digitales o videos para profundizar en sus conocimientos sobre la diversidad de la naturaleza en su comunidad y otras regiones.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ES" sz="1200" kern="1200" dirty="0" smtClean="0">
                          <a:solidFill>
                            <a:schemeClr val="dk1"/>
                          </a:solidFill>
                          <a:effectLst/>
                          <a:latin typeface="KG Miss Speechy IPA" panose="02000000000000000000" pitchFamily="2" charset="0"/>
                          <a:ea typeface="+mn-ea"/>
                          <a:cs typeface="+mn-cs"/>
                        </a:rPr>
                        <a:t>Poner a los niños en plenaria, y recordar lo que aprendieron y realizaron</a:t>
                      </a:r>
                      <a:r>
                        <a:rPr lang="es-ES" sz="1200" kern="1200" baseline="0" dirty="0" smtClean="0">
                          <a:solidFill>
                            <a:schemeClr val="dk1"/>
                          </a:solidFill>
                          <a:effectLst/>
                          <a:latin typeface="KG Miss Speechy IPA" panose="02000000000000000000" pitchFamily="2" charset="0"/>
                          <a:ea typeface="+mn-ea"/>
                          <a:cs typeface="+mn-cs"/>
                        </a:rPr>
                        <a:t> el día anterior. Preguntarles: ¿Qué otra acción creen que hacen los humanos que afectan al planeta? Escuchar sus respuestas.</a:t>
                      </a:r>
                      <a:endParaRPr lang="es-MX" sz="1200" kern="1200" baseline="0" dirty="0" smtClean="0">
                        <a:solidFill>
                          <a:schemeClr val="dk1"/>
                        </a:solidFill>
                        <a:effectLst/>
                        <a:latin typeface="KG Miss Speechy IPA" panose="02000000000000000000" pitchFamily="2" charset="0"/>
                        <a:ea typeface="+mn-ea"/>
                        <a:cs typeface="+mn-cs"/>
                      </a:endParaRPr>
                    </a:p>
                    <a:p>
                      <a:pPr algn="just"/>
                      <a:r>
                        <a:rPr lang="es-ES" sz="1200" kern="1200" baseline="0" dirty="0" smtClean="0">
                          <a:solidFill>
                            <a:schemeClr val="dk1"/>
                          </a:solidFill>
                          <a:effectLst/>
                          <a:latin typeface="KG Miss Speechy IPA" panose="02000000000000000000" pitchFamily="2" charset="0"/>
                          <a:ea typeface="+mn-ea"/>
                          <a:cs typeface="+mn-cs"/>
                        </a:rPr>
                        <a:t>Mencionarles que otra acción que hacemos los humanos que afectan el ambiente es la caza de animales, preguntarles: ¿saben que es la caza de animales?, ¿por qué se hace?, ¿Cómo se puede evitar?, ¿Cuál es la consecuencia de la caza de animales?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ES" sz="1200" kern="1200" baseline="0" dirty="0" smtClean="0">
                          <a:solidFill>
                            <a:schemeClr val="dk1"/>
                          </a:solidFill>
                          <a:effectLst/>
                          <a:latin typeface="KG Miss Speechy IPA" panose="02000000000000000000" pitchFamily="2" charset="0"/>
                          <a:ea typeface="+mn-ea"/>
                          <a:cs typeface="+mn-cs"/>
                        </a:rPr>
                        <a:t>Posteriormente, observar el video: “Especies en peligro” </a:t>
                      </a:r>
                      <a:r>
                        <a:rPr lang="es-ES" sz="1200" kern="1200" baseline="0" dirty="0" smtClean="0">
                          <a:solidFill>
                            <a:schemeClr val="dk1"/>
                          </a:solidFill>
                          <a:effectLst/>
                          <a:latin typeface="KG Miss Speechy IPA" panose="02000000000000000000" pitchFamily="2" charset="0"/>
                          <a:ea typeface="+mn-ea"/>
                          <a:cs typeface="+mn-cs"/>
                          <a:hlinkClick r:id="rId4"/>
                        </a:rPr>
                        <a:t>https://www.youtube.com/watch?v=aH_7Ncrb-3M</a:t>
                      </a:r>
                      <a:r>
                        <a:rPr lang="es-ES" sz="1200" kern="1200" baseline="0" dirty="0" smtClean="0">
                          <a:solidFill>
                            <a:schemeClr val="dk1"/>
                          </a:solidFill>
                          <a:effectLst/>
                          <a:latin typeface="KG Miss Speechy IPA" panose="02000000000000000000" pitchFamily="2" charset="0"/>
                          <a:ea typeface="+mn-ea"/>
                          <a:cs typeface="+mn-cs"/>
                        </a:rPr>
                        <a:t> y “Caza furtiva” </a:t>
                      </a:r>
                      <a:r>
                        <a:rPr lang="es-ES" sz="1200" kern="1200" baseline="0" dirty="0" smtClean="0">
                          <a:solidFill>
                            <a:schemeClr val="dk1"/>
                          </a:solidFill>
                          <a:effectLst/>
                          <a:latin typeface="KG Miss Speechy IPA" panose="02000000000000000000" pitchFamily="2" charset="0"/>
                          <a:ea typeface="+mn-ea"/>
                          <a:cs typeface="+mn-cs"/>
                          <a:hlinkClick r:id="rId5"/>
                        </a:rPr>
                        <a:t>https://www.youtube.com/watch?v=GAmQhtDGIcU</a:t>
                      </a:r>
                      <a:r>
                        <a:rPr lang="es-ES" sz="1200" kern="1200" baseline="0" dirty="0" smtClean="0">
                          <a:solidFill>
                            <a:schemeClr val="dk1"/>
                          </a:solidFill>
                          <a:effectLst/>
                          <a:latin typeface="KG Miss Speechy IPA" panose="02000000000000000000" pitchFamily="2" charset="0"/>
                          <a:ea typeface="+mn-ea"/>
                          <a:cs typeface="+mn-cs"/>
                        </a:rPr>
                        <a:t> y comentar sobre ellos.</a:t>
                      </a:r>
                    </a:p>
                    <a:p>
                      <a:pPr algn="just"/>
                      <a:r>
                        <a:rPr lang="es-ES" sz="1200" kern="1200" baseline="0" dirty="0" smtClean="0">
                          <a:solidFill>
                            <a:schemeClr val="dk1"/>
                          </a:solidFill>
                          <a:effectLst/>
                          <a:latin typeface="KG Miss Speechy IPA" panose="02000000000000000000" pitchFamily="2" charset="0"/>
                          <a:ea typeface="+mn-ea"/>
                          <a:cs typeface="+mn-cs"/>
                        </a:rPr>
                        <a:t>Hacerles las siguientes preguntas: ¿Qué significa estar en peligro de extinción?, ¿Qué animales se encuentran en peligro de extinción?, ¿por qué?</a:t>
                      </a:r>
                    </a:p>
                    <a:p>
                      <a:pPr algn="just"/>
                      <a:r>
                        <a:rPr lang="es-ES" sz="1200" kern="1200" baseline="0" dirty="0" smtClean="0">
                          <a:solidFill>
                            <a:schemeClr val="dk1"/>
                          </a:solidFill>
                          <a:effectLst/>
                          <a:latin typeface="KG Miss Speechy IPA" panose="02000000000000000000" pitchFamily="2" charset="0"/>
                          <a:ea typeface="+mn-ea"/>
                          <a:cs typeface="+mn-cs"/>
                        </a:rPr>
                        <a:t>Posteriormente, pasarán uno a uno a explicar su tarea. Explicarán el cartel que realizaron en casa y los animales que se encuentran en peligro de extinción. Una vez que todos hayan terminado de explicar su cartel, saldrán al patio de la escuela y los pegarán en lugares estratégicos para que todos los puedan ver.</a:t>
                      </a: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Texto 6"/>
          <p:cNvSpPr txBox="1"/>
          <p:nvPr/>
        </p:nvSpPr>
        <p:spPr>
          <a:xfrm rot="16200000">
            <a:off x="-156261" y="54048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732201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772903616"/>
              </p:ext>
            </p:extLst>
          </p:nvPr>
        </p:nvGraphicFramePr>
        <p:xfrm>
          <a:off x="418034" y="443572"/>
          <a:ext cx="8989359" cy="109500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KG Miss Speechy IPA" panose="02000000000000000000" pitchFamily="2" charset="0"/>
                          <a:ea typeface="+mn-ea"/>
                          <a:cs typeface="+mn-cs"/>
                        </a:rPr>
                        <a:t>Para finalizar, en la ficha de trabajo 10 los alumnos deberán clasificar los animales que</a:t>
                      </a:r>
                      <a:r>
                        <a:rPr lang="es-ES" sz="1200" kern="1200" baseline="0" dirty="0" smtClean="0">
                          <a:solidFill>
                            <a:schemeClr val="dk1"/>
                          </a:solidFill>
                          <a:effectLst/>
                          <a:latin typeface="KG Miss Speechy IPA" panose="02000000000000000000" pitchFamily="2" charset="0"/>
                          <a:ea typeface="+mn-ea"/>
                          <a:cs typeface="+mn-cs"/>
                        </a:rPr>
                        <a:t> están en peligro de extinción y los que están a salvo.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KG Miss Speechy IPA" panose="02000000000000000000" pitchFamily="2" charset="0"/>
                          <a:ea typeface="+mn-ea"/>
                          <a:cs typeface="+mn-cs"/>
                        </a:rPr>
                        <a:t>Despedir a los alumnos</a:t>
                      </a:r>
                      <a:r>
                        <a:rPr lang="es-ES" sz="1200" kern="1200" baseline="0" dirty="0" smtClean="0">
                          <a:solidFill>
                            <a:schemeClr val="dk1"/>
                          </a:solidFill>
                          <a:effectLst/>
                          <a:latin typeface="KG Miss Speechy IPA" panose="02000000000000000000" pitchFamily="2" charset="0"/>
                          <a:ea typeface="+mn-ea"/>
                          <a:cs typeface="+mn-cs"/>
                        </a:rPr>
                        <a:t> con el cuento: “Olivia y el oso polar” </a:t>
                      </a:r>
                      <a:r>
                        <a:rPr lang="es-ES" sz="1200" kern="1200" baseline="0" dirty="0" smtClean="0">
                          <a:solidFill>
                            <a:schemeClr val="dk1"/>
                          </a:solidFill>
                          <a:effectLst/>
                          <a:latin typeface="KG Miss Speechy IPA" panose="02000000000000000000" pitchFamily="2" charset="0"/>
                          <a:ea typeface="+mn-ea"/>
                          <a:cs typeface="+mn-cs"/>
                          <a:hlinkClick r:id="rId4"/>
                        </a:rPr>
                        <a:t>https://www.youtube.com/watch?v=xY_9XiO7qso</a:t>
                      </a:r>
                      <a:r>
                        <a:rPr lang="es-ES"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802791341"/>
              </p:ext>
            </p:extLst>
          </p:nvPr>
        </p:nvGraphicFramePr>
        <p:xfrm>
          <a:off x="418034" y="1979056"/>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ES" sz="1200" dirty="0" smtClean="0">
                          <a:latin typeface="KG Miss Speechy IPA" panose="02000000000000000000" pitchFamily="2" charset="0"/>
                        </a:rPr>
                        <a:t>Video: “Especies en peligro”</a:t>
                      </a:r>
                    </a:p>
                    <a:p>
                      <a:pPr marL="171450" indent="-171450">
                        <a:buFont typeface="Arial" panose="020B0604020202020204" pitchFamily="34" charset="0"/>
                        <a:buChar char="•"/>
                      </a:pPr>
                      <a:r>
                        <a:rPr lang="es-ES" sz="1200" dirty="0" smtClean="0">
                          <a:latin typeface="KG Miss Speechy IPA" panose="02000000000000000000" pitchFamily="2" charset="0"/>
                        </a:rPr>
                        <a:t>Video: “Caza furtiva”</a:t>
                      </a:r>
                    </a:p>
                    <a:p>
                      <a:pPr marL="171450" indent="-171450">
                        <a:buFont typeface="Arial" panose="020B0604020202020204" pitchFamily="34" charset="0"/>
                        <a:buChar char="•"/>
                      </a:pPr>
                      <a:r>
                        <a:rPr lang="es-ES" sz="1200" dirty="0" smtClean="0">
                          <a:latin typeface="KG Miss Speechy IPA" panose="02000000000000000000" pitchFamily="2" charset="0"/>
                        </a:rPr>
                        <a:t>Carteles realizados en casa de animales en peligro de extinción</a:t>
                      </a:r>
                    </a:p>
                    <a:p>
                      <a:pPr marL="171450" indent="-171450">
                        <a:buFont typeface="Arial" panose="020B0604020202020204" pitchFamily="34" charset="0"/>
                        <a:buChar char="•"/>
                      </a:pPr>
                      <a:r>
                        <a:rPr lang="es-ES" sz="1200" dirty="0" smtClean="0">
                          <a:latin typeface="KG Miss Speechy IPA" panose="02000000000000000000" pitchFamily="2" charset="0"/>
                        </a:rPr>
                        <a:t>Ficha de trabajo</a:t>
                      </a:r>
                      <a:r>
                        <a:rPr lang="es-ES" sz="1200" baseline="0" dirty="0" smtClean="0">
                          <a:latin typeface="KG Miss Speechy IPA" panose="02000000000000000000" pitchFamily="2" charset="0"/>
                        </a:rPr>
                        <a:t> 10</a:t>
                      </a:r>
                    </a:p>
                    <a:p>
                      <a:pPr marL="171450" indent="-171450">
                        <a:buFont typeface="Arial" panose="020B0604020202020204" pitchFamily="34" charset="0"/>
                        <a:buChar char="•"/>
                      </a:pPr>
                      <a:r>
                        <a:rPr lang="es-ES" sz="1200" baseline="0" dirty="0" smtClean="0">
                          <a:latin typeface="KG Miss Speechy IPA" panose="02000000000000000000" pitchFamily="2" charset="0"/>
                        </a:rPr>
                        <a:t>Cuento: “Olivia y el oso polar”</a:t>
                      </a:r>
                      <a:endParaRPr lang="es-ES" sz="1200" dirty="0" smtClean="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675751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3" name="CuadroTexto 12"/>
          <p:cNvSpPr txBox="1"/>
          <p:nvPr/>
        </p:nvSpPr>
        <p:spPr>
          <a:xfrm>
            <a:off x="1349008" y="833150"/>
            <a:ext cx="7414318" cy="1107996"/>
          </a:xfrm>
          <a:prstGeom prst="rect">
            <a:avLst/>
          </a:prstGeom>
          <a:noFill/>
        </p:spPr>
        <p:txBody>
          <a:bodyPr wrap="square" rtlCol="0">
            <a:prstTxWarp prst="textArchUp">
              <a:avLst/>
            </a:prstTxWarp>
            <a:spAutoFit/>
          </a:bodyPr>
          <a:lstStyle/>
          <a:p>
            <a:pPr algn="ctr"/>
            <a:r>
              <a:rPr lang="es-MX" sz="5400" dirty="0" smtClean="0">
                <a:ln>
                  <a:solidFill>
                    <a:schemeClr val="tx1"/>
                  </a:solidFill>
                </a:ln>
                <a:solidFill>
                  <a:srgbClr val="FFFF00"/>
                </a:solidFill>
                <a:latin typeface="HelloBigDeal" panose="02000603000000000000" pitchFamily="2" charset="0"/>
                <a:ea typeface="HelloBigDeal" panose="02000603000000000000" pitchFamily="2" charset="0"/>
              </a:rPr>
              <a:t>CRONOGRAMA</a:t>
            </a:r>
            <a:endParaRPr lang="es-MX" sz="5400" dirty="0">
              <a:latin typeface="Farmers Market" pitchFamily="50" charset="0"/>
              <a:ea typeface="HelloBigDeal" panose="02000603000000000000" pitchFamily="2" charset="0"/>
            </a:endParaRPr>
          </a:p>
        </p:txBody>
      </p:sp>
      <p:sp>
        <p:nvSpPr>
          <p:cNvPr id="16" name="CuadroTexto 15"/>
          <p:cNvSpPr txBox="1"/>
          <p:nvPr/>
        </p:nvSpPr>
        <p:spPr>
          <a:xfrm>
            <a:off x="1821053" y="925711"/>
            <a:ext cx="6400800" cy="1323439"/>
          </a:xfrm>
          <a:prstGeom prst="rect">
            <a:avLst/>
          </a:prstGeom>
          <a:noFill/>
        </p:spPr>
        <p:txBody>
          <a:bodyPr wrap="square" rtlCol="0">
            <a:spAutoFit/>
          </a:bodyPr>
          <a:lstStyle/>
          <a:p>
            <a:pPr algn="ctr"/>
            <a:r>
              <a:rPr lang="es-MX" sz="8000" b="1" spc="300" dirty="0" smtClean="0">
                <a:solidFill>
                  <a:schemeClr val="accent6">
                    <a:lumMod val="50000"/>
                  </a:schemeClr>
                </a:solidFill>
                <a:latin typeface="BEACHWORKS" pitchFamily="2" charset="0"/>
                <a:ea typeface="HelloBigDeal" panose="02000603000000000000" pitchFamily="2" charset="0"/>
              </a:rPr>
              <a:t>ACTIVIDADES</a:t>
            </a:r>
            <a:endParaRPr lang="es-MX" sz="8000" b="1" spc="300" dirty="0">
              <a:solidFill>
                <a:schemeClr val="accent6">
                  <a:lumMod val="50000"/>
                </a:schemeClr>
              </a:solidFill>
              <a:latin typeface="BEACHWORKS" pitchFamily="2" charset="0"/>
              <a:ea typeface="HelloBigDeal" panose="02000603000000000000" pitchFamily="2" charset="0"/>
            </a:endParaRPr>
          </a:p>
        </p:txBody>
      </p:sp>
      <p:sp>
        <p:nvSpPr>
          <p:cNvPr id="17" name="Rectángulo 16"/>
          <p:cNvSpPr/>
          <p:nvPr/>
        </p:nvSpPr>
        <p:spPr>
          <a:xfrm>
            <a:off x="4600753" y="456042"/>
            <a:ext cx="910827" cy="1107996"/>
          </a:xfrm>
          <a:prstGeom prst="rect">
            <a:avLst/>
          </a:prstGeom>
        </p:spPr>
        <p:txBody>
          <a:bodyPr wrap="none">
            <a:spAutoFit/>
          </a:bodyPr>
          <a:lstStyle/>
          <a:p>
            <a:r>
              <a:rPr lang="es-MX" sz="6600" dirty="0" smtClean="0">
                <a:latin typeface="Farmers Market" pitchFamily="50" charset="0"/>
                <a:ea typeface="HelloBigDeal" panose="02000603000000000000" pitchFamily="2" charset="0"/>
              </a:rPr>
              <a:t>de </a:t>
            </a:r>
            <a:endParaRPr lang="es-MX" sz="6600" dirty="0"/>
          </a:p>
        </p:txBody>
      </p:sp>
      <p:graphicFrame>
        <p:nvGraphicFramePr>
          <p:cNvPr id="9" name="Tabla 8"/>
          <p:cNvGraphicFramePr>
            <a:graphicFrameLocks noGrp="1"/>
          </p:cNvGraphicFramePr>
          <p:nvPr>
            <p:extLst>
              <p:ext uri="{D42A27DB-BD31-4B8C-83A1-F6EECF244321}">
                <p14:modId xmlns:p14="http://schemas.microsoft.com/office/powerpoint/2010/main" val="432273450"/>
              </p:ext>
            </p:extLst>
          </p:nvPr>
        </p:nvGraphicFramePr>
        <p:xfrm>
          <a:off x="476023" y="2774298"/>
          <a:ext cx="9090860" cy="4499039"/>
        </p:xfrm>
        <a:graphic>
          <a:graphicData uri="http://schemas.openxmlformats.org/drawingml/2006/table">
            <a:tbl>
              <a:tblPr firstRow="1" bandRow="1">
                <a:tableStyleId>{5C22544A-7EE6-4342-B048-85BDC9FD1C3A}</a:tableStyleId>
              </a:tblPr>
              <a:tblGrid>
                <a:gridCol w="892639"/>
                <a:gridCol w="1604609"/>
                <a:gridCol w="1621021"/>
                <a:gridCol w="1642926"/>
                <a:gridCol w="1730551"/>
                <a:gridCol w="1599114"/>
              </a:tblGrid>
              <a:tr h="740936">
                <a:tc>
                  <a:txBody>
                    <a:bodyPr/>
                    <a:lstStyle/>
                    <a:p>
                      <a:pPr algn="ctr"/>
                      <a:r>
                        <a:rPr lang="es-MX" sz="1600" dirty="0" smtClean="0">
                          <a:latin typeface="KG Shake it Off" panose="02000000000000000000" pitchFamily="2" charset="0"/>
                          <a:ea typeface="Play Groups" panose="02000503000000000000" pitchFamily="2" charset="0"/>
                        </a:rPr>
                        <a:t>HORA</a:t>
                      </a:r>
                      <a:endParaRPr lang="es-MX" sz="1600" dirty="0">
                        <a:latin typeface="KG Shake it Off" panose="02000000000000000000" pitchFamily="2" charset="0"/>
                        <a:ea typeface="Play Groups" panose="02000503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smtClean="0">
                          <a:latin typeface="KG Shake it Off" panose="02000000000000000000" pitchFamily="2" charset="0"/>
                          <a:ea typeface="Play Groups" panose="02000503000000000000" pitchFamily="2" charset="0"/>
                        </a:rPr>
                        <a:t>LUNES 27</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a:txBody>
                    <a:bodyPr/>
                    <a:lstStyle/>
                    <a:p>
                      <a:pPr algn="ctr"/>
                      <a:r>
                        <a:rPr lang="es-MX" sz="1600" dirty="0" smtClean="0">
                          <a:latin typeface="KG Shake it Off" panose="02000000000000000000" pitchFamily="2" charset="0"/>
                          <a:ea typeface="Play Groups" panose="02000503000000000000" pitchFamily="2" charset="0"/>
                        </a:rPr>
                        <a:t>MARTES 28</a:t>
                      </a:r>
                      <a:endParaRPr lang="es-MX" sz="16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ctr"/>
                      <a:r>
                        <a:rPr lang="es-MX" sz="1400" dirty="0" smtClean="0">
                          <a:latin typeface="KG Shake it Off" panose="02000000000000000000" pitchFamily="2" charset="0"/>
                          <a:ea typeface="Play Groups" panose="02000503000000000000" pitchFamily="2" charset="0"/>
                        </a:rPr>
                        <a:t>MIÉRCOLES 29</a:t>
                      </a:r>
                      <a:endParaRPr lang="es-MX" sz="14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a:txBody>
                    <a:bodyPr/>
                    <a:lstStyle/>
                    <a:p>
                      <a:pPr algn="ctr"/>
                      <a:r>
                        <a:rPr lang="es-MX" sz="1600" dirty="0" smtClean="0">
                          <a:latin typeface="KG Shake it Off" panose="02000000000000000000" pitchFamily="2" charset="0"/>
                          <a:ea typeface="Play Groups" panose="02000503000000000000" pitchFamily="2" charset="0"/>
                        </a:rPr>
                        <a:t>JUEVES</a:t>
                      </a:r>
                      <a:r>
                        <a:rPr lang="es-MX" sz="1600" baseline="0" dirty="0" smtClean="0">
                          <a:latin typeface="KG Shake it Off" panose="02000000000000000000" pitchFamily="2" charset="0"/>
                          <a:ea typeface="Play Groups" panose="02000503000000000000" pitchFamily="2" charset="0"/>
                        </a:rPr>
                        <a:t> 30</a:t>
                      </a:r>
                      <a:endParaRPr lang="es-MX" sz="16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ctr"/>
                      <a:r>
                        <a:rPr lang="es-MX" sz="1600" dirty="0" smtClean="0">
                          <a:latin typeface="KG Shake it Off" panose="02000000000000000000" pitchFamily="2" charset="0"/>
                          <a:ea typeface="Play Groups" panose="02000503000000000000" pitchFamily="2" charset="0"/>
                        </a:rPr>
                        <a:t>VIERNES 31</a:t>
                      </a:r>
                      <a:endParaRPr lang="es-MX" sz="16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r>
              <a:tr h="1050042">
                <a:tc>
                  <a:txBody>
                    <a:bodyPr/>
                    <a:lstStyle/>
                    <a:p>
                      <a:endParaRPr lang="es-MX" sz="1900" dirty="0"/>
                    </a:p>
                  </a:txBody>
                  <a:tcPr marL="90300" marR="90300" marT="45150" marB="45150">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dirty="0" smtClean="0">
                          <a:latin typeface="KG Miss Speechy IPA" panose="02000000000000000000" pitchFamily="2" charset="0"/>
                        </a:rPr>
                        <a:t>C.T.E</a:t>
                      </a:r>
                    </a:p>
                    <a:p>
                      <a:pPr algn="ctr"/>
                      <a:endParaRPr lang="es-MX" sz="1200" dirty="0" smtClean="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23900">
                <a:tc>
                  <a:txBody>
                    <a:bodyPr/>
                    <a:lstStyle/>
                    <a:p>
                      <a:endParaRPr lang="es-MX" sz="1900" dirty="0"/>
                    </a:p>
                  </a:txBody>
                  <a:tcPr marL="90300" marR="90300" marT="45150" marB="45150">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ES" sz="1200" dirty="0" smtClean="0">
                          <a:latin typeface="KG Miss Speechy IPA" panose="02000000000000000000" pitchFamily="2" charset="0"/>
                        </a:rPr>
                        <a:t>¿CÓMO</a:t>
                      </a:r>
                      <a:r>
                        <a:rPr lang="es-ES" sz="1200" baseline="0" dirty="0" smtClean="0">
                          <a:latin typeface="KG Miss Speechy IPA" panose="02000000000000000000" pitchFamily="2" charset="0"/>
                        </a:rPr>
                        <a:t> PODEMOS AYUDAR AL PLANETA?</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baseline="0" dirty="0" smtClean="0">
                          <a:latin typeface="KG Miss Speechy IPA" panose="02000000000000000000" pitchFamily="2" charset="0"/>
                        </a:rPr>
                        <a:t> </a:t>
                      </a:r>
                      <a:r>
                        <a:rPr lang="es-MX" sz="1200" baseline="0" dirty="0" smtClean="0">
                          <a:latin typeface="KG Miss Speechy IPA" panose="02000000000000000000" pitchFamily="2" charset="0"/>
                        </a:rPr>
                        <a:t>CLASIFIQUEMOS LA BASURA</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ES" sz="1200" dirty="0" smtClean="0">
                          <a:latin typeface="KG Miss Speechy IPA" panose="02000000000000000000" pitchFamily="2" charset="0"/>
                        </a:rPr>
                        <a:t>SEÑOR</a:t>
                      </a:r>
                      <a:r>
                        <a:rPr lang="es-ES" sz="1200" baseline="0" dirty="0" smtClean="0">
                          <a:latin typeface="KG Miss Speechy IPA" panose="02000000000000000000" pitchFamily="2" charset="0"/>
                        </a:rPr>
                        <a:t> PASTO</a:t>
                      </a:r>
                      <a:endParaRPr lang="es-ES"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ES" sz="1200" dirty="0" smtClean="0">
                          <a:latin typeface="KG Miss Speechy IPA" panose="02000000000000000000" pitchFamily="2" charset="0"/>
                        </a:rPr>
                        <a:t>PROMOVAMOS EL CUIDADO</a:t>
                      </a:r>
                      <a:r>
                        <a:rPr lang="es-ES" sz="1200" baseline="0" dirty="0" smtClean="0">
                          <a:latin typeface="KG Miss Speechy IPA" panose="02000000000000000000" pitchFamily="2" charset="0"/>
                        </a:rPr>
                        <a:t> DEL PLANETA</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846080">
                <a:tc gridSpan="6">
                  <a:txBody>
                    <a:bodyPr/>
                    <a:lstStyle/>
                    <a:p>
                      <a:pPr algn="ctr"/>
                      <a:r>
                        <a:rPr lang="es-MX" sz="5400" b="1" dirty="0" smtClean="0">
                          <a:solidFill>
                            <a:schemeClr val="bg1"/>
                          </a:solidFill>
                          <a:latin typeface="Farmers Market" pitchFamily="50" charset="0"/>
                          <a:ea typeface="Play Groups" panose="02000503000000000000" pitchFamily="2" charset="0"/>
                        </a:rPr>
                        <a:t>Recreo</a:t>
                      </a:r>
                      <a:endParaRPr lang="es-MX" sz="5400" b="1" dirty="0">
                        <a:solidFill>
                          <a:schemeClr val="bg1"/>
                        </a:solidFill>
                        <a:latin typeface="Farmers Market" pitchFamily="50" charset="0"/>
                        <a:ea typeface="Play Groups" panose="02000503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972981">
                <a:tc>
                  <a:txBody>
                    <a:bodyPr/>
                    <a:lstStyle/>
                    <a:p>
                      <a:endParaRPr lang="es-MX" sz="1900" dirty="0"/>
                    </a:p>
                  </a:txBody>
                  <a:tcPr marL="90300" marR="90300" marT="45150" marB="45150">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 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r>
            </a:tbl>
          </a:graphicData>
        </a:graphic>
      </p:graphicFrame>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6121" y="6777111"/>
            <a:ext cx="541473" cy="437939"/>
          </a:xfrm>
          <a:prstGeom prst="rect">
            <a:avLst/>
          </a:prstGeom>
        </p:spPr>
      </p:pic>
      <p:sp>
        <p:nvSpPr>
          <p:cNvPr id="12" name="Rectángulo 11"/>
          <p:cNvSpPr/>
          <p:nvPr/>
        </p:nvSpPr>
        <p:spPr>
          <a:xfrm>
            <a:off x="785606" y="1896057"/>
            <a:ext cx="8541121" cy="923330"/>
          </a:xfrm>
          <a:prstGeom prst="rect">
            <a:avLst/>
          </a:prstGeom>
        </p:spPr>
        <p:txBody>
          <a:bodyPr wrap="none">
            <a:spAutoFit/>
          </a:bodyPr>
          <a:lstStyle/>
          <a:p>
            <a:pPr algn="ctr"/>
            <a:r>
              <a:rPr lang="es-MX" sz="5400" dirty="0" smtClean="0">
                <a:latin typeface="Farmers Market" pitchFamily="50" charset="0"/>
                <a:ea typeface="HelloBigDeal" panose="02000603000000000000" pitchFamily="2" charset="0"/>
              </a:rPr>
              <a:t>Semana del 27 al 31 de Mayo de 2024 </a:t>
            </a:r>
            <a:endParaRPr lang="es-MX" sz="5400" dirty="0"/>
          </a:p>
        </p:txBody>
      </p:sp>
    </p:spTree>
    <p:extLst>
      <p:ext uri="{BB962C8B-B14F-4D97-AF65-F5344CB8AC3E}">
        <p14:creationId xmlns:p14="http://schemas.microsoft.com/office/powerpoint/2010/main" val="416773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991" y="421753"/>
            <a:ext cx="890688" cy="720381"/>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121352842"/>
              </p:ext>
            </p:extLst>
          </p:nvPr>
        </p:nvGraphicFramePr>
        <p:xfrm>
          <a:off x="646094" y="1172953"/>
          <a:ext cx="8820150" cy="5819416"/>
        </p:xfrm>
        <a:graphic>
          <a:graphicData uri="http://schemas.openxmlformats.org/drawingml/2006/table">
            <a:tbl>
              <a:tblPr firstRow="1" bandRow="1">
                <a:tableStyleId>{5C22544A-7EE6-4342-B048-85BDC9FD1C3A}</a:tableStyleId>
              </a:tblPr>
              <a:tblGrid>
                <a:gridCol w="1141129"/>
                <a:gridCol w="348140"/>
                <a:gridCol w="629968"/>
                <a:gridCol w="895216"/>
                <a:gridCol w="348140"/>
                <a:gridCol w="1042303"/>
                <a:gridCol w="1219098"/>
                <a:gridCol w="392896"/>
                <a:gridCol w="652943"/>
                <a:gridCol w="1813588"/>
                <a:gridCol w="336729"/>
              </a:tblGrid>
              <a:tr h="724497">
                <a:tc gridSpan="3">
                  <a:txBody>
                    <a:bodyPr/>
                    <a:lstStyle/>
                    <a:p>
                      <a:pPr algn="ctr"/>
                      <a:r>
                        <a:rPr lang="es-ES" sz="1800" b="1" dirty="0" smtClean="0">
                          <a:solidFill>
                            <a:schemeClr val="bg1"/>
                          </a:solidFill>
                          <a:latin typeface="KG Miss Speechy IPA" panose="02000000000000000000" pitchFamily="2" charset="0"/>
                        </a:rPr>
                        <a:t>Nombre del proyecto:</a:t>
                      </a:r>
                      <a:endParaRPr lang="es-MX" sz="1800" b="1" dirty="0">
                        <a:solidFill>
                          <a:schemeClr val="bg1"/>
                        </a:solidFill>
                        <a:latin typeface="KG Miss Speechy IPA" panose="02000000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hMerge="1">
                  <a:txBody>
                    <a:bodyPr/>
                    <a:lstStyle/>
                    <a:p>
                      <a:endParaRPr lang="es-MX"/>
                    </a:p>
                  </a:txBody>
                  <a:tcPr/>
                </a:tc>
                <a:tc gridSpan="8">
                  <a:txBody>
                    <a:bodyPr/>
                    <a:lstStyle/>
                    <a:p>
                      <a:r>
                        <a:rPr lang="es-MX" sz="1800" b="0" dirty="0" smtClean="0">
                          <a:solidFill>
                            <a:schemeClr val="tx1"/>
                          </a:solidFill>
                          <a:latin typeface="KG Miss Speechy IPA" panose="02000000000000000000" pitchFamily="2" charset="0"/>
                        </a:rPr>
                        <a:t>Conciencia</a:t>
                      </a:r>
                      <a:r>
                        <a:rPr lang="es-MX" sz="1800" b="0" baseline="0" dirty="0" smtClean="0">
                          <a:solidFill>
                            <a:schemeClr val="tx1"/>
                          </a:solidFill>
                          <a:latin typeface="KG Miss Speechy IPA" panose="02000000000000000000" pitchFamily="2" charset="0"/>
                        </a:rPr>
                        <a:t> por el planeta</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24497">
                <a:tc gridSpan="3">
                  <a:txBody>
                    <a:bodyPr/>
                    <a:lstStyle/>
                    <a:p>
                      <a:pPr algn="ctr"/>
                      <a:r>
                        <a:rPr lang="es-ES" sz="1800" b="1" dirty="0" smtClean="0">
                          <a:solidFill>
                            <a:schemeClr val="bg1"/>
                          </a:solidFill>
                          <a:latin typeface="KG Miss Speechy IPA" panose="02000000000000000000" pitchFamily="2" charset="0"/>
                        </a:rPr>
                        <a:t>Metodología:</a:t>
                      </a:r>
                      <a:endParaRPr lang="es-MX" sz="1800" b="1" dirty="0">
                        <a:solidFill>
                          <a:schemeClr val="bg1"/>
                        </a:solidFill>
                        <a:latin typeface="KG Miss Speechy IPA" panose="02000000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hMerge="1">
                  <a:txBody>
                    <a:bodyPr/>
                    <a:lstStyle/>
                    <a:p>
                      <a:endParaRPr lang="es-MX"/>
                    </a:p>
                  </a:txBody>
                  <a:tcPr/>
                </a:tc>
                <a:tc gridSpan="8">
                  <a:txBody>
                    <a:bodyPr/>
                    <a:lstStyle/>
                    <a:p>
                      <a:pPr algn="ctr"/>
                      <a:r>
                        <a:rPr lang="es-MX" sz="1800" b="0" dirty="0" smtClean="0">
                          <a:solidFill>
                            <a:schemeClr val="tx1"/>
                          </a:solidFill>
                          <a:latin typeface="KG Miss Speechy IPA" panose="02000000000000000000" pitchFamily="2" charset="0"/>
                        </a:rPr>
                        <a:t>ABP (Aprendizaje</a:t>
                      </a:r>
                      <a:r>
                        <a:rPr lang="es-MX" sz="1800" b="0" baseline="0" dirty="0" smtClean="0">
                          <a:solidFill>
                            <a:schemeClr val="tx1"/>
                          </a:solidFill>
                          <a:latin typeface="KG Miss Speechy IPA" panose="02000000000000000000" pitchFamily="2" charset="0"/>
                        </a:rPr>
                        <a:t> Basado en Problemas)</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53291">
                <a:tc gridSpan="3">
                  <a:txBody>
                    <a:bodyPr/>
                    <a:lstStyle/>
                    <a:p>
                      <a:pPr algn="ctr"/>
                      <a:r>
                        <a:rPr lang="es-ES" sz="1800" b="1" dirty="0" smtClean="0">
                          <a:solidFill>
                            <a:schemeClr val="bg1"/>
                          </a:solidFill>
                          <a:latin typeface="KG Miss Speechy IPA" panose="02000000000000000000" pitchFamily="2" charset="0"/>
                        </a:rPr>
                        <a:t>Fase- Grado:</a:t>
                      </a:r>
                      <a:endParaRPr lang="es-MX" sz="1800" b="1" dirty="0">
                        <a:solidFill>
                          <a:schemeClr val="bg1"/>
                        </a:solidFill>
                        <a:latin typeface="KG Miss Speechy IPA" panose="02000000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hMerge="1">
                  <a:txBody>
                    <a:bodyPr/>
                    <a:lstStyle/>
                    <a:p>
                      <a:endParaRPr lang="es-MX"/>
                    </a:p>
                  </a:txBody>
                  <a:tcPr/>
                </a:tc>
                <a:tc gridSpan="3">
                  <a:txBody>
                    <a:bodyPr/>
                    <a:lstStyle/>
                    <a:p>
                      <a:r>
                        <a:rPr lang="es-ES" sz="1800" b="0" dirty="0" smtClean="0">
                          <a:solidFill>
                            <a:schemeClr val="tx1"/>
                          </a:solidFill>
                          <a:latin typeface="KG Miss Speechy IPA" panose="02000000000000000000" pitchFamily="2" charset="0"/>
                        </a:rPr>
                        <a:t>2</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pPr algn="ctr"/>
                      <a:r>
                        <a:rPr lang="es-ES" sz="1800" b="1" dirty="0" smtClean="0">
                          <a:solidFill>
                            <a:schemeClr val="bg1"/>
                          </a:solidFill>
                          <a:latin typeface="KG Miss Speechy IPA" panose="02000000000000000000" pitchFamily="2" charset="0"/>
                        </a:rPr>
                        <a:t>Tiempo:</a:t>
                      </a:r>
                      <a:endParaRPr lang="es-MX" sz="18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hMerge="1">
                  <a:txBody>
                    <a:bodyPr/>
                    <a:lstStyle/>
                    <a:p>
                      <a:endParaRPr lang="es-MX"/>
                    </a:p>
                  </a:txBody>
                  <a:tcPr/>
                </a:tc>
                <a:tc gridSpan="2">
                  <a:txBody>
                    <a:bodyPr/>
                    <a:lstStyle/>
                    <a:p>
                      <a:r>
                        <a:rPr lang="es-ES" sz="1800" b="0" dirty="0" smtClean="0">
                          <a:solidFill>
                            <a:schemeClr val="tx1"/>
                          </a:solidFill>
                          <a:latin typeface="KG Miss Speechy IPA" panose="02000000000000000000" pitchFamily="2" charset="0"/>
                        </a:rPr>
                        <a:t>3 semanas</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22399">
                <a:tc gridSpan="3">
                  <a:txBody>
                    <a:bodyPr/>
                    <a:lstStyle/>
                    <a:p>
                      <a:pPr algn="ctr"/>
                      <a:r>
                        <a:rPr lang="es-ES" sz="1800" b="1" dirty="0" smtClean="0">
                          <a:solidFill>
                            <a:schemeClr val="bg1"/>
                          </a:solidFill>
                          <a:latin typeface="KG Miss Speechy IPA" panose="02000000000000000000" pitchFamily="2" charset="0"/>
                        </a:rPr>
                        <a:t>Propósito:</a:t>
                      </a:r>
                      <a:endParaRPr lang="es-MX" sz="1800" b="1" dirty="0">
                        <a:solidFill>
                          <a:schemeClr val="bg1"/>
                        </a:solidFill>
                        <a:latin typeface="KG Miss Speechy IPA" panose="02000000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hMerge="1">
                  <a:txBody>
                    <a:bodyPr/>
                    <a:lstStyle/>
                    <a:p>
                      <a:endParaRPr lang="es-MX"/>
                    </a:p>
                  </a:txBody>
                  <a:tcPr/>
                </a:tc>
                <a:tc gridSpan="8">
                  <a:txBody>
                    <a:bodyPr/>
                    <a:lstStyle/>
                    <a:p>
                      <a:pPr algn="just"/>
                      <a:r>
                        <a:rPr lang="es-MX" sz="1200" b="0" dirty="0" smtClean="0">
                          <a:solidFill>
                            <a:schemeClr val="tx1"/>
                          </a:solidFill>
                          <a:latin typeface="KG Miss Speechy IPA" panose="02000000000000000000" pitchFamily="2" charset="0"/>
                        </a:rPr>
                        <a:t>Crear conciencia basada en el análisis</a:t>
                      </a:r>
                      <a:r>
                        <a:rPr lang="es-MX" sz="1200" b="0" baseline="0" dirty="0" smtClean="0">
                          <a:solidFill>
                            <a:schemeClr val="tx1"/>
                          </a:solidFill>
                          <a:latin typeface="KG Miss Speechy IPA" panose="02000000000000000000" pitchFamily="2" charset="0"/>
                        </a:rPr>
                        <a:t> de las transformaciones sociales y naturales ocurridas en su localidad, en el país y el mundo para que comprendan que el presente es el resultado de las decisiones y acciones de las sociedades del pasado, y asimismo que el futuro depende de las decisiones y acciones actuales.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11145">
                <a:tc gridSpan="3">
                  <a:txBody>
                    <a:bodyPr/>
                    <a:lstStyle/>
                    <a:p>
                      <a:pPr algn="ctr"/>
                      <a:r>
                        <a:rPr lang="es-ES" sz="1800" b="1" dirty="0" smtClean="0">
                          <a:solidFill>
                            <a:schemeClr val="bg1"/>
                          </a:solidFill>
                          <a:latin typeface="KG Miss Speechy IPA" panose="02000000000000000000" pitchFamily="2" charset="0"/>
                        </a:rPr>
                        <a:t>Problema del contexto:</a:t>
                      </a:r>
                      <a:endParaRPr lang="es-MX" sz="1800" b="1" dirty="0">
                        <a:solidFill>
                          <a:schemeClr val="bg1"/>
                        </a:solidFill>
                        <a:latin typeface="KG Miss Speechy IPA" panose="02000000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hMerge="1">
                  <a:txBody>
                    <a:bodyPr/>
                    <a:lstStyle/>
                    <a:p>
                      <a:endParaRPr lang="es-MX"/>
                    </a:p>
                  </a:txBody>
                  <a:tcPr/>
                </a:tc>
                <a:tc gridSpan="8">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Los alumnos presentan dificultades para tomar conciencia de que sus</a:t>
                      </a:r>
                      <a:r>
                        <a:rPr lang="es-MX" sz="1200" b="0" baseline="0" dirty="0" smtClean="0">
                          <a:solidFill>
                            <a:schemeClr val="tx1"/>
                          </a:solidFill>
                          <a:latin typeface="KG Miss Speechy IPA" panose="02000000000000000000" pitchFamily="2" charset="0"/>
                        </a:rPr>
                        <a:t> acciones modifican su forma de vida, su cultura, la naturaleza y su comunidad, por tanto; necesitan reconocer las distintas interacciones que se dan entre las personas, lo social y lo natural, </a:t>
                      </a:r>
                      <a:r>
                        <a:rPr lang="es-MX" sz="1200" b="0" baseline="0" dirty="0" err="1" smtClean="0">
                          <a:solidFill>
                            <a:schemeClr val="tx1"/>
                          </a:solidFill>
                          <a:latin typeface="KG Miss Speechy IPA" panose="02000000000000000000" pitchFamily="2" charset="0"/>
                        </a:rPr>
                        <a:t>asi</a:t>
                      </a:r>
                      <a:r>
                        <a:rPr lang="es-MX" sz="1200" b="0" baseline="0" dirty="0" smtClean="0">
                          <a:solidFill>
                            <a:schemeClr val="tx1"/>
                          </a:solidFill>
                          <a:latin typeface="KG Miss Speechy IPA" panose="02000000000000000000" pitchFamily="2" charset="0"/>
                        </a:rPr>
                        <a:t> como la huella que dejen en su entorno.</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24497">
                <a:tc gridSpan="11">
                  <a:txBody>
                    <a:bodyPr/>
                    <a:lstStyle/>
                    <a:p>
                      <a:pPr algn="ctr"/>
                      <a:r>
                        <a:rPr lang="es-ES" sz="1800" b="1" dirty="0" smtClean="0">
                          <a:solidFill>
                            <a:schemeClr val="bg1"/>
                          </a:solidFill>
                          <a:latin typeface="KG Miss Speechy IPA" panose="02000000000000000000" pitchFamily="2" charset="0"/>
                        </a:rPr>
                        <a:t>EJES ARTICULADORES QUE SE TRABAJAN</a:t>
                      </a:r>
                      <a:endParaRPr lang="es-MX" sz="1800" b="1" dirty="0">
                        <a:solidFill>
                          <a:schemeClr val="bg1"/>
                        </a:solidFill>
                        <a:latin typeface="KG Miss Speechy IPA" panose="02000000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24497">
                <a:tc>
                  <a:txBody>
                    <a:bodyPr/>
                    <a:lstStyle/>
                    <a:p>
                      <a:pPr algn="ctr"/>
                      <a:r>
                        <a:rPr lang="es-ES" sz="1400" b="1" dirty="0" smtClean="0">
                          <a:solidFill>
                            <a:schemeClr val="tx1"/>
                          </a:solidFill>
                          <a:latin typeface="KG Miss Speechy IPA" panose="02000000000000000000" pitchFamily="2" charset="0"/>
                        </a:rPr>
                        <a:t>Inclusión</a:t>
                      </a:r>
                      <a:endParaRPr lang="es-MX" sz="1400" b="1" dirty="0">
                        <a:solidFill>
                          <a:schemeClr val="tx1"/>
                        </a:solidFill>
                        <a:latin typeface="KG Miss Speechy IPA" panose="02000000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Pensamiento </a:t>
                      </a:r>
                      <a:r>
                        <a:rPr lang="es-ES" sz="1400" b="1" dirty="0" smtClean="0">
                          <a:latin typeface="KG Miss Speechy IPA" panose="02000000000000000000" pitchFamily="2" charset="0"/>
                        </a:rPr>
                        <a:t>Crítico</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400" b="1" dirty="0" smtClean="0">
                          <a:latin typeface="KG Miss Speechy IPA" panose="02000000000000000000" pitchFamily="2" charset="0"/>
                        </a:rPr>
                        <a:t>x</a:t>
                      </a: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Interculturalidad crítica</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Igualdad de género</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24497">
                <a:tc>
                  <a:txBody>
                    <a:bodyPr/>
                    <a:lstStyle/>
                    <a:p>
                      <a:pPr algn="ctr"/>
                      <a:r>
                        <a:rPr lang="es-ES" sz="1400" b="1" dirty="0" smtClean="0">
                          <a:solidFill>
                            <a:schemeClr val="tx1"/>
                          </a:solidFill>
                          <a:latin typeface="KG Miss Speechy IPA" panose="02000000000000000000" pitchFamily="2" charset="0"/>
                        </a:rPr>
                        <a:t>Vida saludable</a:t>
                      </a:r>
                      <a:endParaRPr lang="es-MX" sz="1400" b="1" dirty="0">
                        <a:solidFill>
                          <a:schemeClr val="tx1"/>
                        </a:solidFill>
                        <a:latin typeface="KG Miss Speechy IPA" panose="02000000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gridSpan="5">
                  <a:txBody>
                    <a:bodyPr/>
                    <a:lstStyle/>
                    <a:p>
                      <a:pPr algn="ctr"/>
                      <a:r>
                        <a:rPr lang="es-ES" sz="1400" b="1" dirty="0" smtClean="0">
                          <a:latin typeface="KG Miss Speechy IPA" panose="02000000000000000000" pitchFamily="2" charset="0"/>
                        </a:rPr>
                        <a:t>Apropiación de las culturas a través</a:t>
                      </a:r>
                      <a:r>
                        <a:rPr lang="es-ES" sz="1400" b="1" baseline="0" dirty="0" smtClean="0">
                          <a:latin typeface="KG Miss Speechy IPA" panose="02000000000000000000" pitchFamily="2" charset="0"/>
                        </a:rPr>
                        <a:t> de la lectura y escritura</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Artes y experiencias estéticas</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hMerge="1">
                  <a:txBody>
                    <a:bodyPr/>
                    <a:lstStyle/>
                    <a:p>
                      <a:endParaRPr lang="es-MX"/>
                    </a:p>
                  </a:txBody>
                  <a:tcPr/>
                </a:tc>
                <a:tc>
                  <a:txBody>
                    <a:bodyPr/>
                    <a:lstStyle/>
                    <a:p>
                      <a:pPr algn="ctr"/>
                      <a:r>
                        <a:rPr lang="es-MX" sz="1400" b="1" dirty="0" smtClean="0">
                          <a:latin typeface="KG Miss Speechy IPA" panose="02000000000000000000" pitchFamily="2" charset="0"/>
                        </a:rPr>
                        <a:t>x</a:t>
                      </a: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59913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dirty="0"/>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4084371596"/>
              </p:ext>
            </p:extLst>
          </p:nvPr>
        </p:nvGraphicFramePr>
        <p:xfrm>
          <a:off x="516775" y="495899"/>
          <a:ext cx="8989359" cy="6035398"/>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ES" sz="1200" b="0" dirty="0" smtClean="0">
                          <a:solidFill>
                            <a:schemeClr val="tx1"/>
                          </a:solidFill>
                          <a:latin typeface="KG Miss Speechy IPA" panose="02000000000000000000" pitchFamily="2" charset="0"/>
                        </a:rPr>
                        <a:t>¿ÇÓMO</a:t>
                      </a:r>
                      <a:r>
                        <a:rPr lang="es-ES" sz="1200" b="0" baseline="0" dirty="0" smtClean="0">
                          <a:solidFill>
                            <a:schemeClr val="tx1"/>
                          </a:solidFill>
                          <a:latin typeface="KG Miss Speechy IPA" panose="02000000000000000000" pitchFamily="2" charset="0"/>
                        </a:rPr>
                        <a:t> PODEMOS AYUDAR AL PLANETA?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Lunes 27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algn="ctr"/>
                      <a:r>
                        <a:rPr lang="es-ES" sz="1200" b="0" dirty="0" smtClean="0">
                          <a:solidFill>
                            <a:schemeClr val="tx1"/>
                          </a:solidFill>
                          <a:latin typeface="KG Miss Speechy IPA" panose="02000000000000000000" pitchFamily="2" charset="0"/>
                        </a:rPr>
                        <a:t>Ética,</a:t>
                      </a:r>
                      <a:r>
                        <a:rPr lang="es-ES" sz="1200" b="0" baseline="0" dirty="0" smtClean="0">
                          <a:solidFill>
                            <a:schemeClr val="tx1"/>
                          </a:solidFill>
                          <a:latin typeface="KG Miss Speechy IPA" panose="02000000000000000000" pitchFamily="2" charset="0"/>
                        </a:rPr>
                        <a:t> Naturaleza y Sociedades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just"/>
                      <a:r>
                        <a:rPr lang="es-ES" sz="1200" dirty="0" smtClean="0">
                          <a:latin typeface="KG Miss Speechy IPA" panose="02000000000000000000" pitchFamily="2" charset="0"/>
                        </a:rPr>
                        <a:t>Interacción, cuidado y conservación de la naturaleza, que favorece la construcción de una conciencia ambiental.</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III.- Manifiesta interés por cuidar a la naturaleza y encuentra formas creativas de resolver problemas ambientales de su comunidad, como la contaminación, la deforestación, el cambio del clima, el deshielo o la sobreexplotación de los recursos naturales.</a:t>
                      </a:r>
                      <a:endParaRPr lang="es-MX" sz="1200" b="1"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Entiende que, al cuidar a la naturaleza, cuida de sí y a las demás personas.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2">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ES" sz="1200" kern="1200" dirty="0" smtClean="0">
                          <a:solidFill>
                            <a:schemeClr val="dk1"/>
                          </a:solidFill>
                          <a:effectLst/>
                          <a:latin typeface="KG Miss Speechy IPA" panose="02000000000000000000" pitchFamily="2" charset="0"/>
                          <a:ea typeface="+mn-ea"/>
                          <a:cs typeface="+mn-cs"/>
                        </a:rPr>
                        <a:t>Poner a los niños en plenaria y recordar lo realizado en semanas pasadas. Enseguida preguntarles: ¿Cuáles son los desastres naturales que afectan al planeta?, ¿Cuáles acciones que realizan los humanos afectan o dañan el planeta? Escuchar</a:t>
                      </a:r>
                      <a:r>
                        <a:rPr lang="es-ES" sz="1200" kern="1200" baseline="0" dirty="0" smtClean="0">
                          <a:solidFill>
                            <a:schemeClr val="dk1"/>
                          </a:solidFill>
                          <a:effectLst/>
                          <a:latin typeface="KG Miss Speechy IPA" panose="02000000000000000000" pitchFamily="2" charset="0"/>
                          <a:ea typeface="+mn-ea"/>
                          <a:cs typeface="+mn-cs"/>
                        </a:rPr>
                        <a:t> sus respuestas. Mencionarles que una vez que recolectamos esa información y que aprendimos de qué manera el ambiente se daña o enferma, vamos a idear estrategias que nos permita crear un ambiente sano sin contaminación y digno para los seres vivos.</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69825">
                <a:tc rowSpan="2">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ES" sz="1200" kern="1200" baseline="0" dirty="0" smtClean="0">
                          <a:solidFill>
                            <a:schemeClr val="dk1"/>
                          </a:solidFill>
                          <a:effectLst/>
                          <a:latin typeface="KG Miss Speechy IPA" panose="02000000000000000000" pitchFamily="2" charset="0"/>
                          <a:ea typeface="+mn-ea"/>
                          <a:cs typeface="+mn-cs"/>
                        </a:rPr>
                        <a:t>Observarán el video: “¿Cómo cuidar el medio ambiente?” </a:t>
                      </a:r>
                      <a:r>
                        <a:rPr lang="es-ES" sz="1200" kern="1200" baseline="0" dirty="0" smtClean="0">
                          <a:solidFill>
                            <a:schemeClr val="dk1"/>
                          </a:solidFill>
                          <a:effectLst/>
                          <a:latin typeface="KG Miss Speechy IPA" panose="02000000000000000000" pitchFamily="2" charset="0"/>
                          <a:ea typeface="+mn-ea"/>
                          <a:cs typeface="+mn-cs"/>
                          <a:hlinkClick r:id="rId4"/>
                        </a:rPr>
                        <a:t>https://www.youtube.com/watch?v=Gpc1s9qSeVM</a:t>
                      </a:r>
                      <a:r>
                        <a:rPr lang="es-ES" sz="1200" kern="1200" baseline="0" dirty="0" smtClean="0">
                          <a:solidFill>
                            <a:schemeClr val="dk1"/>
                          </a:solidFill>
                          <a:effectLst/>
                          <a:latin typeface="KG Miss Speechy IPA" panose="02000000000000000000" pitchFamily="2" charset="0"/>
                          <a:ea typeface="+mn-ea"/>
                          <a:cs typeface="+mn-cs"/>
                        </a:rPr>
                        <a:t> y comentarán sobre él y otras acciones que se les ocurran para hacerlo. Enseguida se les mostrarán unas imágenes de lo que realizaremos durante esta semana con acciones para cuidar nuestro planeta y promover sus cuidados en nuestra escuela. Se les explicará brevemente en que consiste cada una de ellas. Se ordenarán y pegarán de manera ascendente en el pizarrón.</a:t>
                      </a: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Texto 6"/>
          <p:cNvSpPr txBox="1"/>
          <p:nvPr/>
        </p:nvSpPr>
        <p:spPr>
          <a:xfrm rot="16200000">
            <a:off x="214768" y="3856143"/>
            <a:ext cx="1179952" cy="653120"/>
          </a:xfrm>
          <a:prstGeom prst="rect">
            <a:avLst/>
          </a:prstGeom>
          <a:noFill/>
        </p:spPr>
        <p:txBody>
          <a:bodyPr wrap="square" rtlCol="0">
            <a:spAutoFit/>
          </a:bodyPr>
          <a:lstStyle/>
          <a:p>
            <a:pPr algn="ctr"/>
            <a:r>
              <a:rPr lang="es-ES" sz="1200" dirty="0">
                <a:latin typeface="KG Miss Speechy IPA" panose="02000000000000000000" pitchFamily="2" charset="0"/>
              </a:rPr>
              <a:t>3</a:t>
            </a:r>
            <a:r>
              <a:rPr lang="es-ES" sz="1200" dirty="0" smtClean="0">
                <a:latin typeface="KG Miss Speechy IPA" panose="02000000000000000000" pitchFamily="2" charset="0"/>
              </a:rPr>
              <a:t>.- Formulemos el problema</a:t>
            </a:r>
            <a:endParaRPr lang="es-MX" sz="1200" dirty="0">
              <a:latin typeface="KG Miss Speechy IPA" panose="02000000000000000000" pitchFamily="2" charset="0"/>
            </a:endParaRPr>
          </a:p>
        </p:txBody>
      </p:sp>
      <p:sp>
        <p:nvSpPr>
          <p:cNvPr id="8" name="CuadroTexto 7"/>
          <p:cNvSpPr txBox="1"/>
          <p:nvPr/>
        </p:nvSpPr>
        <p:spPr>
          <a:xfrm rot="16200000">
            <a:off x="-167397" y="5451731"/>
            <a:ext cx="2017221" cy="461665"/>
          </a:xfrm>
          <a:prstGeom prst="rect">
            <a:avLst/>
          </a:prstGeom>
          <a:noFill/>
        </p:spPr>
        <p:txBody>
          <a:bodyPr wrap="square" rtlCol="0">
            <a:spAutoFit/>
          </a:bodyPr>
          <a:lstStyle/>
          <a:p>
            <a:pPr algn="ctr"/>
            <a:r>
              <a:rPr lang="es-ES" sz="1200" dirty="0" smtClean="0">
                <a:latin typeface="KG Miss Speechy IPA" panose="02000000000000000000" pitchFamily="2" charset="0"/>
              </a:rPr>
              <a:t>4.- Organicemos la experiencia</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386199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dirty="0"/>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542917554"/>
              </p:ext>
            </p:extLst>
          </p:nvPr>
        </p:nvGraphicFramePr>
        <p:xfrm>
          <a:off x="418034" y="443572"/>
          <a:ext cx="8989359" cy="1027831"/>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KG Miss Speechy IPA" panose="02000000000000000000" pitchFamily="2" charset="0"/>
                          <a:ea typeface="+mn-ea"/>
                          <a:cs typeface="+mn-cs"/>
                        </a:rPr>
                        <a:t>Para finalizar</a:t>
                      </a:r>
                      <a:r>
                        <a:rPr lang="es-ES" sz="1200" kern="1200" baseline="0" dirty="0" smtClean="0">
                          <a:solidFill>
                            <a:schemeClr val="dk1"/>
                          </a:solidFill>
                          <a:effectLst/>
                          <a:latin typeface="KG Miss Speechy IPA" panose="02000000000000000000" pitchFamily="2" charset="0"/>
                          <a:ea typeface="+mn-ea"/>
                          <a:cs typeface="+mn-cs"/>
                        </a:rPr>
                        <a:t>, en la ficha de trabajo 11, los niños deberán realizar dibujos que respondan las preguntas sobre lo que harán en la semana, como lo harán y los materiales que utilizarán basándose en la explicación que dio la maestra y en las imágenes.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075422086"/>
              </p:ext>
            </p:extLst>
          </p:nvPr>
        </p:nvGraphicFramePr>
        <p:xfrm>
          <a:off x="418034" y="1979056"/>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ES" sz="1200" dirty="0" smtClean="0">
                          <a:latin typeface="KG Miss Speechy IPA" panose="02000000000000000000" pitchFamily="2" charset="0"/>
                        </a:rPr>
                        <a:t>Video: ¿Cómo cuidar el medio ambiente?”</a:t>
                      </a:r>
                    </a:p>
                    <a:p>
                      <a:pPr marL="171450" indent="-171450">
                        <a:buFont typeface="Arial" panose="020B0604020202020204" pitchFamily="34" charset="0"/>
                        <a:buChar char="•"/>
                      </a:pPr>
                      <a:r>
                        <a:rPr lang="es-ES" sz="1200" dirty="0" smtClean="0">
                          <a:latin typeface="KG Miss Speechy IPA" panose="02000000000000000000" pitchFamily="2" charset="0"/>
                        </a:rPr>
                        <a:t>Imágenes de las actividades a realizar</a:t>
                      </a:r>
                    </a:p>
                    <a:p>
                      <a:pPr marL="171450" indent="-171450">
                        <a:buFont typeface="Arial" panose="020B0604020202020204" pitchFamily="34" charset="0"/>
                        <a:buChar char="•"/>
                      </a:pPr>
                      <a:r>
                        <a:rPr lang="es-ES" sz="1200" dirty="0" smtClean="0">
                          <a:latin typeface="KG Miss Speechy IPA" panose="02000000000000000000" pitchFamily="2" charset="0"/>
                        </a:rPr>
                        <a:t>Ficha de trabajo 11</a:t>
                      </a:r>
                    </a:p>
                    <a:p>
                      <a:pPr marL="171450" indent="-171450">
                        <a:buFont typeface="Arial" panose="020B0604020202020204" pitchFamily="34" charset="0"/>
                        <a:buChar char="•"/>
                      </a:pPr>
                      <a:r>
                        <a:rPr lang="es-ES" sz="1200" dirty="0" smtClean="0">
                          <a:latin typeface="KG Miss Speechy IPA" panose="02000000000000000000" pitchFamily="2" charset="0"/>
                        </a:rPr>
                        <a:t>Lápiz</a:t>
                      </a:r>
                    </a:p>
                    <a:p>
                      <a:pPr marL="171450" indent="-171450">
                        <a:buFont typeface="Arial" panose="020B0604020202020204" pitchFamily="34" charset="0"/>
                        <a:buChar char="•"/>
                      </a:pPr>
                      <a:r>
                        <a:rPr lang="es-ES" sz="1200" dirty="0" smtClean="0">
                          <a:latin typeface="KG Miss Speechy IPA" panose="02000000000000000000" pitchFamily="2" charset="0"/>
                        </a:rPr>
                        <a:t>Crayones</a:t>
                      </a:r>
                      <a:r>
                        <a:rPr lang="es-ES" sz="1200" baseline="0" dirty="0" smtClean="0">
                          <a:latin typeface="KG Miss Speechy IPA" panose="02000000000000000000" pitchFamily="2" charset="0"/>
                        </a:rPr>
                        <a:t> </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55900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dirty="0"/>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2973821760"/>
              </p:ext>
            </p:extLst>
          </p:nvPr>
        </p:nvGraphicFramePr>
        <p:xfrm>
          <a:off x="516775" y="495899"/>
          <a:ext cx="8989359" cy="6107342"/>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ES" sz="1200" b="0" dirty="0" smtClean="0">
                          <a:solidFill>
                            <a:schemeClr val="tx1"/>
                          </a:solidFill>
                          <a:latin typeface="KG Miss Speechy IPA" panose="02000000000000000000" pitchFamily="2" charset="0"/>
                        </a:rPr>
                        <a:t>CLASIFIQUEMOS LA BASURA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Martes 28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latin typeface="KG Miss Speechy IPA" panose="02000000000000000000" pitchFamily="2" charset="0"/>
                        </a:rPr>
                        <a:t>Ética,</a:t>
                      </a:r>
                      <a:r>
                        <a:rPr lang="es-ES"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Interacción, cuidado y conservación de la naturaleza, que favorece la construcción de una conciencia ambiental.</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just"/>
                      <a:r>
                        <a:rPr lang="es-ES" sz="1200" b="0" dirty="0" smtClean="0">
                          <a:solidFill>
                            <a:schemeClr val="tx1"/>
                          </a:solidFill>
                          <a:latin typeface="KG Miss Speechy IPA" panose="02000000000000000000" pitchFamily="2" charset="0"/>
                        </a:rPr>
                        <a:t>II.- </a:t>
                      </a:r>
                      <a:r>
                        <a:rPr lang="es-ES" sz="1200" b="0" dirty="0" smtClean="0">
                          <a:latin typeface="KG Miss Speechy IPA" panose="02000000000000000000" pitchFamily="2" charset="0"/>
                        </a:rPr>
                        <a:t>Promueve actitudes y acciones de cuidado hacia la naturaleza e involucra a las personas de su escuela y comunidad para colaborar en ellas.</a:t>
                      </a:r>
                      <a:endParaRPr lang="es-MX" sz="1200" b="0"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Entiende que, al cuidar a la naturaleza, cuida de sí y a las demás personas.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ES" sz="1200" kern="1200" dirty="0" smtClean="0">
                          <a:solidFill>
                            <a:schemeClr val="dk1"/>
                          </a:solidFill>
                          <a:effectLst/>
                          <a:latin typeface="KG Miss Speechy IPA" panose="02000000000000000000" pitchFamily="2" charset="0"/>
                          <a:ea typeface="+mn-ea"/>
                          <a:cs typeface="+mn-cs"/>
                        </a:rPr>
                        <a:t>Poner a los niños en plenaria y recordar lo que se realizó el día</a:t>
                      </a:r>
                      <a:r>
                        <a:rPr lang="es-ES" sz="1200" kern="1200" baseline="0" dirty="0" smtClean="0">
                          <a:solidFill>
                            <a:schemeClr val="dk1"/>
                          </a:solidFill>
                          <a:effectLst/>
                          <a:latin typeface="KG Miss Speechy IPA" panose="02000000000000000000" pitchFamily="2" charset="0"/>
                          <a:ea typeface="+mn-ea"/>
                          <a:cs typeface="+mn-cs"/>
                        </a:rPr>
                        <a:t> anterior, observar las imágenes que pegamos y ver que actividad nos toca realizar el día de hoy. Preguntarles: ¿por qué creen que es importante clasificar la basura?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ES" sz="1200" kern="1200" baseline="0" dirty="0" smtClean="0">
                          <a:solidFill>
                            <a:schemeClr val="dk1"/>
                          </a:solidFill>
                          <a:effectLst/>
                          <a:latin typeface="KG Miss Speechy IPA" panose="02000000000000000000" pitchFamily="2" charset="0"/>
                          <a:ea typeface="+mn-ea"/>
                          <a:cs typeface="+mn-cs"/>
                        </a:rPr>
                        <a:t>Observar el video: “Aprendamos a separar los residuos” </a:t>
                      </a:r>
                      <a:r>
                        <a:rPr lang="es-ES" sz="1200" kern="1200" baseline="0" dirty="0" smtClean="0">
                          <a:solidFill>
                            <a:schemeClr val="dk1"/>
                          </a:solidFill>
                          <a:effectLst/>
                          <a:latin typeface="KG Miss Speechy IPA" panose="02000000000000000000" pitchFamily="2" charset="0"/>
                          <a:ea typeface="+mn-ea"/>
                          <a:cs typeface="+mn-cs"/>
                          <a:hlinkClick r:id="rId4"/>
                        </a:rPr>
                        <a:t>https://www.youtube.com/watch?v=uHlZcrxReTE</a:t>
                      </a:r>
                      <a:r>
                        <a:rPr lang="es-ES" sz="1200" kern="1200" baseline="0" dirty="0" smtClean="0">
                          <a:solidFill>
                            <a:schemeClr val="dk1"/>
                          </a:solidFill>
                          <a:effectLst/>
                          <a:latin typeface="KG Miss Speechy IPA" panose="02000000000000000000" pitchFamily="2" charset="0"/>
                          <a:ea typeface="+mn-ea"/>
                          <a:cs typeface="+mn-cs"/>
                        </a:rPr>
                        <a:t> y hacerles las siguientes preguntas: ¿Cuántos contenedores de basura necesitamos para clasificar los residuos?, ¿de que color son?, ¿Qué tipo de basura se coloca en cada bote de basura?</a:t>
                      </a:r>
                    </a:p>
                    <a:p>
                      <a:pPr algn="just"/>
                      <a:r>
                        <a:rPr lang="es-ES" sz="1200" kern="1200" baseline="0" dirty="0" smtClean="0">
                          <a:solidFill>
                            <a:schemeClr val="dk1"/>
                          </a:solidFill>
                          <a:effectLst/>
                          <a:latin typeface="KG Miss Speechy IPA" panose="02000000000000000000" pitchFamily="2" charset="0"/>
                          <a:ea typeface="+mn-ea"/>
                          <a:cs typeface="+mn-cs"/>
                        </a:rPr>
                        <a:t>Explicarles que es importante clasificar la basura para poder reciclar la basura inorgánica y disminuir la contaminación y el medio ambiente.</a:t>
                      </a:r>
                    </a:p>
                    <a:p>
                      <a:pPr algn="just"/>
                      <a:r>
                        <a:rPr lang="es-ES" sz="1200" kern="1200" baseline="0" dirty="0" smtClean="0">
                          <a:solidFill>
                            <a:schemeClr val="dk1"/>
                          </a:solidFill>
                          <a:effectLst/>
                          <a:latin typeface="KG Miss Speechy IPA" panose="02000000000000000000" pitchFamily="2" charset="0"/>
                          <a:ea typeface="+mn-ea"/>
                          <a:cs typeface="+mn-cs"/>
                        </a:rPr>
                        <a:t>Enseguida, de manera grupal se forrarán 4 contenedores con los colores adecuados para la clasificación de residuos. Una vez que hayan terminado saldrán al patio de la escuela y recolectarán basura que haya en el piso y la colocarán en el contenedor que corresponda. Una vez terminada esta actividad se lavarán las manos y pasarán a cada salón de la escuela a comunicar que colocarán los contenedores en un lugar estratégico, les explicarán que tipo de basura va en cada contenedor y la importancia de clasificar la basura.</a:t>
                      </a: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Texto 6"/>
          <p:cNvSpPr txBox="1"/>
          <p:nvPr/>
        </p:nvSpPr>
        <p:spPr>
          <a:xfrm rot="16200000">
            <a:off x="-152515" y="4795934"/>
            <a:ext cx="2017221" cy="461665"/>
          </a:xfrm>
          <a:prstGeom prst="rect">
            <a:avLst/>
          </a:prstGeom>
          <a:noFill/>
        </p:spPr>
        <p:txBody>
          <a:bodyPr wrap="square" rtlCol="0">
            <a:spAutoFit/>
          </a:bodyPr>
          <a:lstStyle/>
          <a:p>
            <a:pPr algn="ctr"/>
            <a:r>
              <a:rPr lang="es-ES" sz="1200" dirty="0" smtClean="0">
                <a:latin typeface="KG Miss Speechy IPA" panose="02000000000000000000" pitchFamily="2" charset="0"/>
              </a:rPr>
              <a:t>5.- Vivamos la experiencia</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981711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dirty="0"/>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110920074"/>
              </p:ext>
            </p:extLst>
          </p:nvPr>
        </p:nvGraphicFramePr>
        <p:xfrm>
          <a:off x="418034" y="443572"/>
          <a:ext cx="8989359" cy="1027831"/>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KG Miss Speechy IPA" panose="02000000000000000000" pitchFamily="2" charset="0"/>
                          <a:ea typeface="+mn-ea"/>
                          <a:cs typeface="+mn-cs"/>
                        </a:rPr>
                        <a:t>Por, último dejarán</a:t>
                      </a:r>
                      <a:r>
                        <a:rPr lang="es-ES" sz="1200" kern="1200" baseline="0" dirty="0" smtClean="0">
                          <a:solidFill>
                            <a:schemeClr val="dk1"/>
                          </a:solidFill>
                          <a:effectLst/>
                          <a:latin typeface="KG Miss Speechy IPA" panose="02000000000000000000" pitchFamily="2" charset="0"/>
                          <a:ea typeface="+mn-ea"/>
                          <a:cs typeface="+mn-cs"/>
                        </a:rPr>
                        <a:t> los contenedores en el patio, y una vez que regresen al salón realizarán la ficha de trabajo 12, en donde ilustrarán las imágenes, las recortará y las pegarán en el contenedor adecuado.</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648075113"/>
              </p:ext>
            </p:extLst>
          </p:nvPr>
        </p:nvGraphicFramePr>
        <p:xfrm>
          <a:off x="418034" y="1979056"/>
          <a:ext cx="8989359" cy="20881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ES" sz="1200" dirty="0" smtClean="0">
                          <a:latin typeface="KG Miss Speechy IPA" panose="02000000000000000000" pitchFamily="2" charset="0"/>
                        </a:rPr>
                        <a:t>Video: </a:t>
                      </a:r>
                      <a:r>
                        <a:rPr lang="es-ES" sz="1200" kern="1200" baseline="0" dirty="0" smtClean="0">
                          <a:solidFill>
                            <a:schemeClr val="dk1"/>
                          </a:solidFill>
                          <a:effectLst/>
                          <a:latin typeface="KG Miss Speechy IPA" panose="02000000000000000000" pitchFamily="2" charset="0"/>
                          <a:ea typeface="+mn-ea"/>
                          <a:cs typeface="+mn-cs"/>
                        </a:rPr>
                        <a:t>“Aprendamos a separar los residuos”</a:t>
                      </a:r>
                    </a:p>
                    <a:p>
                      <a:pPr marL="171450" indent="-171450">
                        <a:buFont typeface="Arial" panose="020B0604020202020204" pitchFamily="34" charset="0"/>
                        <a:buChar char="•"/>
                      </a:pPr>
                      <a:r>
                        <a:rPr lang="es-ES" sz="1200" kern="1200" baseline="0" dirty="0" smtClean="0">
                          <a:solidFill>
                            <a:schemeClr val="dk1"/>
                          </a:solidFill>
                          <a:effectLst/>
                          <a:latin typeface="KG Miss Speechy IPA" panose="02000000000000000000" pitchFamily="2" charset="0"/>
                          <a:ea typeface="+mn-ea"/>
                          <a:cs typeface="+mn-cs"/>
                        </a:rPr>
                        <a:t>4 contenedores para colocar la basura, pueden ser de plástico con los colores adecuados, o contenedores de cartón y se pintarían con los colores correctos</a:t>
                      </a:r>
                    </a:p>
                    <a:p>
                      <a:pPr marL="171450" indent="-171450">
                        <a:buFont typeface="Arial" panose="020B0604020202020204" pitchFamily="34" charset="0"/>
                        <a:buChar char="•"/>
                      </a:pPr>
                      <a:r>
                        <a:rPr lang="es-ES" sz="1200" kern="1200" baseline="0" dirty="0" smtClean="0">
                          <a:solidFill>
                            <a:schemeClr val="dk1"/>
                          </a:solidFill>
                          <a:effectLst/>
                          <a:latin typeface="KG Miss Speechy IPA" panose="02000000000000000000" pitchFamily="2" charset="0"/>
                          <a:ea typeface="+mn-ea"/>
                          <a:cs typeface="+mn-cs"/>
                        </a:rPr>
                        <a:t>Plumones</a:t>
                      </a:r>
                    </a:p>
                    <a:p>
                      <a:pPr marL="171450" indent="-171450">
                        <a:buFont typeface="Arial" panose="020B0604020202020204" pitchFamily="34" charset="0"/>
                        <a:buChar char="•"/>
                      </a:pPr>
                      <a:r>
                        <a:rPr lang="es-ES" sz="1200" kern="1200" baseline="0" dirty="0" smtClean="0">
                          <a:solidFill>
                            <a:schemeClr val="dk1"/>
                          </a:solidFill>
                          <a:effectLst/>
                          <a:latin typeface="KG Miss Speechy IPA" panose="02000000000000000000" pitchFamily="2" charset="0"/>
                          <a:ea typeface="+mn-ea"/>
                          <a:cs typeface="+mn-cs"/>
                        </a:rPr>
                        <a:t>Ficha de trabajo 12</a:t>
                      </a:r>
                    </a:p>
                    <a:p>
                      <a:pPr marL="171450" indent="-171450">
                        <a:buFont typeface="Arial" panose="020B0604020202020204" pitchFamily="34" charset="0"/>
                        <a:buChar char="•"/>
                      </a:pPr>
                      <a:r>
                        <a:rPr lang="es-ES" sz="1200" kern="1200" baseline="0" dirty="0" smtClean="0">
                          <a:solidFill>
                            <a:schemeClr val="dk1"/>
                          </a:solidFill>
                          <a:effectLst/>
                          <a:latin typeface="KG Miss Speechy IPA" panose="02000000000000000000" pitchFamily="2" charset="0"/>
                          <a:ea typeface="+mn-ea"/>
                          <a:cs typeface="+mn-cs"/>
                        </a:rPr>
                        <a:t>Tijeras</a:t>
                      </a:r>
                    </a:p>
                    <a:p>
                      <a:pPr marL="171450" indent="-171450">
                        <a:buFont typeface="Arial" panose="020B0604020202020204" pitchFamily="34" charset="0"/>
                        <a:buChar char="•"/>
                      </a:pPr>
                      <a:r>
                        <a:rPr lang="es-ES" sz="1200" kern="1200" baseline="0" dirty="0" smtClean="0">
                          <a:solidFill>
                            <a:schemeClr val="dk1"/>
                          </a:solidFill>
                          <a:effectLst/>
                          <a:latin typeface="KG Miss Speechy IPA" panose="02000000000000000000" pitchFamily="2" charset="0"/>
                          <a:ea typeface="+mn-ea"/>
                          <a:cs typeface="+mn-cs"/>
                        </a:rPr>
                        <a:t>Pegamento</a:t>
                      </a:r>
                    </a:p>
                    <a:p>
                      <a:pPr marL="171450" indent="-171450">
                        <a:buFont typeface="Arial" panose="020B0604020202020204" pitchFamily="34" charset="0"/>
                        <a:buChar char="•"/>
                      </a:pPr>
                      <a:r>
                        <a:rPr lang="es-ES" sz="1200" kern="1200" baseline="0" dirty="0" smtClean="0">
                          <a:solidFill>
                            <a:schemeClr val="dk1"/>
                          </a:solidFill>
                          <a:effectLst/>
                          <a:latin typeface="KG Miss Speechy IPA" panose="02000000000000000000" pitchFamily="2" charset="0"/>
                          <a:ea typeface="+mn-ea"/>
                          <a:cs typeface="+mn-cs"/>
                        </a:rPr>
                        <a:t>Crayones</a:t>
                      </a:r>
                    </a:p>
                    <a:p>
                      <a:pPr marL="171450" indent="-171450">
                        <a:buFont typeface="Arial" panose="020B0604020202020204" pitchFamily="34" charset="0"/>
                        <a:buChar char="•"/>
                      </a:pPr>
                      <a:r>
                        <a:rPr lang="es-ES" sz="1200" kern="1200" baseline="0" dirty="0" smtClean="0">
                          <a:solidFill>
                            <a:schemeClr val="dk1"/>
                          </a:solidFill>
                          <a:effectLst/>
                          <a:latin typeface="KG Miss Speechy IPA" panose="02000000000000000000" pitchFamily="2" charset="0"/>
                          <a:ea typeface="+mn-ea"/>
                          <a:cs typeface="+mn-cs"/>
                        </a:rPr>
                        <a:t>Lápiz </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130299624"/>
              </p:ext>
            </p:extLst>
          </p:nvPr>
        </p:nvGraphicFramePr>
        <p:xfrm>
          <a:off x="418033" y="4616373"/>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171450" indent="-171450">
                        <a:buFont typeface="Arial" panose="020B0604020202020204" pitchFamily="34" charset="0"/>
                        <a:buChar char="•"/>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los siguientes materiales para el día de mañana miércoles 29 de Mayo:</a:t>
                      </a:r>
                    </a:p>
                    <a:p>
                      <a:pPr marL="171450" indent="-171450">
                        <a:buFontTx/>
                        <a:buChar char="-"/>
                      </a:pPr>
                      <a:r>
                        <a:rPr lang="es-MX" sz="1200" baseline="0" dirty="0" smtClean="0">
                          <a:latin typeface="KG Miss Speechy IPA" panose="02000000000000000000" pitchFamily="2" charset="0"/>
                        </a:rPr>
                        <a:t>Una media de algodón</a:t>
                      </a:r>
                    </a:p>
                    <a:p>
                      <a:pPr marL="171450" indent="-171450">
                        <a:buFontTx/>
                        <a:buChar char="-"/>
                      </a:pPr>
                      <a:r>
                        <a:rPr lang="es-MX" sz="1200" baseline="0" dirty="0" smtClean="0">
                          <a:latin typeface="KG Miss Speechy IPA" panose="02000000000000000000" pitchFamily="2" charset="0"/>
                        </a:rPr>
                        <a:t>20 gramos de semillas de alpiste</a:t>
                      </a:r>
                    </a:p>
                    <a:p>
                      <a:pPr marL="171450" indent="-171450">
                        <a:buFontTx/>
                        <a:buChar char="-"/>
                      </a:pPr>
                      <a:r>
                        <a:rPr lang="es-MX" sz="1200" baseline="0" dirty="0" smtClean="0">
                          <a:latin typeface="KG Miss Speechy IPA" panose="02000000000000000000" pitchFamily="2" charset="0"/>
                        </a:rPr>
                        <a:t>50 gramos de tierra</a:t>
                      </a:r>
                    </a:p>
                    <a:p>
                      <a:pPr marL="171450" indent="-171450">
                        <a:buFontTx/>
                        <a:buChar char="-"/>
                      </a:pPr>
                      <a:r>
                        <a:rPr lang="es-MX" sz="1200" baseline="0" dirty="0" smtClean="0">
                          <a:latin typeface="KG Miss Speechy IPA" panose="02000000000000000000" pitchFamily="2" charset="0"/>
                        </a:rPr>
                        <a:t>Un par de botones u ojos móviles</a:t>
                      </a:r>
                    </a:p>
                    <a:p>
                      <a:pPr marL="171450" indent="-171450">
                        <a:buFontTx/>
                        <a:buChar char="-"/>
                      </a:pPr>
                      <a:r>
                        <a:rPr lang="es-MX" sz="1200" baseline="0" dirty="0" smtClean="0">
                          <a:latin typeface="KG Miss Speechy IPA" panose="02000000000000000000" pitchFamily="2" charset="0"/>
                        </a:rPr>
                        <a:t>3 ligas</a:t>
                      </a:r>
                    </a:p>
                    <a:p>
                      <a:pPr marL="171450" indent="-171450">
                        <a:buFontTx/>
                        <a:buChar char="-"/>
                      </a:pPr>
                      <a:r>
                        <a:rPr lang="es-MX" sz="1200" baseline="0" dirty="0" smtClean="0">
                          <a:latin typeface="KG Miss Speechy IPA" panose="02000000000000000000" pitchFamily="2" charset="0"/>
                        </a:rPr>
                        <a:t>Un vaso de plástico desechable transparente con el nombre del alumno escrito con plumón permanente.</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0334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209" y="4819232"/>
            <a:ext cx="890688" cy="720381"/>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Ejemplo</a:t>
            </a:r>
            <a:endParaRPr lang="es-MX" sz="9600" dirty="0">
              <a:latin typeface="Farmers Market" pitchFamily="50" charset="0"/>
              <a:ea typeface="HelloBigDeal" panose="02000603000000000000" pitchFamily="2" charset="0"/>
            </a:endParaRPr>
          </a:p>
        </p:txBody>
      </p:sp>
      <p:sp>
        <p:nvSpPr>
          <p:cNvPr id="7" name="Rectángulo 6"/>
          <p:cNvSpPr/>
          <p:nvPr/>
        </p:nvSpPr>
        <p:spPr>
          <a:xfrm>
            <a:off x="1599682" y="785109"/>
            <a:ext cx="6843540" cy="1862048"/>
          </a:xfrm>
          <a:prstGeom prst="rect">
            <a:avLst/>
          </a:prstGeom>
        </p:spPr>
        <p:txBody>
          <a:bodyPr wrap="none">
            <a:spAutoFit/>
          </a:bodyPr>
          <a:lstStyle/>
          <a:p>
            <a:pPr algn="ctr"/>
            <a:r>
              <a:rPr lang="es-MX" sz="11500" dirty="0" smtClean="0">
                <a:latin typeface="Farmers Market" pitchFamily="50" charset="0"/>
                <a:ea typeface="HelloBigDeal" panose="02000603000000000000" pitchFamily="2" charset="0"/>
              </a:rPr>
              <a:t>de la actividad</a:t>
            </a:r>
            <a:r>
              <a:rPr lang="es-MX" sz="8800" dirty="0" smtClean="0">
                <a:latin typeface="Farmers Market" pitchFamily="50" charset="0"/>
                <a:ea typeface="HelloBigDeal" panose="02000603000000000000" pitchFamily="2" charset="0"/>
              </a:rPr>
              <a:t> </a:t>
            </a:r>
            <a:endParaRPr lang="es-MX" sz="8800" dirty="0"/>
          </a:p>
        </p:txBody>
      </p:sp>
      <p:pic>
        <p:nvPicPr>
          <p:cNvPr id="9" name="Picture 4" descr="Esto contiene una imagen de: *KIT MEIO AMBIENTE* 🌱"/>
          <p:cNvPicPr>
            <a:picLocks noChangeAspect="1" noChangeArrowheads="1"/>
          </p:cNvPicPr>
          <p:nvPr/>
        </p:nvPicPr>
        <p:blipFill rotWithShape="1">
          <a:blip r:embed="rId5">
            <a:extLst>
              <a:ext uri="{28A0092B-C50C-407E-A947-70E740481C1C}">
                <a14:useLocalDpi xmlns:a14="http://schemas.microsoft.com/office/drawing/2010/main" val="0"/>
              </a:ext>
            </a:extLst>
          </a:blip>
          <a:srcRect t="33833" b="27442"/>
          <a:stretch/>
        </p:blipFill>
        <p:spPr bwMode="auto">
          <a:xfrm>
            <a:off x="1989083" y="3432268"/>
            <a:ext cx="6064737" cy="2348602"/>
          </a:xfrm>
          <a:prstGeom prst="rect">
            <a:avLst/>
          </a:prstGeom>
          <a:noFill/>
          <a:ln w="38100">
            <a:solidFill>
              <a:schemeClr val="tx1"/>
            </a:solidFill>
            <a:prstDash val="lg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915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dirty="0"/>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858014085"/>
              </p:ext>
            </p:extLst>
          </p:nvPr>
        </p:nvGraphicFramePr>
        <p:xfrm>
          <a:off x="516775" y="495899"/>
          <a:ext cx="8989359" cy="607419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ES" sz="1200" b="0" dirty="0" smtClean="0">
                          <a:solidFill>
                            <a:schemeClr val="tx1"/>
                          </a:solidFill>
                          <a:latin typeface="KG Miss Speechy IPA" panose="02000000000000000000" pitchFamily="2" charset="0"/>
                        </a:rPr>
                        <a:t>SEÑOR PASTO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Miércoles 29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latin typeface="KG Miss Speechy IPA" panose="02000000000000000000" pitchFamily="2" charset="0"/>
                        </a:rPr>
                        <a:t>Ética,</a:t>
                      </a:r>
                      <a:r>
                        <a:rPr lang="es-ES"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Interacción, cuidado y conservación de la naturaleza, que favorece la construcción de una conciencia ambiental.</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II.- Se relaciona con la naturaleza y considera la importancia de sus elementos para la vida (aire, Sol, agua y suelo).</a:t>
                      </a:r>
                      <a:endParaRPr lang="es-MX" sz="1200" b="1"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III.- </a:t>
                      </a:r>
                      <a:r>
                        <a:rPr lang="es-ES" sz="1200" dirty="0" smtClean="0">
                          <a:latin typeface="KG Miss Speechy IPA" panose="02000000000000000000" pitchFamily="2" charset="0"/>
                        </a:rPr>
                        <a:t>Interactúa con respeto y empatía en la naturaleza e identifica los elementos y cuidados que necesitan los seres vivos.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ES" sz="1200" kern="1200" dirty="0" smtClean="0">
                          <a:solidFill>
                            <a:schemeClr val="dk1"/>
                          </a:solidFill>
                          <a:effectLst/>
                          <a:latin typeface="KG Miss Speechy IPA" panose="02000000000000000000" pitchFamily="2" charset="0"/>
                          <a:ea typeface="+mn-ea"/>
                          <a:cs typeface="+mn-cs"/>
                        </a:rPr>
                        <a:t>Poner a los niños en plenaria y </a:t>
                      </a:r>
                      <a:r>
                        <a:rPr lang="es-MX" sz="1200" kern="1200" dirty="0" smtClean="0">
                          <a:solidFill>
                            <a:schemeClr val="dk1"/>
                          </a:solidFill>
                          <a:effectLst/>
                          <a:latin typeface="KG Miss Speechy IPA" panose="02000000000000000000" pitchFamily="2" charset="0"/>
                          <a:ea typeface="+mn-ea"/>
                          <a:cs typeface="+mn-cs"/>
                        </a:rPr>
                        <a:t>observar la activida</a:t>
                      </a:r>
                      <a:r>
                        <a:rPr lang="es-MX" sz="1200" kern="1200" baseline="0" dirty="0" smtClean="0">
                          <a:solidFill>
                            <a:schemeClr val="dk1"/>
                          </a:solidFill>
                          <a:effectLst/>
                          <a:latin typeface="KG Miss Speechy IPA" panose="02000000000000000000" pitchFamily="2" charset="0"/>
                          <a:ea typeface="+mn-ea"/>
                          <a:cs typeface="+mn-cs"/>
                        </a:rPr>
                        <a:t>d que nos toca realizar el día de hoy, mencionarles a los niños que hoy realizaremos un señor huerto y preguntarles: ¿Cómo creen que contribuye al ambiente la elaboración de un señor pasto?, ¿Cómo creen que se hace un señor pasto?, ¿Qué materiales creen que vamos a utilizar?</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Enseguida la maestra les proyectará la imagen de los materiales que se necesitan y los pasos para realizarlo. La maestra les irá leyendo los pasos y ellos lo irán elaborando con los materiales que se les solicitó previamente. Primero colocarán en una media un puñado de semillas de alpiste, posteriormente agregarán la tierra (50 gramos aproximadamente) y con ayuda de la maestra se le hará un nudo a la media formándose así como una esfera. Con las ligas se le dará forma a las orejas y a la nariz. Finalmente se le dibujarán o pegarán los ojos, pueden ser botones u ojos móviles (algunos ya tienen pegamento para adherirse); se le colocará agua a un vaso y se colocará ahí la cabeza. Se le cambiará el agua cada semana y observarán en el transcurso de los días como va creciendo el “cabello” del señor pasto. Una vez que les haya crecido el cabello, pueden colocarlos en alguna parte del jardín de la escuela y regarlo frecuentemente para crear un ambiente más verde en la escuela.</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Texto 6"/>
          <p:cNvSpPr txBox="1"/>
          <p:nvPr/>
        </p:nvSpPr>
        <p:spPr>
          <a:xfrm rot="16200000">
            <a:off x="-152515" y="4795934"/>
            <a:ext cx="2017221" cy="461665"/>
          </a:xfrm>
          <a:prstGeom prst="rect">
            <a:avLst/>
          </a:prstGeom>
          <a:noFill/>
        </p:spPr>
        <p:txBody>
          <a:bodyPr wrap="square" rtlCol="0">
            <a:spAutoFit/>
          </a:bodyPr>
          <a:lstStyle/>
          <a:p>
            <a:pPr algn="ctr"/>
            <a:r>
              <a:rPr lang="es-ES" sz="1200" dirty="0" smtClean="0">
                <a:latin typeface="KG Miss Speechy IPA" panose="02000000000000000000" pitchFamily="2" charset="0"/>
              </a:rPr>
              <a:t>5.- Vivamos la experiencia</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2597381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dirty="0"/>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213333750"/>
              </p:ext>
            </p:extLst>
          </p:nvPr>
        </p:nvGraphicFramePr>
        <p:xfrm>
          <a:off x="418034" y="443572"/>
          <a:ext cx="8989359" cy="109500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en a ficha de trabajo 13, los alumnos tacharán aquellos elementos que NO necesite las plantas para poder crecer.</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“Había una vez una semilla”.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https://www.youtube.com/watch?v=RbO47MbVBqA</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794418307"/>
              </p:ext>
            </p:extLst>
          </p:nvPr>
        </p:nvGraphicFramePr>
        <p:xfrm>
          <a:off x="418034" y="1979056"/>
          <a:ext cx="8989359" cy="245391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dirty="0" smtClean="0">
                          <a:latin typeface="KG Miss Speechy IPA" panose="02000000000000000000" pitchFamily="2" charset="0"/>
                        </a:rPr>
                        <a:t>Lámina</a:t>
                      </a:r>
                      <a:r>
                        <a:rPr lang="es-MX" sz="1200" baseline="0" dirty="0" smtClean="0">
                          <a:latin typeface="KG Miss Speechy IPA" panose="02000000000000000000" pitchFamily="2" charset="0"/>
                        </a:rPr>
                        <a:t> “Señor pasto”</a:t>
                      </a:r>
                    </a:p>
                    <a:p>
                      <a:pPr marL="171450" indent="-171450">
                        <a:buFont typeface="Arial" panose="020B0604020202020204" pitchFamily="34" charset="0"/>
                        <a:buChar char="•"/>
                      </a:pPr>
                      <a:r>
                        <a:rPr lang="es-MX" sz="1200" baseline="0" dirty="0" smtClean="0">
                          <a:latin typeface="KG Miss Speechy IPA" panose="02000000000000000000" pitchFamily="2" charset="0"/>
                        </a:rPr>
                        <a:t>Media de algodón</a:t>
                      </a:r>
                    </a:p>
                    <a:p>
                      <a:pPr marL="171450" indent="-171450">
                        <a:buFont typeface="Arial" panose="020B0604020202020204" pitchFamily="34" charset="0"/>
                        <a:buChar char="•"/>
                      </a:pPr>
                      <a:r>
                        <a:rPr lang="es-MX" sz="1200" baseline="0" dirty="0" smtClean="0">
                          <a:latin typeface="KG Miss Speechy IPA" panose="02000000000000000000" pitchFamily="2" charset="0"/>
                        </a:rPr>
                        <a:t>20 gramos de semilla de alpiste</a:t>
                      </a:r>
                    </a:p>
                    <a:p>
                      <a:pPr marL="171450" indent="-171450">
                        <a:buFont typeface="Arial" panose="020B0604020202020204" pitchFamily="34" charset="0"/>
                        <a:buChar char="•"/>
                      </a:pPr>
                      <a:r>
                        <a:rPr lang="es-MX" sz="1200" baseline="0" dirty="0" smtClean="0">
                          <a:latin typeface="KG Miss Speechy IPA" panose="02000000000000000000" pitchFamily="2" charset="0"/>
                        </a:rPr>
                        <a:t>50 gr de tierra</a:t>
                      </a:r>
                    </a:p>
                    <a:p>
                      <a:pPr marL="171450" indent="-171450">
                        <a:buFont typeface="Arial" panose="020B0604020202020204" pitchFamily="34" charset="0"/>
                        <a:buChar char="•"/>
                      </a:pPr>
                      <a:r>
                        <a:rPr lang="es-MX" sz="1200" baseline="0" dirty="0" smtClean="0">
                          <a:latin typeface="KG Miss Speechy IPA" panose="02000000000000000000" pitchFamily="2" charset="0"/>
                        </a:rPr>
                        <a:t>Vaso de plástico transparente</a:t>
                      </a:r>
                    </a:p>
                    <a:p>
                      <a:pPr marL="171450" indent="-171450">
                        <a:buFont typeface="Arial" panose="020B0604020202020204" pitchFamily="34" charset="0"/>
                        <a:buChar char="•"/>
                      </a:pPr>
                      <a:r>
                        <a:rPr lang="es-MX" sz="1200" baseline="0" dirty="0" smtClean="0">
                          <a:latin typeface="KG Miss Speechy IPA" panose="02000000000000000000" pitchFamily="2" charset="0"/>
                        </a:rPr>
                        <a:t>Botone, ojos móviles o plumón</a:t>
                      </a:r>
                    </a:p>
                    <a:p>
                      <a:pPr marL="171450" indent="-171450">
                        <a:buFont typeface="Arial" panose="020B0604020202020204" pitchFamily="34" charset="0"/>
                        <a:buChar char="•"/>
                      </a:pPr>
                      <a:r>
                        <a:rPr lang="es-MX" sz="1200" baseline="0" dirty="0" smtClean="0">
                          <a:latin typeface="KG Miss Speechy IPA" panose="02000000000000000000" pitchFamily="2" charset="0"/>
                        </a:rPr>
                        <a:t>3 ligas</a:t>
                      </a:r>
                    </a:p>
                    <a:p>
                      <a:pPr marL="171450" indent="-171450">
                        <a:buFont typeface="Arial" panose="020B0604020202020204" pitchFamily="34" charset="0"/>
                        <a:buChar char="•"/>
                      </a:pPr>
                      <a:r>
                        <a:rPr lang="es-MX" sz="1200" baseline="0" dirty="0" smtClean="0">
                          <a:latin typeface="KG Miss Speechy IPA" panose="02000000000000000000" pitchFamily="2" charset="0"/>
                        </a:rPr>
                        <a:t>Ficha de trabajo 13</a:t>
                      </a:r>
                    </a:p>
                    <a:p>
                      <a:pPr marL="171450" indent="-171450">
                        <a:buFont typeface="Arial" panose="020B0604020202020204" pitchFamily="34" charset="0"/>
                        <a:buChar char="•"/>
                      </a:pPr>
                      <a:r>
                        <a:rPr lang="es-MX" sz="1200" baseline="0" dirty="0" smtClean="0">
                          <a:latin typeface="KG Miss Speechy IPA" panose="02000000000000000000" pitchFamily="2" charset="0"/>
                        </a:rPr>
                        <a:t>Crayones</a:t>
                      </a:r>
                    </a:p>
                    <a:p>
                      <a:pPr marL="171450" indent="-171450">
                        <a:buFont typeface="Arial" panose="020B0604020202020204" pitchFamily="34" charset="0"/>
                        <a:buChar char="•"/>
                      </a:pPr>
                      <a:r>
                        <a:rPr lang="es-MX" sz="1200" baseline="0" dirty="0" smtClean="0">
                          <a:latin typeface="KG Miss Speechy IPA" panose="02000000000000000000" pitchFamily="2" charset="0"/>
                        </a:rPr>
                        <a:t>Lápiz</a:t>
                      </a:r>
                    </a:p>
                    <a:p>
                      <a:pPr marL="171450" indent="-171450">
                        <a:buFont typeface="Arial" panose="020B0604020202020204" pitchFamily="34" charset="0"/>
                        <a:buChar char="•"/>
                      </a:pPr>
                      <a:r>
                        <a:rPr lang="es-MX" sz="1200" baseline="0" dirty="0" smtClean="0">
                          <a:latin typeface="KG Miss Speechy IPA" panose="02000000000000000000" pitchFamily="2" charset="0"/>
                        </a:rPr>
                        <a:t>Cuento: “Había una vez una semilla”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611487288"/>
              </p:ext>
            </p:extLst>
          </p:nvPr>
        </p:nvGraphicFramePr>
        <p:xfrm>
          <a:off x="418033" y="4616373"/>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171450" indent="-171450">
                        <a:buFont typeface="Arial" panose="020B0604020202020204" pitchFamily="34" charset="0"/>
                        <a:buChar char="•"/>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para el día de mañana jueves 30 de Mayo media cartulina blanca.</a:t>
                      </a:r>
                    </a:p>
                    <a:p>
                      <a:pPr marL="0" indent="0">
                        <a:buFont typeface="Arial" panose="020B0604020202020204" pitchFamily="34" charset="0"/>
                        <a:buNone/>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57306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209" y="4819232"/>
            <a:ext cx="890688" cy="720381"/>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Ejemplo</a:t>
            </a:r>
            <a:endParaRPr lang="es-MX" sz="9600" dirty="0">
              <a:latin typeface="Farmers Market" pitchFamily="50" charset="0"/>
              <a:ea typeface="HelloBigDeal" panose="02000603000000000000" pitchFamily="2" charset="0"/>
            </a:endParaRPr>
          </a:p>
        </p:txBody>
      </p:sp>
      <p:sp>
        <p:nvSpPr>
          <p:cNvPr id="7" name="Rectángulo 6"/>
          <p:cNvSpPr/>
          <p:nvPr/>
        </p:nvSpPr>
        <p:spPr>
          <a:xfrm>
            <a:off x="1599682" y="785109"/>
            <a:ext cx="6843540" cy="1862048"/>
          </a:xfrm>
          <a:prstGeom prst="rect">
            <a:avLst/>
          </a:prstGeom>
        </p:spPr>
        <p:txBody>
          <a:bodyPr wrap="none">
            <a:spAutoFit/>
          </a:bodyPr>
          <a:lstStyle/>
          <a:p>
            <a:pPr algn="ctr"/>
            <a:r>
              <a:rPr lang="es-MX" sz="11500" dirty="0" smtClean="0">
                <a:latin typeface="Farmers Market" pitchFamily="50" charset="0"/>
                <a:ea typeface="HelloBigDeal" panose="02000603000000000000" pitchFamily="2" charset="0"/>
              </a:rPr>
              <a:t>de la actividad</a:t>
            </a:r>
            <a:r>
              <a:rPr lang="es-MX" sz="8800" dirty="0" smtClean="0">
                <a:latin typeface="Farmers Market" pitchFamily="50" charset="0"/>
                <a:ea typeface="HelloBigDeal" panose="02000603000000000000" pitchFamily="2" charset="0"/>
              </a:rPr>
              <a:t> </a:t>
            </a:r>
            <a:endParaRPr lang="es-MX" sz="8800" dirty="0"/>
          </a:p>
        </p:txBody>
      </p:sp>
      <p:pic>
        <p:nvPicPr>
          <p:cNvPr id="1026" name="Picture 2" descr="Esto contiene una imagen de: Ideas de jardinería para hacer con los niños | JA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426" y="2385336"/>
            <a:ext cx="3254052" cy="4853503"/>
          </a:xfrm>
          <a:prstGeom prst="rect">
            <a:avLst/>
          </a:prstGeom>
          <a:ln w="38100">
            <a:solidFill>
              <a:schemeClr val="tx1"/>
            </a:solidFill>
            <a:prstDash val="lgDash"/>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525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dirty="0"/>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4179244480"/>
              </p:ext>
            </p:extLst>
          </p:nvPr>
        </p:nvGraphicFramePr>
        <p:xfrm>
          <a:off x="516775" y="495899"/>
          <a:ext cx="8989359" cy="5362400"/>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PROMOVAMOS EL CUIDADO DEL PLANETA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Jueves 30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latin typeface="KG Miss Speechy IPA" panose="02000000000000000000" pitchFamily="2" charset="0"/>
                        </a:rPr>
                        <a:t>Ética,</a:t>
                      </a:r>
                      <a:r>
                        <a:rPr lang="es-ES"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Interacción, cuidado y conservación de la naturaleza, que favorece la construcción de una conciencia ambiental.</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just"/>
                      <a:r>
                        <a:rPr lang="es-MX" sz="1200" b="0" dirty="0" smtClean="0">
                          <a:solidFill>
                            <a:schemeClr val="tx1"/>
                          </a:solidFill>
                          <a:latin typeface="KG Miss Speechy IPA" panose="02000000000000000000" pitchFamily="2" charset="0"/>
                        </a:rPr>
                        <a:t>I.- </a:t>
                      </a:r>
                      <a:r>
                        <a:rPr lang="es-MX" sz="1200" b="0" dirty="0" smtClean="0">
                          <a:latin typeface="KG Miss Speechy IPA" panose="02000000000000000000" pitchFamily="2" charset="0"/>
                        </a:rPr>
                        <a:t>Evitar acciones que deterioren a la naturaleza e invita a sus pares a cuidarla.</a:t>
                      </a:r>
                      <a:endParaRPr lang="es-MX" sz="1200" b="0"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b="0" dirty="0" smtClean="0">
                          <a:solidFill>
                            <a:schemeClr val="tx1"/>
                          </a:solidFill>
                          <a:latin typeface="KG Miss Speechy IPA" panose="02000000000000000000" pitchFamily="2" charset="0"/>
                        </a:rPr>
                        <a:t>II.- </a:t>
                      </a:r>
                      <a:r>
                        <a:rPr lang="es-ES" sz="1200" b="0" dirty="0" smtClean="0">
                          <a:latin typeface="KG Miss Speechy IPA" panose="02000000000000000000" pitchFamily="2" charset="0"/>
                        </a:rPr>
                        <a:t>Promueve actitudes y acciones de cuidado hacia la naturaleza e involucra a las personas de su escuela y comunidad para colaborar en ellas.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Poner a los</a:t>
                      </a:r>
                      <a:r>
                        <a:rPr lang="es-MX" sz="1200" kern="1200" baseline="0" dirty="0" smtClean="0">
                          <a:solidFill>
                            <a:schemeClr val="dk1"/>
                          </a:solidFill>
                          <a:effectLst/>
                          <a:latin typeface="KG Miss Speechy IPA" panose="02000000000000000000" pitchFamily="2" charset="0"/>
                          <a:ea typeface="+mn-ea"/>
                          <a:cs typeface="+mn-cs"/>
                        </a:rPr>
                        <a:t> niños en plenaria y observar la actividad que nos toca realizar el día de hoy, enseguida preguntarles: ¿Cómo podemos promover o enseñar a los compañeros de otras aulas el cuidado del medio ambiente?, ¿Cómo podemos elaborar los carteles?, ¿con qué materiales?, ¿Qué mensaje le pondrían?</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Enseguida, con lo que ya saben y los materiales que hay en el aula realizarán carteles que promuevan el cuidado del medio ambiente en la escuela, como cerrar la llave, no desperdiciar agua, colocar la basura en su lugar, clasificar la basura, etc. Utilizarán los materiales que deseen, papeles de colores, recortes, plumones, crayones y la maestra los guiará y los apoyará en lo que necesiten.</a:t>
                      </a:r>
                    </a:p>
                    <a:p>
                      <a:pPr algn="just"/>
                      <a:r>
                        <a:rPr lang="es-MX" sz="1200" kern="1200" baseline="0" dirty="0" smtClean="0">
                          <a:solidFill>
                            <a:schemeClr val="dk1"/>
                          </a:solidFill>
                          <a:effectLst/>
                          <a:latin typeface="KG Miss Speechy IPA" panose="02000000000000000000" pitchFamily="2" charset="0"/>
                          <a:ea typeface="+mn-ea"/>
                          <a:cs typeface="+mn-cs"/>
                        </a:rPr>
                        <a:t>Por ultimo, saldrán del aula y pegarán los carteles en puntos estratégicos de la escuela para que los compañeros puedan observarlos.</a:t>
                      </a:r>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Texto 6"/>
          <p:cNvSpPr txBox="1"/>
          <p:nvPr/>
        </p:nvSpPr>
        <p:spPr>
          <a:xfrm rot="16200000">
            <a:off x="-152515" y="4795934"/>
            <a:ext cx="2017221" cy="461665"/>
          </a:xfrm>
          <a:prstGeom prst="rect">
            <a:avLst/>
          </a:prstGeom>
          <a:noFill/>
        </p:spPr>
        <p:txBody>
          <a:bodyPr wrap="square" rtlCol="0">
            <a:spAutoFit/>
          </a:bodyPr>
          <a:lstStyle/>
          <a:p>
            <a:pPr algn="ctr"/>
            <a:r>
              <a:rPr lang="es-ES" sz="1200" dirty="0" smtClean="0">
                <a:latin typeface="KG Miss Speechy IPA" panose="02000000000000000000" pitchFamily="2" charset="0"/>
              </a:rPr>
              <a:t>5.- Vivamos la experiencia</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3959356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dirty="0"/>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872183258"/>
              </p:ext>
            </p:extLst>
          </p:nvPr>
        </p:nvGraphicFramePr>
        <p:xfrm>
          <a:off x="418034" y="443572"/>
          <a:ext cx="8989359" cy="127788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se les harán las siguientes preguntas: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¿Qué aprendieron durante este proyecto?, ¿Qué es lo</a:t>
                      </a:r>
                      <a:r>
                        <a:rPr lang="es-MX" sz="1200" kern="1200" baseline="0" dirty="0" smtClean="0">
                          <a:solidFill>
                            <a:schemeClr val="dk1"/>
                          </a:solidFill>
                          <a:effectLst/>
                          <a:latin typeface="KG Miss Speechy IPA" panose="02000000000000000000" pitchFamily="2" charset="0"/>
                          <a:ea typeface="+mn-ea"/>
                          <a:cs typeface="+mn-cs"/>
                        </a:rPr>
                        <a:t> que daña el ambiente?, ¿Cómo podemos curar el planeta?, ¿creen que podamos enseñarle a otras personas cómo cuidar el planeta?, ¿seguirán realizando acciones para cuidar el ambiente?, ¿por qué?</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Por último, realizarán una corona con los cuidados del medio ambiente en la ficha de trabajo 14.</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791264529"/>
              </p:ext>
            </p:extLst>
          </p:nvPr>
        </p:nvGraphicFramePr>
        <p:xfrm>
          <a:off x="418034" y="1979056"/>
          <a:ext cx="8989359" cy="153951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dirty="0" smtClean="0">
                          <a:latin typeface="KG Miss Speechy IPA" panose="02000000000000000000" pitchFamily="2" charset="0"/>
                        </a:rPr>
                        <a:t>Media cartulina blanca</a:t>
                      </a:r>
                    </a:p>
                    <a:p>
                      <a:pPr marL="171450" indent="-171450">
                        <a:buFont typeface="Arial" panose="020B0604020202020204" pitchFamily="34" charset="0"/>
                        <a:buChar char="•"/>
                      </a:pPr>
                      <a:r>
                        <a:rPr lang="es-MX" sz="1200" dirty="0" smtClean="0">
                          <a:latin typeface="KG Miss Speechy IPA" panose="02000000000000000000" pitchFamily="2" charset="0"/>
                        </a:rPr>
                        <a:t>Diversos materiales para la elaboración del cartel: papeles de colores, recortes,</a:t>
                      </a:r>
                      <a:r>
                        <a:rPr lang="es-MX" sz="1200" baseline="0" dirty="0" smtClean="0">
                          <a:latin typeface="KG Miss Speechy IPA" panose="02000000000000000000" pitchFamily="2" charset="0"/>
                        </a:rPr>
                        <a:t> plumones, crayones, entre otros.</a:t>
                      </a:r>
                    </a:p>
                    <a:p>
                      <a:pPr marL="171450" indent="-171450">
                        <a:buFont typeface="Arial" panose="020B0604020202020204" pitchFamily="34" charset="0"/>
                        <a:buChar char="•"/>
                      </a:pPr>
                      <a:r>
                        <a:rPr lang="es-MX" sz="1200" baseline="0" dirty="0" smtClean="0">
                          <a:latin typeface="KG Miss Speechy IPA" panose="02000000000000000000" pitchFamily="2" charset="0"/>
                        </a:rPr>
                        <a:t>Ficha de trabajo 14</a:t>
                      </a:r>
                    </a:p>
                    <a:p>
                      <a:pPr marL="171450" indent="-171450">
                        <a:buFont typeface="Arial" panose="020B0604020202020204" pitchFamily="34" charset="0"/>
                        <a:buChar char="•"/>
                      </a:pPr>
                      <a:r>
                        <a:rPr lang="es-MX" sz="1200" baseline="0" dirty="0" smtClean="0">
                          <a:latin typeface="KG Miss Speechy IPA" panose="02000000000000000000" pitchFamily="2" charset="0"/>
                        </a:rPr>
                        <a:t>Tijeras</a:t>
                      </a:r>
                    </a:p>
                    <a:p>
                      <a:pPr marL="171450" indent="-171450">
                        <a:buFont typeface="Arial" panose="020B0604020202020204" pitchFamily="34" charset="0"/>
                        <a:buChar char="•"/>
                      </a:pPr>
                      <a:r>
                        <a:rPr lang="es-MX" sz="1200" baseline="0" dirty="0" smtClean="0">
                          <a:latin typeface="KG Miss Speechy IPA" panose="02000000000000000000" pitchFamily="2" charset="0"/>
                        </a:rPr>
                        <a:t>Pegamento</a:t>
                      </a:r>
                    </a:p>
                    <a:p>
                      <a:pPr marL="171450" indent="-171450">
                        <a:buFont typeface="Arial" panose="020B0604020202020204" pitchFamily="34" charset="0"/>
                        <a:buChar char="•"/>
                      </a:pPr>
                      <a:r>
                        <a:rPr lang="es-MX" sz="1200" baseline="0" dirty="0" smtClean="0">
                          <a:latin typeface="KG Miss Speechy IPA" panose="02000000000000000000" pitchFamily="2" charset="0"/>
                        </a:rPr>
                        <a:t>Cinta adhesiva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CuadroTexto 7"/>
          <p:cNvSpPr txBox="1"/>
          <p:nvPr/>
        </p:nvSpPr>
        <p:spPr>
          <a:xfrm rot="16200000">
            <a:off x="-204443" y="777778"/>
            <a:ext cx="2017221" cy="461665"/>
          </a:xfrm>
          <a:prstGeom prst="rect">
            <a:avLst/>
          </a:prstGeom>
          <a:noFill/>
        </p:spPr>
        <p:txBody>
          <a:bodyPr wrap="square" rtlCol="0">
            <a:spAutoFit/>
          </a:bodyPr>
          <a:lstStyle/>
          <a:p>
            <a:pPr algn="ctr"/>
            <a:r>
              <a:rPr lang="es-ES" sz="1200" dirty="0">
                <a:latin typeface="KG Miss Speechy IPA" panose="02000000000000000000" pitchFamily="2" charset="0"/>
              </a:rPr>
              <a:t>6</a:t>
            </a:r>
            <a:r>
              <a:rPr lang="es-ES" sz="1200" dirty="0" smtClean="0">
                <a:latin typeface="KG Miss Speechy IPA" panose="02000000000000000000" pitchFamily="2" charset="0"/>
              </a:rPr>
              <a:t>.- Resultados </a:t>
            </a:r>
          </a:p>
          <a:p>
            <a:pPr algn="ctr"/>
            <a:r>
              <a:rPr lang="es-ES" sz="1200" dirty="0" smtClean="0">
                <a:latin typeface="KG Miss Speechy IPA" panose="02000000000000000000" pitchFamily="2" charset="0"/>
              </a:rPr>
              <a:t>y análisis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421353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3" name="CuadroTexto 12"/>
          <p:cNvSpPr txBox="1"/>
          <p:nvPr/>
        </p:nvSpPr>
        <p:spPr>
          <a:xfrm>
            <a:off x="1349008" y="833150"/>
            <a:ext cx="7414318" cy="1107996"/>
          </a:xfrm>
          <a:prstGeom prst="rect">
            <a:avLst/>
          </a:prstGeom>
          <a:noFill/>
        </p:spPr>
        <p:txBody>
          <a:bodyPr wrap="square" rtlCol="0">
            <a:prstTxWarp prst="textArchUp">
              <a:avLst/>
            </a:prstTxWarp>
            <a:spAutoFit/>
          </a:bodyPr>
          <a:lstStyle/>
          <a:p>
            <a:pPr algn="ctr"/>
            <a:r>
              <a:rPr lang="es-MX" sz="5400" dirty="0" smtClean="0">
                <a:ln>
                  <a:solidFill>
                    <a:schemeClr val="tx1"/>
                  </a:solidFill>
                </a:ln>
                <a:solidFill>
                  <a:srgbClr val="FFFF00"/>
                </a:solidFill>
                <a:latin typeface="HelloBigDeal" panose="02000603000000000000" pitchFamily="2" charset="0"/>
                <a:ea typeface="HelloBigDeal" panose="02000603000000000000" pitchFamily="2" charset="0"/>
              </a:rPr>
              <a:t>CRONOGRAMA</a:t>
            </a:r>
            <a:endParaRPr lang="es-MX" sz="5400" dirty="0">
              <a:latin typeface="Farmers Market" pitchFamily="50" charset="0"/>
              <a:ea typeface="HelloBigDeal" panose="02000603000000000000" pitchFamily="2" charset="0"/>
            </a:endParaRPr>
          </a:p>
        </p:txBody>
      </p:sp>
      <p:sp>
        <p:nvSpPr>
          <p:cNvPr id="16" name="CuadroTexto 15"/>
          <p:cNvSpPr txBox="1"/>
          <p:nvPr/>
        </p:nvSpPr>
        <p:spPr>
          <a:xfrm>
            <a:off x="1821053" y="925711"/>
            <a:ext cx="6400800" cy="1323439"/>
          </a:xfrm>
          <a:prstGeom prst="rect">
            <a:avLst/>
          </a:prstGeom>
          <a:noFill/>
        </p:spPr>
        <p:txBody>
          <a:bodyPr wrap="square" rtlCol="0">
            <a:spAutoFit/>
          </a:bodyPr>
          <a:lstStyle/>
          <a:p>
            <a:pPr algn="ctr"/>
            <a:r>
              <a:rPr lang="es-MX" sz="8000" b="1" spc="300" dirty="0" smtClean="0">
                <a:solidFill>
                  <a:schemeClr val="accent6">
                    <a:lumMod val="50000"/>
                  </a:schemeClr>
                </a:solidFill>
                <a:latin typeface="BEACHWORKS" pitchFamily="2" charset="0"/>
                <a:ea typeface="HelloBigDeal" panose="02000603000000000000" pitchFamily="2" charset="0"/>
              </a:rPr>
              <a:t>ACTIVIDADES</a:t>
            </a:r>
            <a:endParaRPr lang="es-MX" sz="8000" b="1" spc="300" dirty="0">
              <a:solidFill>
                <a:schemeClr val="accent6">
                  <a:lumMod val="50000"/>
                </a:schemeClr>
              </a:solidFill>
              <a:latin typeface="BEACHWORKS" pitchFamily="2" charset="0"/>
              <a:ea typeface="HelloBigDeal" panose="02000603000000000000" pitchFamily="2" charset="0"/>
            </a:endParaRPr>
          </a:p>
        </p:txBody>
      </p:sp>
      <p:sp>
        <p:nvSpPr>
          <p:cNvPr id="17" name="Rectángulo 16"/>
          <p:cNvSpPr/>
          <p:nvPr/>
        </p:nvSpPr>
        <p:spPr>
          <a:xfrm>
            <a:off x="4600753" y="456042"/>
            <a:ext cx="910827" cy="1107996"/>
          </a:xfrm>
          <a:prstGeom prst="rect">
            <a:avLst/>
          </a:prstGeom>
        </p:spPr>
        <p:txBody>
          <a:bodyPr wrap="none">
            <a:spAutoFit/>
          </a:bodyPr>
          <a:lstStyle/>
          <a:p>
            <a:r>
              <a:rPr lang="es-MX" sz="6600" dirty="0" smtClean="0">
                <a:latin typeface="Farmers Market" pitchFamily="50" charset="0"/>
                <a:ea typeface="HelloBigDeal" panose="02000603000000000000" pitchFamily="2" charset="0"/>
              </a:rPr>
              <a:t>de </a:t>
            </a:r>
            <a:endParaRPr lang="es-MX" sz="6600" dirty="0"/>
          </a:p>
        </p:txBody>
      </p:sp>
      <p:graphicFrame>
        <p:nvGraphicFramePr>
          <p:cNvPr id="9" name="Tabla 8"/>
          <p:cNvGraphicFramePr>
            <a:graphicFrameLocks noGrp="1"/>
          </p:cNvGraphicFramePr>
          <p:nvPr>
            <p:extLst>
              <p:ext uri="{D42A27DB-BD31-4B8C-83A1-F6EECF244321}">
                <p14:modId xmlns:p14="http://schemas.microsoft.com/office/powerpoint/2010/main" val="1439589045"/>
              </p:ext>
            </p:extLst>
          </p:nvPr>
        </p:nvGraphicFramePr>
        <p:xfrm>
          <a:off x="476023" y="2774298"/>
          <a:ext cx="9090860" cy="4499039"/>
        </p:xfrm>
        <a:graphic>
          <a:graphicData uri="http://schemas.openxmlformats.org/drawingml/2006/table">
            <a:tbl>
              <a:tblPr firstRow="1" bandRow="1">
                <a:tableStyleId>{5C22544A-7EE6-4342-B048-85BDC9FD1C3A}</a:tableStyleId>
              </a:tblPr>
              <a:tblGrid>
                <a:gridCol w="892639"/>
                <a:gridCol w="1604609"/>
                <a:gridCol w="1621021"/>
                <a:gridCol w="1642926"/>
                <a:gridCol w="1730551"/>
                <a:gridCol w="1599114"/>
              </a:tblGrid>
              <a:tr h="740936">
                <a:tc>
                  <a:txBody>
                    <a:bodyPr/>
                    <a:lstStyle/>
                    <a:p>
                      <a:pPr algn="ctr"/>
                      <a:r>
                        <a:rPr lang="es-MX" sz="1600" dirty="0" smtClean="0">
                          <a:latin typeface="KG Shake it Off" panose="02000000000000000000" pitchFamily="2" charset="0"/>
                          <a:ea typeface="Play Groups" panose="02000503000000000000" pitchFamily="2" charset="0"/>
                        </a:rPr>
                        <a:t>HORA</a:t>
                      </a:r>
                      <a:endParaRPr lang="es-MX" sz="1600" dirty="0">
                        <a:latin typeface="KG Shake it Off" panose="02000000000000000000" pitchFamily="2" charset="0"/>
                        <a:ea typeface="Play Groups" panose="02000503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smtClean="0">
                          <a:latin typeface="KG Shake it Off" panose="02000000000000000000" pitchFamily="2" charset="0"/>
                          <a:ea typeface="Play Groups" panose="02000503000000000000" pitchFamily="2" charset="0"/>
                        </a:rPr>
                        <a:t>LUNES 13</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a:txBody>
                    <a:bodyPr/>
                    <a:lstStyle/>
                    <a:p>
                      <a:pPr algn="ctr"/>
                      <a:r>
                        <a:rPr lang="es-MX" sz="1600" dirty="0" smtClean="0">
                          <a:latin typeface="KG Shake it Off" panose="02000000000000000000" pitchFamily="2" charset="0"/>
                          <a:ea typeface="Play Groups" panose="02000503000000000000" pitchFamily="2" charset="0"/>
                        </a:rPr>
                        <a:t>MARTES 14</a:t>
                      </a:r>
                      <a:endParaRPr lang="es-MX" sz="16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ctr"/>
                      <a:r>
                        <a:rPr lang="es-MX" sz="1400" dirty="0" smtClean="0">
                          <a:latin typeface="KG Shake it Off" panose="02000000000000000000" pitchFamily="2" charset="0"/>
                          <a:ea typeface="Play Groups" panose="02000503000000000000" pitchFamily="2" charset="0"/>
                        </a:rPr>
                        <a:t>MIÉRCOLES 15</a:t>
                      </a:r>
                      <a:endParaRPr lang="es-MX" sz="14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a:txBody>
                    <a:bodyPr/>
                    <a:lstStyle/>
                    <a:p>
                      <a:pPr algn="ctr"/>
                      <a:r>
                        <a:rPr lang="es-MX" sz="1600" smtClean="0">
                          <a:latin typeface="KG Shake it Off" panose="02000000000000000000" pitchFamily="2" charset="0"/>
                          <a:ea typeface="Play Groups" panose="02000503000000000000" pitchFamily="2" charset="0"/>
                        </a:rPr>
                        <a:t>JUEVES</a:t>
                      </a:r>
                      <a:r>
                        <a:rPr lang="es-MX" sz="1600" baseline="0" smtClean="0">
                          <a:latin typeface="KG Shake it Off" panose="02000000000000000000" pitchFamily="2" charset="0"/>
                          <a:ea typeface="Play Groups" panose="02000503000000000000" pitchFamily="2" charset="0"/>
                        </a:rPr>
                        <a:t> 16</a:t>
                      </a:r>
                      <a:endParaRPr lang="es-MX" sz="16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ctr"/>
                      <a:r>
                        <a:rPr lang="es-MX" sz="1600" dirty="0" smtClean="0">
                          <a:latin typeface="KG Shake it Off" panose="02000000000000000000" pitchFamily="2" charset="0"/>
                          <a:ea typeface="Play Groups" panose="02000503000000000000" pitchFamily="2" charset="0"/>
                        </a:rPr>
                        <a:t>VIERNES 17</a:t>
                      </a:r>
                      <a:endParaRPr lang="es-MX" sz="1600" dirty="0">
                        <a:latin typeface="KG Shake it Off" panose="02000000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r>
              <a:tr h="1050042">
                <a:tc>
                  <a:txBody>
                    <a:bodyPr/>
                    <a:lstStyle/>
                    <a:p>
                      <a:endParaRPr lang="es-MX" sz="1900" dirty="0"/>
                    </a:p>
                  </a:txBody>
                  <a:tcPr marL="90300" marR="90300" marT="45150" marB="45150">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aseline="0" dirty="0" smtClean="0">
                          <a:latin typeface="KG Miss Speechy IPA" panose="02000000000000000000" pitchFamily="2" charset="0"/>
                        </a:rPr>
                        <a:t>DÍA INHÁBIL</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aseline="0" dirty="0" smtClean="0">
                          <a:latin typeface="KG Miss Speechy IPA" panose="02000000000000000000" pitchFamily="2" charset="0"/>
                        </a:rPr>
                        <a:t>DÍA DEL MAESTRO</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23900">
                <a:tc>
                  <a:txBody>
                    <a:bodyPr/>
                    <a:lstStyle/>
                    <a:p>
                      <a:endParaRPr lang="es-MX" sz="1900" dirty="0"/>
                    </a:p>
                  </a:txBody>
                  <a:tcPr marL="90300" marR="90300" marT="45150" marB="45150">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EL MEDIO AMBIENTE</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baseline="0" dirty="0" smtClean="0">
                          <a:latin typeface="KG Miss Speechy IPA" panose="02000000000000000000" pitchFamily="2" charset="0"/>
                        </a:rPr>
                        <a:t>AYUDA O DAÑA EL PLANETA</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DESASTRES NATURALES/ TERREMOTOS</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ERUPCIÓN VOLCÁNICA</a:t>
                      </a:r>
                    </a:p>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846080">
                <a:tc gridSpan="6">
                  <a:txBody>
                    <a:bodyPr/>
                    <a:lstStyle/>
                    <a:p>
                      <a:pPr algn="ctr"/>
                      <a:r>
                        <a:rPr lang="es-MX" sz="5400" b="1" dirty="0" smtClean="0">
                          <a:solidFill>
                            <a:schemeClr val="bg1"/>
                          </a:solidFill>
                          <a:latin typeface="Farmers Market" pitchFamily="50" charset="0"/>
                          <a:ea typeface="Play Groups" panose="02000503000000000000" pitchFamily="2" charset="0"/>
                        </a:rPr>
                        <a:t>Recreo</a:t>
                      </a:r>
                      <a:endParaRPr lang="es-MX" sz="5400" b="1" dirty="0">
                        <a:solidFill>
                          <a:schemeClr val="bg1"/>
                        </a:solidFill>
                        <a:latin typeface="Farmers Market" pitchFamily="50" charset="0"/>
                        <a:ea typeface="Play Groups" panose="02000503000000000000" pitchFamily="2" charset="0"/>
                      </a:endParaRPr>
                    </a:p>
                  </a:txBody>
                  <a:tcPr marL="90300" marR="90300" marT="45150" marB="45150" anchor="ctr">
                    <a:lnL w="28575" cap="flat" cmpd="sng" algn="ctr">
                      <a:solidFill>
                        <a:schemeClr val="tx1"/>
                      </a:solidFill>
                      <a:prstDash val="lgDash"/>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972981">
                <a:tc>
                  <a:txBody>
                    <a:bodyPr/>
                    <a:lstStyle/>
                    <a:p>
                      <a:endParaRPr lang="es-MX" sz="1900" dirty="0"/>
                    </a:p>
                  </a:txBody>
                  <a:tcPr marL="90300" marR="90300" marT="45150" marB="45150">
                    <a:lnL w="28575" cap="flat" cmpd="sng" algn="ctr">
                      <a:solidFill>
                        <a:schemeClr val="tx1"/>
                      </a:solidFill>
                      <a:prstDash val="lg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 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28575" cap="flat" cmpd="sng" algn="ctr">
                      <a:solidFill>
                        <a:schemeClr val="tx1"/>
                      </a:solidFill>
                      <a:prstDash val="lgDash"/>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bg1"/>
                    </a:solidFill>
                  </a:tcPr>
                </a:tc>
              </a:tr>
            </a:tbl>
          </a:graphicData>
        </a:graphic>
      </p:graphicFrame>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6121" y="6777111"/>
            <a:ext cx="541473" cy="437939"/>
          </a:xfrm>
          <a:prstGeom prst="rect">
            <a:avLst/>
          </a:prstGeom>
        </p:spPr>
      </p:pic>
      <p:sp>
        <p:nvSpPr>
          <p:cNvPr id="12" name="Rectángulo 11"/>
          <p:cNvSpPr/>
          <p:nvPr/>
        </p:nvSpPr>
        <p:spPr>
          <a:xfrm>
            <a:off x="975561" y="1896057"/>
            <a:ext cx="8161209" cy="923330"/>
          </a:xfrm>
          <a:prstGeom prst="rect">
            <a:avLst/>
          </a:prstGeom>
        </p:spPr>
        <p:txBody>
          <a:bodyPr wrap="none">
            <a:spAutoFit/>
          </a:bodyPr>
          <a:lstStyle/>
          <a:p>
            <a:pPr algn="ctr"/>
            <a:r>
              <a:rPr lang="es-MX" sz="5400" dirty="0" smtClean="0">
                <a:latin typeface="Farmers Market" pitchFamily="50" charset="0"/>
                <a:ea typeface="HelloBigDeal" panose="02000603000000000000" pitchFamily="2" charset="0"/>
              </a:rPr>
              <a:t>Semana del 13 al 17 de Mayo de 2024 </a:t>
            </a:r>
            <a:endParaRPr lang="es-MX" sz="5400" dirty="0"/>
          </a:p>
        </p:txBody>
      </p:sp>
    </p:spTree>
    <p:extLst>
      <p:ext uri="{BB962C8B-B14F-4D97-AF65-F5344CB8AC3E}">
        <p14:creationId xmlns:p14="http://schemas.microsoft.com/office/powerpoint/2010/main" val="3319743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209" y="4819232"/>
            <a:ext cx="890688" cy="720381"/>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Ejemplo</a:t>
            </a:r>
            <a:endParaRPr lang="es-MX" sz="9600" dirty="0">
              <a:latin typeface="Farmers Market" pitchFamily="50" charset="0"/>
              <a:ea typeface="HelloBigDeal" panose="02000603000000000000" pitchFamily="2" charset="0"/>
            </a:endParaRPr>
          </a:p>
        </p:txBody>
      </p:sp>
      <p:sp>
        <p:nvSpPr>
          <p:cNvPr id="7" name="Rectángulo 6"/>
          <p:cNvSpPr/>
          <p:nvPr/>
        </p:nvSpPr>
        <p:spPr>
          <a:xfrm>
            <a:off x="1599682" y="785109"/>
            <a:ext cx="6843540" cy="1862048"/>
          </a:xfrm>
          <a:prstGeom prst="rect">
            <a:avLst/>
          </a:prstGeom>
        </p:spPr>
        <p:txBody>
          <a:bodyPr wrap="none">
            <a:spAutoFit/>
          </a:bodyPr>
          <a:lstStyle/>
          <a:p>
            <a:pPr algn="ctr"/>
            <a:r>
              <a:rPr lang="es-MX" sz="11500" dirty="0" smtClean="0">
                <a:latin typeface="Farmers Market" pitchFamily="50" charset="0"/>
                <a:ea typeface="HelloBigDeal" panose="02000603000000000000" pitchFamily="2" charset="0"/>
              </a:rPr>
              <a:t>de la actividad</a:t>
            </a:r>
            <a:r>
              <a:rPr lang="es-MX" sz="8800" dirty="0" smtClean="0">
                <a:latin typeface="Farmers Market" pitchFamily="50" charset="0"/>
                <a:ea typeface="HelloBigDeal" panose="02000603000000000000" pitchFamily="2" charset="0"/>
              </a:rPr>
              <a:t> </a:t>
            </a:r>
            <a:endParaRPr lang="es-MX" sz="8800" dirty="0"/>
          </a:p>
        </p:txBody>
      </p:sp>
      <p:pic>
        <p:nvPicPr>
          <p:cNvPr id="9" name="Picture 4" descr="https://cdn.www.gob.pe/uploads/document/file/1934599/1%20-%20CATEG.%20B%20.jpeg.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438" y="2699528"/>
            <a:ext cx="3533861" cy="4711815"/>
          </a:xfrm>
          <a:prstGeom prst="rect">
            <a:avLst/>
          </a:prstGeom>
          <a:noFill/>
          <a:ln w="38100">
            <a:solidFill>
              <a:schemeClr val="tx1"/>
            </a:solidFill>
            <a:prstDash val="lg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766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209" y="4819232"/>
            <a:ext cx="890688" cy="720381"/>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Ejemplo</a:t>
            </a:r>
            <a:endParaRPr lang="es-MX" sz="9600" dirty="0">
              <a:latin typeface="Farmers Market" pitchFamily="50" charset="0"/>
              <a:ea typeface="HelloBigDeal" panose="02000603000000000000" pitchFamily="2" charset="0"/>
            </a:endParaRPr>
          </a:p>
        </p:txBody>
      </p:sp>
      <p:sp>
        <p:nvSpPr>
          <p:cNvPr id="7" name="Rectángulo 6"/>
          <p:cNvSpPr/>
          <p:nvPr/>
        </p:nvSpPr>
        <p:spPr>
          <a:xfrm>
            <a:off x="1599682" y="785109"/>
            <a:ext cx="6843540" cy="1862048"/>
          </a:xfrm>
          <a:prstGeom prst="rect">
            <a:avLst/>
          </a:prstGeom>
        </p:spPr>
        <p:txBody>
          <a:bodyPr wrap="none">
            <a:spAutoFit/>
          </a:bodyPr>
          <a:lstStyle/>
          <a:p>
            <a:pPr algn="ctr"/>
            <a:r>
              <a:rPr lang="es-MX" sz="11500" dirty="0" smtClean="0">
                <a:latin typeface="Farmers Market" pitchFamily="50" charset="0"/>
                <a:ea typeface="HelloBigDeal" panose="02000603000000000000" pitchFamily="2" charset="0"/>
              </a:rPr>
              <a:t>de la actividad</a:t>
            </a:r>
            <a:r>
              <a:rPr lang="es-MX" sz="8800" dirty="0" smtClean="0">
                <a:latin typeface="Farmers Market" pitchFamily="50" charset="0"/>
                <a:ea typeface="HelloBigDeal" panose="02000603000000000000" pitchFamily="2" charset="0"/>
              </a:rPr>
              <a:t> </a:t>
            </a:r>
            <a:endParaRPr lang="es-MX" sz="8800" dirty="0"/>
          </a:p>
        </p:txBody>
      </p:sp>
      <p:pic>
        <p:nvPicPr>
          <p:cNvPr id="2050" name="Picture 2" descr="https://i.pinimg.com/564x/88/26/60/8826602fb2e77ab521c5f7ab990f83bf.jpg"/>
          <p:cNvPicPr>
            <a:picLocks noChangeAspect="1" noChangeArrowheads="1"/>
          </p:cNvPicPr>
          <p:nvPr/>
        </p:nvPicPr>
        <p:blipFill rotWithShape="1">
          <a:blip r:embed="rId5">
            <a:extLst>
              <a:ext uri="{28A0092B-C50C-407E-A947-70E740481C1C}">
                <a14:useLocalDpi xmlns:a14="http://schemas.microsoft.com/office/drawing/2010/main" val="0"/>
              </a:ext>
            </a:extLst>
          </a:blip>
          <a:srcRect t="32647"/>
          <a:stretch/>
        </p:blipFill>
        <p:spPr bwMode="auto">
          <a:xfrm>
            <a:off x="3029596" y="2730982"/>
            <a:ext cx="4099623" cy="4141810"/>
          </a:xfrm>
          <a:prstGeom prst="rect">
            <a:avLst/>
          </a:prstGeom>
          <a:ln w="38100">
            <a:solidFill>
              <a:schemeClr val="tx1"/>
            </a:solidFill>
            <a:prstDash val="lgDash"/>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249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209" y="4819232"/>
            <a:ext cx="890688" cy="720381"/>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Ejemplo</a:t>
            </a:r>
            <a:endParaRPr lang="es-MX" sz="9600" dirty="0">
              <a:latin typeface="Farmers Market" pitchFamily="50" charset="0"/>
              <a:ea typeface="HelloBigDeal" panose="02000603000000000000" pitchFamily="2" charset="0"/>
            </a:endParaRPr>
          </a:p>
        </p:txBody>
      </p:sp>
      <p:sp>
        <p:nvSpPr>
          <p:cNvPr id="7" name="Rectángulo 6"/>
          <p:cNvSpPr/>
          <p:nvPr/>
        </p:nvSpPr>
        <p:spPr>
          <a:xfrm>
            <a:off x="1599682" y="785109"/>
            <a:ext cx="6843540" cy="1862048"/>
          </a:xfrm>
          <a:prstGeom prst="rect">
            <a:avLst/>
          </a:prstGeom>
        </p:spPr>
        <p:txBody>
          <a:bodyPr wrap="none">
            <a:spAutoFit/>
          </a:bodyPr>
          <a:lstStyle/>
          <a:p>
            <a:pPr algn="ctr"/>
            <a:r>
              <a:rPr lang="es-MX" sz="11500" dirty="0" smtClean="0">
                <a:latin typeface="Farmers Market" pitchFamily="50" charset="0"/>
                <a:ea typeface="HelloBigDeal" panose="02000603000000000000" pitchFamily="2" charset="0"/>
              </a:rPr>
              <a:t>de la actividad</a:t>
            </a:r>
            <a:r>
              <a:rPr lang="es-MX" sz="8800" dirty="0" smtClean="0">
                <a:latin typeface="Farmers Market" pitchFamily="50" charset="0"/>
                <a:ea typeface="HelloBigDeal" panose="02000603000000000000" pitchFamily="2" charset="0"/>
              </a:rPr>
              <a:t> </a:t>
            </a:r>
            <a:endParaRPr lang="es-MX" sz="8800" dirty="0"/>
          </a:p>
        </p:txBody>
      </p:sp>
      <p:pic>
        <p:nvPicPr>
          <p:cNvPr id="2050" name="Picture 2" descr="https://i.pinimg.com/564x/88/26/60/8826602fb2e77ab521c5f7ab990f83bf.jpg"/>
          <p:cNvPicPr>
            <a:picLocks noChangeAspect="1" noChangeArrowheads="1"/>
          </p:cNvPicPr>
          <p:nvPr/>
        </p:nvPicPr>
        <p:blipFill rotWithShape="1">
          <a:blip r:embed="rId5">
            <a:extLst>
              <a:ext uri="{28A0092B-C50C-407E-A947-70E740481C1C}">
                <a14:useLocalDpi xmlns:a14="http://schemas.microsoft.com/office/drawing/2010/main" val="0"/>
              </a:ext>
            </a:extLst>
          </a:blip>
          <a:srcRect t="32647"/>
          <a:stretch/>
        </p:blipFill>
        <p:spPr bwMode="auto">
          <a:xfrm>
            <a:off x="3029596" y="2730982"/>
            <a:ext cx="4099623" cy="4141810"/>
          </a:xfrm>
          <a:prstGeom prst="rect">
            <a:avLst/>
          </a:prstGeom>
          <a:ln w="38100">
            <a:solidFill>
              <a:schemeClr val="tx1"/>
            </a:solidFill>
            <a:prstDash val="lgDash"/>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71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Fuente utilizadas</a:t>
            </a:r>
            <a:endParaRPr lang="es-MX" sz="9600" dirty="0">
              <a:latin typeface="Farmers Market" pitchFamily="50" charset="0"/>
              <a:ea typeface="HelloBigDeal" panose="02000603000000000000" pitchFamily="2" charset="0"/>
            </a:endParaRPr>
          </a:p>
        </p:txBody>
      </p:sp>
      <p:sp>
        <p:nvSpPr>
          <p:cNvPr id="7" name="Rectángulo 6"/>
          <p:cNvSpPr/>
          <p:nvPr/>
        </p:nvSpPr>
        <p:spPr>
          <a:xfrm>
            <a:off x="1556304" y="785109"/>
            <a:ext cx="6930295" cy="1862048"/>
          </a:xfrm>
          <a:prstGeom prst="rect">
            <a:avLst/>
          </a:prstGeom>
        </p:spPr>
        <p:txBody>
          <a:bodyPr wrap="none">
            <a:spAutoFit/>
          </a:bodyPr>
          <a:lstStyle/>
          <a:p>
            <a:pPr algn="ctr"/>
            <a:r>
              <a:rPr lang="es-MX" sz="11500" dirty="0" smtClean="0">
                <a:latin typeface="Farmers Market" pitchFamily="50" charset="0"/>
                <a:ea typeface="HelloBigDeal" panose="02000603000000000000" pitchFamily="2" charset="0"/>
              </a:rPr>
              <a:t>para la edición</a:t>
            </a:r>
            <a:r>
              <a:rPr lang="es-MX" sz="8800" dirty="0" smtClean="0">
                <a:latin typeface="Farmers Market" pitchFamily="50" charset="0"/>
                <a:ea typeface="HelloBigDeal" panose="02000603000000000000" pitchFamily="2" charset="0"/>
              </a:rPr>
              <a:t> </a:t>
            </a:r>
            <a:endParaRPr lang="es-MX" sz="8800" dirty="0"/>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158" y="2175395"/>
            <a:ext cx="1166585" cy="943523"/>
          </a:xfrm>
          <a:prstGeom prst="rect">
            <a:avLst/>
          </a:prstGeom>
        </p:spPr>
      </p:pic>
      <p:sp>
        <p:nvSpPr>
          <p:cNvPr id="11" name="CuadroTexto 10"/>
          <p:cNvSpPr txBox="1"/>
          <p:nvPr/>
        </p:nvSpPr>
        <p:spPr>
          <a:xfrm>
            <a:off x="666005" y="2965595"/>
            <a:ext cx="3566091" cy="4725909"/>
          </a:xfrm>
          <a:prstGeom prst="rect">
            <a:avLst/>
          </a:prstGeom>
          <a:noFill/>
        </p:spPr>
        <p:txBody>
          <a:bodyPr wrap="square" rtlCol="0">
            <a:spAutoFit/>
          </a:bodyPr>
          <a:lstStyle/>
          <a:p>
            <a:pPr algn="ctr"/>
            <a:r>
              <a:rPr lang="es-MX" sz="2370" dirty="0">
                <a:latin typeface="KG Miss Speechy IPA" panose="02000000000000000000" pitchFamily="2" charset="0"/>
              </a:rPr>
              <a:t>KG Miss </a:t>
            </a:r>
            <a:r>
              <a:rPr lang="es-MX" sz="2370" dirty="0" err="1">
                <a:latin typeface="KG Miss Speechy IPA" panose="02000000000000000000" pitchFamily="2" charset="0"/>
              </a:rPr>
              <a:t>Speechy</a:t>
            </a:r>
            <a:r>
              <a:rPr lang="es-MX" sz="2370" dirty="0">
                <a:latin typeface="KG Miss Speechy IPA" panose="02000000000000000000" pitchFamily="2" charset="0"/>
              </a:rPr>
              <a:t> IPA</a:t>
            </a:r>
          </a:p>
          <a:p>
            <a:pPr algn="ctr"/>
            <a:endParaRPr lang="es-MX" sz="2370" dirty="0">
              <a:latin typeface="KG Miss Speechy IPA" panose="02000000000000000000" pitchFamily="2" charset="0"/>
            </a:endParaRPr>
          </a:p>
          <a:p>
            <a:pPr algn="ctr"/>
            <a:r>
              <a:rPr lang="es-MX" sz="2400" b="1" dirty="0" smtClean="0">
                <a:latin typeface="KG Shake it Off" panose="02000000000000000000" pitchFamily="2" charset="0"/>
                <a:ea typeface="Play Groups" panose="02000503000000000000" pitchFamily="2" charset="0"/>
              </a:rPr>
              <a:t>KG </a:t>
            </a:r>
            <a:r>
              <a:rPr lang="es-MX" sz="2400" b="1" dirty="0" err="1" smtClean="0">
                <a:latin typeface="KG Shake it Off" panose="02000000000000000000" pitchFamily="2" charset="0"/>
                <a:ea typeface="Play Groups" panose="02000503000000000000" pitchFamily="2" charset="0"/>
              </a:rPr>
              <a:t>Shake</a:t>
            </a:r>
            <a:r>
              <a:rPr lang="es-MX" sz="2400" b="1" dirty="0" smtClean="0">
                <a:latin typeface="KG Shake it Off" panose="02000000000000000000" pitchFamily="2" charset="0"/>
                <a:ea typeface="Play Groups" panose="02000503000000000000" pitchFamily="2" charset="0"/>
              </a:rPr>
              <a:t> </a:t>
            </a:r>
            <a:r>
              <a:rPr lang="es-MX" sz="2400" b="1" dirty="0" err="1" smtClean="0">
                <a:latin typeface="KG Shake it Off" panose="02000000000000000000" pitchFamily="2" charset="0"/>
                <a:ea typeface="Play Groups" panose="02000503000000000000" pitchFamily="2" charset="0"/>
              </a:rPr>
              <a:t>it</a:t>
            </a:r>
            <a:r>
              <a:rPr lang="es-MX" sz="2400" b="1" dirty="0" smtClean="0">
                <a:latin typeface="KG Shake it Off" panose="02000000000000000000" pitchFamily="2" charset="0"/>
                <a:ea typeface="Play Groups" panose="02000503000000000000" pitchFamily="2" charset="0"/>
              </a:rPr>
              <a:t> Off</a:t>
            </a:r>
            <a:endParaRPr lang="es-MX" sz="2400" b="1" dirty="0">
              <a:latin typeface="KG Shake it Off" panose="02000000000000000000" pitchFamily="2" charset="0"/>
              <a:ea typeface="Play Groups" panose="02000503000000000000" pitchFamily="2" charset="0"/>
            </a:endParaRPr>
          </a:p>
          <a:p>
            <a:pPr algn="ctr"/>
            <a:r>
              <a:rPr lang="es-MX" sz="3600" dirty="0" err="1" smtClean="0">
                <a:latin typeface="Somelove" panose="02000500000000000000" pitchFamily="50" charset="0"/>
              </a:rPr>
              <a:t>Somelove</a:t>
            </a:r>
            <a:endParaRPr lang="es-MX" sz="3600" dirty="0" smtClean="0">
              <a:latin typeface="Somelove" panose="02000500000000000000" pitchFamily="50" charset="0"/>
            </a:endParaRPr>
          </a:p>
          <a:p>
            <a:pPr algn="ctr"/>
            <a:r>
              <a:rPr lang="es-MX" sz="3600" dirty="0" err="1" smtClean="0">
                <a:solidFill>
                  <a:srgbClr val="00B050"/>
                </a:solidFill>
                <a:latin typeface="Beachworks" pitchFamily="2" charset="0"/>
              </a:rPr>
              <a:t>Beachworks</a:t>
            </a:r>
            <a:endParaRPr lang="es-MX" sz="3600" dirty="0" smtClean="0">
              <a:solidFill>
                <a:srgbClr val="00B050"/>
              </a:solidFill>
              <a:latin typeface="Beachworks" pitchFamily="2" charset="0"/>
            </a:endParaRPr>
          </a:p>
          <a:p>
            <a:pPr algn="ctr"/>
            <a:r>
              <a:rPr lang="es-MX" sz="4000" dirty="0" err="1" smtClean="0">
                <a:latin typeface="Farmers Market" pitchFamily="50" charset="0"/>
                <a:ea typeface="HelloBigDeal" panose="02000603000000000000" pitchFamily="2" charset="0"/>
              </a:rPr>
              <a:t>Farmers</a:t>
            </a:r>
            <a:r>
              <a:rPr lang="es-MX" sz="4000" dirty="0" smtClean="0">
                <a:latin typeface="Farmers Market" pitchFamily="50" charset="0"/>
                <a:ea typeface="HelloBigDeal" panose="02000603000000000000" pitchFamily="2" charset="0"/>
              </a:rPr>
              <a:t> </a:t>
            </a:r>
            <a:r>
              <a:rPr lang="es-MX" sz="4000" dirty="0" err="1" smtClean="0">
                <a:latin typeface="Farmers Market" pitchFamily="50" charset="0"/>
                <a:ea typeface="HelloBigDeal" panose="02000603000000000000" pitchFamily="2" charset="0"/>
              </a:rPr>
              <a:t>Market</a:t>
            </a:r>
            <a:endParaRPr lang="es-MX" sz="4000" dirty="0" smtClean="0">
              <a:latin typeface="Farmers Market" pitchFamily="50" charset="0"/>
              <a:ea typeface="HelloBigDeal" panose="02000603000000000000" pitchFamily="2" charset="0"/>
            </a:endParaRPr>
          </a:p>
          <a:p>
            <a:pPr algn="ctr"/>
            <a:r>
              <a:rPr lang="es-MX" sz="2000" b="1" dirty="0" err="1" smtClean="0">
                <a:latin typeface="Willow" pitchFamily="50" charset="0"/>
                <a:ea typeface="HelloBigDeal" panose="02000603000000000000" pitchFamily="2" charset="0"/>
              </a:rPr>
              <a:t>Willow</a:t>
            </a:r>
            <a:r>
              <a:rPr lang="es-MX" sz="2000" dirty="0" smtClean="0">
                <a:latin typeface="Farmers Market" pitchFamily="50" charset="0"/>
                <a:ea typeface="HelloBigDeal" panose="02000603000000000000" pitchFamily="2" charset="0"/>
              </a:rPr>
              <a:t> </a:t>
            </a:r>
          </a:p>
          <a:p>
            <a:pPr algn="ctr"/>
            <a:endParaRPr lang="es-MX" sz="2000" dirty="0" smtClean="0">
              <a:latin typeface="Farmers Market" pitchFamily="50" charset="0"/>
              <a:ea typeface="HelloBigDeal" panose="02000603000000000000" pitchFamily="2" charset="0"/>
            </a:endParaRPr>
          </a:p>
          <a:p>
            <a:pPr algn="ctr"/>
            <a:r>
              <a:rPr lang="es-MX" sz="2000" dirty="0" err="1" smtClean="0">
                <a:ln>
                  <a:solidFill>
                    <a:schemeClr val="tx1"/>
                  </a:solidFill>
                </a:ln>
                <a:solidFill>
                  <a:srgbClr val="FFFF00"/>
                </a:solidFill>
                <a:latin typeface="HelloBigDeal" panose="02000603000000000000" pitchFamily="2" charset="0"/>
                <a:ea typeface="HelloBigDeal" panose="02000603000000000000" pitchFamily="2" charset="0"/>
              </a:rPr>
              <a:t>HelloBigDeal</a:t>
            </a:r>
            <a:endParaRPr lang="es-MX" sz="2000" dirty="0"/>
          </a:p>
          <a:p>
            <a:pPr algn="ctr"/>
            <a:endParaRPr lang="es-MX" sz="3600" dirty="0">
              <a:latin typeface="Somelove" panose="02000500000000000000" pitchFamily="50" charset="0"/>
            </a:endParaRPr>
          </a:p>
          <a:p>
            <a:pPr algn="just"/>
            <a:endParaRPr lang="es-MX" sz="2370" dirty="0">
              <a:latin typeface="A Year Without Rain" panose="02000000000000000000" pitchFamily="2" charset="0"/>
            </a:endParaRPr>
          </a:p>
        </p:txBody>
      </p:sp>
      <p:sp>
        <p:nvSpPr>
          <p:cNvPr id="12" name="CuadroTexto 11"/>
          <p:cNvSpPr txBox="1"/>
          <p:nvPr/>
        </p:nvSpPr>
        <p:spPr>
          <a:xfrm>
            <a:off x="5268224" y="3178782"/>
            <a:ext cx="3738554" cy="1064907"/>
          </a:xfrm>
          <a:prstGeom prst="rect">
            <a:avLst/>
          </a:prstGeom>
          <a:solidFill>
            <a:srgbClr val="FFFF00"/>
          </a:solidFill>
        </p:spPr>
        <p:txBody>
          <a:bodyPr wrap="square" rtlCol="0">
            <a:spAutoFit/>
          </a:bodyPr>
          <a:lstStyle/>
          <a:p>
            <a:pPr algn="ctr"/>
            <a:r>
              <a:rPr lang="es-MX" sz="3160" b="1" dirty="0">
                <a:latin typeface="KG Second Chances Sketch" panose="02000000000000000000" pitchFamily="2" charset="0"/>
              </a:rPr>
              <a:t>Descárgalas de </a:t>
            </a:r>
            <a:r>
              <a:rPr lang="es-MX" sz="3160" b="1" dirty="0" smtClean="0">
                <a:latin typeface="KG Second Chances Sketch" panose="02000000000000000000" pitchFamily="2" charset="0"/>
              </a:rPr>
              <a:t>DAFONT.COM</a:t>
            </a:r>
            <a:endParaRPr lang="es-MX" sz="3160" b="1" dirty="0">
              <a:latin typeface="KG Second Chances Sketch" panose="02000000000000000000" pitchFamily="2" charset="0"/>
            </a:endParaRPr>
          </a:p>
        </p:txBody>
      </p:sp>
      <p:sp>
        <p:nvSpPr>
          <p:cNvPr id="13" name="CuadroTexto 12"/>
          <p:cNvSpPr txBox="1"/>
          <p:nvPr/>
        </p:nvSpPr>
        <p:spPr>
          <a:xfrm>
            <a:off x="5100219" y="4565056"/>
            <a:ext cx="4074564" cy="2031325"/>
          </a:xfrm>
          <a:prstGeom prst="rect">
            <a:avLst/>
          </a:prstGeom>
          <a:noFill/>
        </p:spPr>
        <p:txBody>
          <a:bodyPr wrap="square" rtlCol="0">
            <a:spAutoFit/>
          </a:bodyPr>
          <a:lstStyle/>
          <a:p>
            <a:pPr algn="just"/>
            <a:r>
              <a:rPr lang="es-MX" dirty="0">
                <a:latin typeface="KG Miss Speechy IPA" panose="02000000000000000000" pitchFamily="2" charset="0"/>
              </a:rPr>
              <a:t>Este material es gratuito. Puedes conseguirlo en la página de Facebook “Aula </a:t>
            </a:r>
            <a:r>
              <a:rPr lang="es-MX" dirty="0" smtClean="0">
                <a:latin typeface="KG Miss Speechy IPA" panose="02000000000000000000" pitchFamily="2" charset="0"/>
              </a:rPr>
              <a:t>Creativa” </a:t>
            </a:r>
            <a:r>
              <a:rPr lang="es-MX" dirty="0">
                <a:latin typeface="KG Miss Speechy IPA" panose="02000000000000000000" pitchFamily="2" charset="0"/>
              </a:rPr>
              <a:t>o en el canal de </a:t>
            </a:r>
            <a:r>
              <a:rPr lang="es-MX" dirty="0" smtClean="0">
                <a:latin typeface="KG Miss Speechy IPA" panose="02000000000000000000" pitchFamily="2" charset="0"/>
              </a:rPr>
              <a:t>YouTube </a:t>
            </a:r>
            <a:r>
              <a:rPr lang="es-MX" dirty="0">
                <a:latin typeface="KG Miss Speechy IPA" panose="02000000000000000000" pitchFamily="2" charset="0"/>
              </a:rPr>
              <a:t>“Mtra. Karen Lucía” en donde estaré compartiendo los links de descarga.</a:t>
            </a:r>
          </a:p>
        </p:txBody>
      </p:sp>
    </p:spTree>
    <p:extLst>
      <p:ext uri="{BB962C8B-B14F-4D97-AF65-F5344CB8AC3E}">
        <p14:creationId xmlns:p14="http://schemas.microsoft.com/office/powerpoint/2010/main" val="541523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Sígueme en</a:t>
            </a:r>
            <a:endParaRPr lang="es-MX" sz="9600" dirty="0">
              <a:latin typeface="Farmers Market" pitchFamily="50" charset="0"/>
              <a:ea typeface="HelloBigDeal" panose="02000603000000000000" pitchFamily="2" charset="0"/>
            </a:endParaRP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158" y="2175395"/>
            <a:ext cx="1166585" cy="943523"/>
          </a:xfrm>
          <a:prstGeom prst="rect">
            <a:avLst/>
          </a:prstGeom>
        </p:spPr>
      </p:pic>
      <p:pic>
        <p:nvPicPr>
          <p:cNvPr id="14" name="Picture 2" descr="Logo Fb - Vectores y PSD gratuitos para descarga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66" r="13259"/>
          <a:stretch/>
        </p:blipFill>
        <p:spPr bwMode="auto">
          <a:xfrm>
            <a:off x="1172740" y="3751706"/>
            <a:ext cx="1403131" cy="1917501"/>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651615" y="5391882"/>
            <a:ext cx="4203076" cy="769441"/>
          </a:xfrm>
          <a:prstGeom prst="rect">
            <a:avLst/>
          </a:prstGeom>
          <a:noFill/>
        </p:spPr>
        <p:txBody>
          <a:bodyPr wrap="square" rtlCol="0">
            <a:spAutoFit/>
          </a:bodyPr>
          <a:lstStyle/>
          <a:p>
            <a:pPr algn="just"/>
            <a:r>
              <a:rPr lang="es-MX" sz="4400" dirty="0" smtClean="0">
                <a:latin typeface="Farmers Market" pitchFamily="50" charset="0"/>
              </a:rPr>
              <a:t>Aula Creativa</a:t>
            </a:r>
            <a:endParaRPr lang="es-MX" sz="4400" dirty="0">
              <a:latin typeface="Farmers Market" pitchFamily="50" charset="0"/>
            </a:endParaRPr>
          </a:p>
        </p:txBody>
      </p:sp>
      <p:pic>
        <p:nvPicPr>
          <p:cNvPr id="16" name="Picture 6" descr="logotipo de tiktok png, icono de tikok png transparente, logotipo de la  aplicación de tikok png 18930463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8556" y="3458355"/>
            <a:ext cx="2484114" cy="2484114"/>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4142890" y="5485421"/>
            <a:ext cx="4203076" cy="646331"/>
          </a:xfrm>
          <a:prstGeom prst="rect">
            <a:avLst/>
          </a:prstGeom>
          <a:noFill/>
        </p:spPr>
        <p:txBody>
          <a:bodyPr wrap="square" rtlCol="0">
            <a:spAutoFit/>
          </a:bodyPr>
          <a:lstStyle/>
          <a:p>
            <a:pPr algn="just"/>
            <a:r>
              <a:rPr lang="es-MX" sz="3600" dirty="0" smtClean="0">
                <a:latin typeface="Farmers Market" pitchFamily="50" charset="0"/>
              </a:rPr>
              <a:t>Karenf.09</a:t>
            </a:r>
            <a:endParaRPr lang="es-MX" sz="3600" dirty="0">
              <a:latin typeface="Farmers Market" pitchFamily="50" charset="0"/>
            </a:endParaRPr>
          </a:p>
        </p:txBody>
      </p:sp>
      <p:pic>
        <p:nvPicPr>
          <p:cNvPr id="4098" name="Picture 2" descr="Archivo:YouTube full-color icon (2017).svg - Wikipedia, la enciclopedia  lib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7172" y="3976949"/>
            <a:ext cx="1714004" cy="1187107"/>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6314165" y="5442596"/>
            <a:ext cx="4203076" cy="646331"/>
          </a:xfrm>
          <a:prstGeom prst="rect">
            <a:avLst/>
          </a:prstGeom>
          <a:noFill/>
        </p:spPr>
        <p:txBody>
          <a:bodyPr wrap="square" rtlCol="0">
            <a:spAutoFit/>
          </a:bodyPr>
          <a:lstStyle/>
          <a:p>
            <a:pPr algn="just"/>
            <a:r>
              <a:rPr lang="es-MX" sz="3600" dirty="0" smtClean="0">
                <a:latin typeface="Farmers Market" pitchFamily="50" charset="0"/>
              </a:rPr>
              <a:t>Mtra. Karen Lucía</a:t>
            </a:r>
            <a:endParaRPr lang="es-MX" sz="3600" dirty="0">
              <a:latin typeface="Farmers Market" pitchFamily="50" charset="0"/>
            </a:endParaRPr>
          </a:p>
        </p:txBody>
      </p:sp>
    </p:spTree>
    <p:extLst>
      <p:ext uri="{BB962C8B-B14F-4D97-AF65-F5344CB8AC3E}">
        <p14:creationId xmlns:p14="http://schemas.microsoft.com/office/powerpoint/2010/main" val="131202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368863986"/>
              </p:ext>
            </p:extLst>
          </p:nvPr>
        </p:nvGraphicFramePr>
        <p:xfrm>
          <a:off x="516775" y="495899"/>
          <a:ext cx="8989359" cy="625707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EL MEDIO AMBIENTE</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Lunes 13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Ética, Naturaleza</a:t>
                      </a:r>
                      <a:r>
                        <a:rPr lang="es-MX" sz="1200" b="0" baseline="0" dirty="0" smtClean="0">
                          <a:solidFill>
                            <a:schemeClr val="tx1"/>
                          </a:solidFill>
                          <a:latin typeface="KG Miss Speechy IPA" panose="02000000000000000000" pitchFamily="2" charset="0"/>
                        </a:rPr>
                        <a:t> y Sociedades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just"/>
                      <a:r>
                        <a:rPr lang="es-ES" sz="1200" dirty="0" smtClean="0">
                          <a:latin typeface="KG Miss Speechy IPA" panose="02000000000000000000" pitchFamily="2" charset="0"/>
                        </a:rPr>
                        <a:t>Interacción, cuidado y conservación de la naturaleza, que favorece la construcción de una conciencia ambiental.</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just"/>
                      <a:r>
                        <a:rPr lang="es-MX" sz="1200" dirty="0" smtClean="0">
                          <a:latin typeface="KG Miss Speechy IPA" panose="02000000000000000000" pitchFamily="2" charset="0"/>
                        </a:rPr>
                        <a:t>I.- Convive con su entorno natural, con </a:t>
                      </a:r>
                      <a:r>
                        <a:rPr lang="es-ES" sz="1200" dirty="0" smtClean="0">
                          <a:latin typeface="KG Miss Speechy IPA" panose="02000000000000000000" pitchFamily="2" charset="0"/>
                        </a:rPr>
                        <a:t>plantas y animales; expresa lo que percibe y disfruta acerca de ellos.</a:t>
                      </a:r>
                      <a:endParaRPr lang="es-MX" sz="1200" b="1"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latin typeface="KG Miss Speechy IPA" panose="02000000000000000000" pitchFamily="2" charset="0"/>
                        </a:rPr>
                        <a:t>II.- Aprecia la diversidad de características de los seres vivos y no vivos que hay en la naturaleza y sugiere formas de cuidarlos y preservarlos.</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Poner a los niños en plenaria y darles los buenos días. Enseguida mostrarles</a:t>
                      </a:r>
                      <a:r>
                        <a:rPr lang="es-MX" sz="1200" kern="1200" baseline="0" dirty="0" smtClean="0">
                          <a:solidFill>
                            <a:schemeClr val="dk1"/>
                          </a:solidFill>
                          <a:effectLst/>
                          <a:latin typeface="KG Miss Speechy IPA" panose="02000000000000000000" pitchFamily="2" charset="0"/>
                          <a:ea typeface="+mn-ea"/>
                          <a:cs typeface="+mn-cs"/>
                        </a:rPr>
                        <a:t> la lámina “Medio ambiente” y pedirles que describan lo que ven en ella. Una vez que terminen de describir la imagen mencionarles que los elementos que describieron son parte de la naturaleza, y cuando hablamos de la naturaleza nos referimos al medio ambiente. El ambiente esta formado por suelo, agua, sol y aire, y gracias a estos elementos existe la vida en la Tierra. Enseguida mencionarles que el ambiente está formado por seres vivos y no vivos, pedirles que nuevamente observen la lámina y que mencionen cuales son seres vivos y encerrarlos con un plumón rojo, después pedirles que mencionen los seres no vivos que observan y encerrarlos con un plumón de otro color.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Enseguida la maestra les mostrará unas imágenes, y las clasificarán en el pizarrón haciendo una división de seres vivos y no vivos y pegándolas con cinta en sitio correcto. Observarán el video “Seres vivos y lo inerte | Camaleón”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https://www.youtube.com/watch?v=1HITSsx9rZM</a:t>
                      </a:r>
                      <a:r>
                        <a:rPr lang="es-MX" sz="1200" kern="1200" baseline="0" dirty="0" smtClean="0">
                          <a:solidFill>
                            <a:schemeClr val="dk1"/>
                          </a:solidFill>
                          <a:effectLst/>
                          <a:latin typeface="KG Miss Speechy IPA" panose="02000000000000000000" pitchFamily="2" charset="0"/>
                          <a:ea typeface="+mn-ea"/>
                          <a:cs typeface="+mn-cs"/>
                        </a:rPr>
                        <a:t>  y comentarán sobre el. Posteriormente, la maestra les pedirá que salgan al patio de la escuela y observen todo lo que hay en el ambiente, una vez en el aula, les pedirá que en la ficha de trabajo 1 dibujen los elementos que pudieron observar del ambiente de su escuela. Una vez que hayan terminado, mostrarán sus dibujos a sus compañeros y lo explicarán mencionando lo que dibujaron y si son seres vivos o no vivos.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Texto 6"/>
          <p:cNvSpPr txBox="1"/>
          <p:nvPr/>
        </p:nvSpPr>
        <p:spPr>
          <a:xfrm rot="16200000">
            <a:off x="-194879" y="4464301"/>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1</a:t>
            </a:r>
            <a:r>
              <a:rPr lang="es-ES" sz="1200" dirty="0" smtClean="0">
                <a:latin typeface="KG Miss Speechy IPA" panose="02000000000000000000" pitchFamily="2" charset="0"/>
              </a:rPr>
              <a:t>.- Presentemos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379546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100894130"/>
              </p:ext>
            </p:extLst>
          </p:nvPr>
        </p:nvGraphicFramePr>
        <p:xfrm>
          <a:off x="418034" y="443572"/>
          <a:ext cx="8989359" cy="1027831"/>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Para finalizar,</a:t>
                      </a:r>
                      <a:r>
                        <a:rPr lang="es-MX" sz="1200" kern="1200" baseline="0" dirty="0" smtClean="0">
                          <a:solidFill>
                            <a:schemeClr val="dk1"/>
                          </a:solidFill>
                          <a:effectLst/>
                          <a:latin typeface="KG Miss Speechy IPA" panose="02000000000000000000" pitchFamily="2" charset="0"/>
                          <a:ea typeface="+mn-ea"/>
                          <a:cs typeface="+mn-cs"/>
                        </a:rPr>
                        <a:t> se les entregará a los niños el material “</a:t>
                      </a:r>
                      <a:r>
                        <a:rPr lang="es-MX" sz="1200" kern="1200" baseline="0" dirty="0" err="1" smtClean="0">
                          <a:solidFill>
                            <a:schemeClr val="dk1"/>
                          </a:solidFill>
                          <a:effectLst/>
                          <a:latin typeface="KG Miss Speechy IPA" panose="02000000000000000000" pitchFamily="2" charset="0"/>
                          <a:ea typeface="+mn-ea"/>
                          <a:cs typeface="+mn-cs"/>
                        </a:rPr>
                        <a:t>Memorama</a:t>
                      </a:r>
                      <a:r>
                        <a:rPr lang="es-MX" sz="1200" kern="1200" baseline="0" dirty="0" smtClean="0">
                          <a:solidFill>
                            <a:schemeClr val="dk1"/>
                          </a:solidFill>
                          <a:effectLst/>
                          <a:latin typeface="KG Miss Speechy IPA" panose="02000000000000000000" pitchFamily="2" charset="0"/>
                          <a:ea typeface="+mn-ea"/>
                          <a:cs typeface="+mn-cs"/>
                        </a:rPr>
                        <a:t> del medio ambiente” recortarán las cartas por la línea punteada y jugarán por mesitas de trabajo.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Se despedirá a los niños con el cuento “Rana de tres ojos”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https://www.youtube.com/watch?v=hCIl92Pk6G4</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352159513"/>
              </p:ext>
            </p:extLst>
          </p:nvPr>
        </p:nvGraphicFramePr>
        <p:xfrm>
          <a:off x="418034" y="1979056"/>
          <a:ext cx="8989359" cy="28196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dirty="0" smtClean="0">
                          <a:latin typeface="KG Miss Speechy IPA" panose="02000000000000000000" pitchFamily="2" charset="0"/>
                        </a:rPr>
                        <a:t>Lámina “Medio</a:t>
                      </a:r>
                      <a:r>
                        <a:rPr lang="es-MX" sz="1200" baseline="0" dirty="0" smtClean="0">
                          <a:latin typeface="KG Miss Speechy IPA" panose="02000000000000000000" pitchFamily="2" charset="0"/>
                        </a:rPr>
                        <a:t> ambiente”</a:t>
                      </a:r>
                    </a:p>
                    <a:p>
                      <a:pPr marL="171450" indent="-171450">
                        <a:buFont typeface="Arial" panose="020B0604020202020204" pitchFamily="34" charset="0"/>
                        <a:buChar char="•"/>
                      </a:pPr>
                      <a:r>
                        <a:rPr lang="es-MX" sz="1200" baseline="0" dirty="0" smtClean="0">
                          <a:latin typeface="KG Miss Speechy IPA" panose="02000000000000000000" pitchFamily="2" charset="0"/>
                        </a:rPr>
                        <a:t>Plumones</a:t>
                      </a:r>
                    </a:p>
                    <a:p>
                      <a:pPr marL="171450" indent="-171450">
                        <a:buFont typeface="Arial" panose="020B0604020202020204" pitchFamily="34" charset="0"/>
                        <a:buChar char="•"/>
                      </a:pPr>
                      <a:r>
                        <a:rPr lang="es-MX" sz="1200" baseline="0" dirty="0" smtClean="0">
                          <a:latin typeface="KG Miss Speechy IPA" panose="02000000000000000000" pitchFamily="2" charset="0"/>
                        </a:rPr>
                        <a:t>Imágenes de seres vivos y seres no vivos</a:t>
                      </a:r>
                    </a:p>
                    <a:p>
                      <a:pPr marL="171450" indent="-171450">
                        <a:buFont typeface="Arial" panose="020B0604020202020204" pitchFamily="34" charset="0"/>
                        <a:buChar char="•"/>
                      </a:pPr>
                      <a:r>
                        <a:rPr lang="es-MX" sz="1200" baseline="0" dirty="0" smtClean="0">
                          <a:latin typeface="KG Miss Speechy IPA" panose="02000000000000000000" pitchFamily="2" charset="0"/>
                        </a:rPr>
                        <a:t>Video “Seres vivos y lo inerte”</a:t>
                      </a:r>
                    </a:p>
                    <a:p>
                      <a:pPr marL="171450" indent="-171450">
                        <a:buFont typeface="Arial" panose="020B0604020202020204" pitchFamily="34" charset="0"/>
                        <a:buChar char="•"/>
                      </a:pPr>
                      <a:r>
                        <a:rPr lang="es-MX" sz="1200" dirty="0" smtClean="0">
                          <a:latin typeface="KG Miss Speechy IPA" panose="02000000000000000000" pitchFamily="2" charset="0"/>
                        </a:rPr>
                        <a:t>Cinta adhesiva</a:t>
                      </a:r>
                    </a:p>
                    <a:p>
                      <a:pPr marL="171450" indent="-171450">
                        <a:buFont typeface="Arial" panose="020B0604020202020204" pitchFamily="34" charset="0"/>
                        <a:buChar char="•"/>
                      </a:pPr>
                      <a:r>
                        <a:rPr lang="es-MX" sz="1200" dirty="0" smtClean="0">
                          <a:latin typeface="KG Miss Speechy IPA" panose="02000000000000000000" pitchFamily="2" charset="0"/>
                        </a:rPr>
                        <a:t>Ficha de trabajo 1</a:t>
                      </a:r>
                    </a:p>
                    <a:p>
                      <a:pPr marL="171450" indent="-171450">
                        <a:buFont typeface="Arial" panose="020B0604020202020204" pitchFamily="34" charset="0"/>
                        <a:buChar char="•"/>
                      </a:pPr>
                      <a:r>
                        <a:rPr lang="es-MX" sz="1200" dirty="0" smtClean="0">
                          <a:latin typeface="KG Miss Speechy IPA" panose="02000000000000000000" pitchFamily="2" charset="0"/>
                        </a:rPr>
                        <a:t>Crayones</a:t>
                      </a:r>
                    </a:p>
                    <a:p>
                      <a:pPr marL="171450" indent="-171450">
                        <a:buFont typeface="Arial" panose="020B0604020202020204" pitchFamily="34" charset="0"/>
                        <a:buChar char="•"/>
                      </a:pPr>
                      <a:r>
                        <a:rPr lang="es-MX" sz="1200" dirty="0" smtClean="0">
                          <a:latin typeface="KG Miss Speechy IPA" panose="02000000000000000000" pitchFamily="2" charset="0"/>
                        </a:rPr>
                        <a:t>Lápiz</a:t>
                      </a:r>
                    </a:p>
                    <a:p>
                      <a:pPr marL="171450" indent="-171450">
                        <a:buFont typeface="Arial" panose="020B0604020202020204" pitchFamily="34" charset="0"/>
                        <a:buChar char="•"/>
                      </a:pPr>
                      <a:r>
                        <a:rPr lang="es-MX" sz="1200" dirty="0" smtClean="0">
                          <a:latin typeface="KG Miss Speechy IPA" panose="02000000000000000000" pitchFamily="2" charset="0"/>
                        </a:rPr>
                        <a:t>Material “</a:t>
                      </a:r>
                      <a:r>
                        <a:rPr lang="es-MX" sz="1200" dirty="0" err="1" smtClean="0">
                          <a:latin typeface="KG Miss Speechy IPA" panose="02000000000000000000" pitchFamily="2" charset="0"/>
                        </a:rPr>
                        <a:t>Memorama</a:t>
                      </a:r>
                      <a:r>
                        <a:rPr lang="es-MX" sz="1200" dirty="0" smtClean="0">
                          <a:latin typeface="KG Miss Speechy IPA" panose="02000000000000000000" pitchFamily="2" charset="0"/>
                        </a:rPr>
                        <a:t> del medio ambiente”</a:t>
                      </a:r>
                    </a:p>
                    <a:p>
                      <a:pPr marL="171450" indent="-171450">
                        <a:buFont typeface="Arial" panose="020B0604020202020204" pitchFamily="34" charset="0"/>
                        <a:buChar char="•"/>
                      </a:pPr>
                      <a:r>
                        <a:rPr lang="es-MX" sz="1200" dirty="0" smtClean="0">
                          <a:latin typeface="KG Miss Speechy IPA" panose="02000000000000000000" pitchFamily="2" charset="0"/>
                        </a:rPr>
                        <a:t>Tijeras</a:t>
                      </a:r>
                    </a:p>
                    <a:p>
                      <a:pPr marL="171450" indent="-171450">
                        <a:buFont typeface="Arial" panose="020B0604020202020204" pitchFamily="34" charset="0"/>
                        <a:buChar char="•"/>
                      </a:pPr>
                      <a:r>
                        <a:rPr lang="es-MX" sz="1200" dirty="0" smtClean="0">
                          <a:latin typeface="KG Miss Speechy IPA" panose="02000000000000000000" pitchFamily="2" charset="0"/>
                        </a:rPr>
                        <a:t>Bolsita </a:t>
                      </a:r>
                      <a:r>
                        <a:rPr lang="es-MX" sz="1200" dirty="0" err="1" smtClean="0">
                          <a:latin typeface="KG Miss Speechy IPA" panose="02000000000000000000" pitchFamily="2" charset="0"/>
                        </a:rPr>
                        <a:t>ziploc</a:t>
                      </a:r>
                      <a:r>
                        <a:rPr lang="es-MX" sz="1200" dirty="0" smtClean="0">
                          <a:latin typeface="KG Miss Speechy IPA" panose="02000000000000000000" pitchFamily="2" charset="0"/>
                        </a:rPr>
                        <a:t> o de plástico</a:t>
                      </a:r>
                      <a:r>
                        <a:rPr lang="es-MX" sz="1200" baseline="0" dirty="0" smtClean="0">
                          <a:latin typeface="KG Miss Speechy IPA" panose="02000000000000000000" pitchFamily="2" charset="0"/>
                        </a:rPr>
                        <a:t> (para guardar el </a:t>
                      </a:r>
                      <a:r>
                        <a:rPr lang="es-MX" sz="1200" baseline="0" dirty="0" err="1" smtClean="0">
                          <a:latin typeface="KG Miss Speechy IPA" panose="02000000000000000000" pitchFamily="2" charset="0"/>
                        </a:rPr>
                        <a:t>memorama</a:t>
                      </a:r>
                      <a:r>
                        <a:rPr lang="es-MX" sz="1200" baseline="0" dirty="0" smtClean="0">
                          <a:latin typeface="KG Miss Speechy IPA" panose="02000000000000000000" pitchFamily="2" charset="0"/>
                        </a:rPr>
                        <a:t>).</a:t>
                      </a:r>
                    </a:p>
                    <a:p>
                      <a:pPr marL="171450" indent="-171450">
                        <a:buFont typeface="Arial" panose="020B0604020202020204" pitchFamily="34" charset="0"/>
                        <a:buChar char="•"/>
                      </a:pPr>
                      <a:r>
                        <a:rPr lang="es-MX" sz="1200" baseline="0" dirty="0" smtClean="0">
                          <a:latin typeface="KG Miss Speechy IPA" panose="02000000000000000000" pitchFamily="2" charset="0"/>
                        </a:rPr>
                        <a:t>Cuento “Rana de tres ojos”</a:t>
                      </a:r>
                      <a:endParaRPr lang="es-MX" sz="1200" dirty="0" smtClean="0">
                        <a:latin typeface="KG Miss Speechy IPA" panose="02000000000000000000" pitchFamily="2" charset="0"/>
                      </a:endParaRPr>
                    </a:p>
                    <a:p>
                      <a:pPr marL="171450" indent="-171450">
                        <a:buFont typeface="Arial" panose="020B0604020202020204" pitchFamily="34" charset="0"/>
                        <a:buChar char="•"/>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116386265"/>
              </p:ext>
            </p:extLst>
          </p:nvPr>
        </p:nvGraphicFramePr>
        <p:xfrm>
          <a:off x="431102" y="5120098"/>
          <a:ext cx="8989359" cy="9908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Realiza la ficha de trabajo 2. Observa como es el paisaje de tu localidad, los seres vivos e inertes que hay y dibújalo en el recuadro.</a:t>
                      </a:r>
                    </a:p>
                    <a:p>
                      <a:pPr marL="0" indent="0">
                        <a:buFont typeface="Arial" panose="020B0604020202020204" pitchFamily="34" charset="0"/>
                        <a:buNone/>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9424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4114243744"/>
              </p:ext>
            </p:extLst>
          </p:nvPr>
        </p:nvGraphicFramePr>
        <p:xfrm>
          <a:off x="516775" y="495899"/>
          <a:ext cx="8989359" cy="700383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AYUDA</a:t>
                      </a:r>
                      <a:r>
                        <a:rPr lang="es-MX" sz="1200" b="0" baseline="0" dirty="0" smtClean="0">
                          <a:solidFill>
                            <a:schemeClr val="tx1"/>
                          </a:solidFill>
                          <a:latin typeface="KG Miss Speechy IPA" panose="02000000000000000000" pitchFamily="2" charset="0"/>
                        </a:rPr>
                        <a:t> O DAÑA EL PLANETA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Martes 14 de Mayo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Ética, Naturaleza y Sociedades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a:txBody>
                    <a:bodyPr/>
                    <a:lstStyle/>
                    <a:p>
                      <a:pPr algn="just"/>
                      <a:r>
                        <a:rPr lang="es-ES" sz="1100" dirty="0" smtClean="0">
                          <a:latin typeface="KG Miss Speechy IPA" panose="02000000000000000000" pitchFamily="2" charset="0"/>
                        </a:rPr>
                        <a:t>Transformación responsable del entorno al satisfacer necesidades básicas de alimentación, vestido y vivienda.</a:t>
                      </a:r>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a:p>
                  </a:txBody>
                  <a:tcPr/>
                </a:tc>
                <a:tc gridSpan="3">
                  <a:txBody>
                    <a:bodyPr/>
                    <a:lstStyle/>
                    <a:p>
                      <a:pPr algn="just"/>
                      <a:r>
                        <a:rPr lang="es-ES" sz="1100" dirty="0" smtClean="0">
                          <a:latin typeface="KG Miss Speechy IPA" panose="02000000000000000000" pitchFamily="2" charset="0"/>
                        </a:rPr>
                        <a:t>II.- Observa que las personas transforman a la naturaleza al interactuar con ella, y distingue junto con sus pares acciones que son benéficas, tales como sembrar y cuidar el crecimiento de las plantas, evitar molestar a los animales en su hábitat, respetar las reservas naturales, entre otras. </a:t>
                      </a:r>
                      <a:endParaRPr lang="es-MX" sz="1100" b="1"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88D06"/>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100" dirty="0" smtClean="0">
                          <a:latin typeface="KG Miss Speechy IPA" panose="02000000000000000000" pitchFamily="2" charset="0"/>
                        </a:rPr>
                        <a:t>III.- Reconoce las condiciones en las que se encuentra el aire, el suelo y el agua en el lugar en donde vive y expresa en su lengua materna y con sus palabras, cómo afectan en las condiciones de vida de plantas, animales y personas; hace propuestas para mejorarlas.</a:t>
                      </a:r>
                      <a:endParaRPr lang="es-MX" sz="11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Poner a los niños en plenaria y darles los buenos días. Enseguida preguntarles</a:t>
                      </a:r>
                      <a:r>
                        <a:rPr lang="es-MX" sz="1200" kern="1200" baseline="0" dirty="0" smtClean="0">
                          <a:solidFill>
                            <a:schemeClr val="dk1"/>
                          </a:solidFill>
                          <a:effectLst/>
                          <a:latin typeface="KG Miss Speechy IPA" panose="02000000000000000000" pitchFamily="2" charset="0"/>
                          <a:ea typeface="+mn-ea"/>
                          <a:cs typeface="+mn-cs"/>
                        </a:rPr>
                        <a:t> sobre la tarea que realizaron la tarde de ayer: ¿Qué es lo que dibujaron?, ¿Cómo es su paisaje?, ¿por qué creen que sea así?, ¿Cuáles seres vivos dibujaron?, ¿Cuáles seres inertes?, ¿alguno pudo observar algo que estaba mal o incorrecto en el ambiente? Mencionarles a los niños que podemos observar en el ambiente algunos daños que puede sufrir la naturaleza debido a acciones que realizan las personas o sucesos naturales que pasan como terremotos, tormentas, tornados y huracanes. Pedirles que mencionen que si han observado o hecho acciones que dañen el ambiente o si han presenciado algún desastre natural, en caso de que así sea, pedirles que mencionen que pasó durante y después del desastre natural.</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Enseguida se les mostrará la lámina “Ayuda o daña el planeta”, describirán lo que ven y preguntarles: un planeta está triste y el otro está feliz, ¿por qué creen que sea así?, se les explicará que un planeta está feliz porque en él hay seres vivos e inertes que ayudan a crear un ambiente adecuado y digno para vivir, mientras que en el otro se realizaron acciones o sucedieron desastres naturales que modificaron y lo dañaron. Mencionarles que buscaremos en revistas de la biblioteca del aula recortes para pegar en el planeta feliz (ejemplo: seres vivos, plantas, elementos de la naturaleza como el suelo, el agua, etc.), y recortes para pegar en el planeta triste. (basura, plástico, desastres naturales, también se puede salir al patio y recoger basura como botellas de plástico, bolsas, empaques de alimentos, entre otros). Ver el ejemplo.</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8" name="CuadroTexto 17"/>
          <p:cNvSpPr txBox="1"/>
          <p:nvPr/>
        </p:nvSpPr>
        <p:spPr>
          <a:xfrm rot="16200000">
            <a:off x="-156261" y="54048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156193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8603" y="-1341318"/>
            <a:ext cx="8415133" cy="10455033"/>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4" name="CuadroTexto 13"/>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710357538"/>
              </p:ext>
            </p:extLst>
          </p:nvPr>
        </p:nvGraphicFramePr>
        <p:xfrm>
          <a:off x="418034" y="443572"/>
          <a:ext cx="8989359" cy="164364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a:t>
                      </a:r>
                      <a:r>
                        <a:rPr lang="es-MX" sz="1200" kern="1200" baseline="0" dirty="0" smtClean="0">
                          <a:solidFill>
                            <a:schemeClr val="dk1"/>
                          </a:solidFill>
                          <a:effectLst/>
                          <a:latin typeface="KG Miss Speechy IPA" panose="02000000000000000000" pitchFamily="2" charset="0"/>
                          <a:ea typeface="+mn-ea"/>
                          <a:cs typeface="+mn-cs"/>
                        </a:rPr>
                        <a:t> 3, los niños deberán dibujar en los recuadros una acción que ellos hagan que ayude y perjudique al planeta. Una vez que terminen, lo comentarán en grupo para hacer conciencia sobre la importancia de dichas acciones. Hacerles las siguientes preguntas: ¿Qué acciones realizan para ayudar al planeta?, ¿Qué acciones realizan que perjudican al planeta?, ¿Por qué lo hacen?, ¿Qué pasará si siguen haciendo esas acciones?, ¿Cómo pueden evitar realizar acciones que perjudiquen al planeta?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Por último, despedir a los niños con la canción “Aprendamos a cuidar nuestro planeta Tierra” </a:t>
                      </a:r>
                      <a:r>
                        <a:rPr lang="es-MX" sz="1200" kern="1200" dirty="0" smtClean="0">
                          <a:solidFill>
                            <a:schemeClr val="dk1"/>
                          </a:solidFill>
                          <a:effectLst/>
                          <a:latin typeface="KG Miss Speechy IPA" panose="02000000000000000000" pitchFamily="2" charset="0"/>
                          <a:ea typeface="+mn-ea"/>
                          <a:cs typeface="+mn-cs"/>
                          <a:hlinkClick r:id="rId4"/>
                        </a:rPr>
                        <a:t>https://www.youtube.com/watch?v=QHSwkl876OQ</a:t>
                      </a:r>
                      <a:r>
                        <a:rPr lang="es-MX" sz="1200" kern="1200" dirty="0" smtClean="0">
                          <a:solidFill>
                            <a:schemeClr val="dk1"/>
                          </a:solidFill>
                          <a:effectLst/>
                          <a:latin typeface="KG Miss Speechy IPA" panose="02000000000000000000" pitchFamily="2" charset="0"/>
                          <a:ea typeface="+mn-ea"/>
                          <a:cs typeface="+mn-cs"/>
                        </a:rPr>
                        <a:t>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619819813"/>
              </p:ext>
            </p:extLst>
          </p:nvPr>
        </p:nvGraphicFramePr>
        <p:xfrm>
          <a:off x="418033" y="2146248"/>
          <a:ext cx="8989359" cy="22710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dirty="0" smtClean="0">
                          <a:latin typeface="KG Miss Speechy IPA" panose="02000000000000000000" pitchFamily="2" charset="0"/>
                        </a:rPr>
                        <a:t>Tarea realizada. Ficha</a:t>
                      </a:r>
                      <a:r>
                        <a:rPr lang="es-MX" sz="1200" baseline="0" dirty="0" smtClean="0">
                          <a:latin typeface="KG Miss Speechy IPA" panose="02000000000000000000" pitchFamily="2" charset="0"/>
                        </a:rPr>
                        <a:t> de trabajo 2</a:t>
                      </a:r>
                    </a:p>
                    <a:p>
                      <a:pPr marL="171450" indent="-171450">
                        <a:buFont typeface="Arial" panose="020B0604020202020204" pitchFamily="34" charset="0"/>
                        <a:buChar char="•"/>
                      </a:pPr>
                      <a:r>
                        <a:rPr lang="es-MX" sz="1200" baseline="0" dirty="0" smtClean="0">
                          <a:latin typeface="KG Miss Speechy IPA" panose="02000000000000000000" pitchFamily="2" charset="0"/>
                        </a:rPr>
                        <a:t>Lámina “Ayuda o daña al planeta”</a:t>
                      </a:r>
                    </a:p>
                    <a:p>
                      <a:pPr marL="171450" indent="-171450">
                        <a:buFont typeface="Arial" panose="020B0604020202020204" pitchFamily="34" charset="0"/>
                        <a:buChar char="•"/>
                      </a:pPr>
                      <a:r>
                        <a:rPr lang="es-MX" sz="1200" baseline="0" dirty="0" smtClean="0">
                          <a:latin typeface="KG Miss Speechy IPA" panose="02000000000000000000" pitchFamily="2" charset="0"/>
                        </a:rPr>
                        <a:t>Revistas para recortar de la biblioteca del aula o escolar, basura como botellas de plástico, bolsas, empaques de alimentos que puedan colocarse también en la lámina.</a:t>
                      </a:r>
                    </a:p>
                    <a:p>
                      <a:pPr marL="171450" indent="-171450">
                        <a:buFont typeface="Arial" panose="020B0604020202020204" pitchFamily="34" charset="0"/>
                        <a:buChar char="•"/>
                      </a:pPr>
                      <a:r>
                        <a:rPr lang="es-MX" sz="1200" dirty="0" smtClean="0">
                          <a:latin typeface="KG Miss Speechy IPA" panose="02000000000000000000" pitchFamily="2" charset="0"/>
                        </a:rPr>
                        <a:t>Tijeras</a:t>
                      </a:r>
                    </a:p>
                    <a:p>
                      <a:pPr marL="171450" indent="-171450">
                        <a:buFont typeface="Arial" panose="020B0604020202020204" pitchFamily="34" charset="0"/>
                        <a:buChar char="•"/>
                      </a:pPr>
                      <a:r>
                        <a:rPr lang="es-MX" sz="1200" dirty="0" smtClean="0">
                          <a:latin typeface="KG Miss Speechy IPA" panose="02000000000000000000" pitchFamily="2" charset="0"/>
                        </a:rPr>
                        <a:t>Cinta adhesiva</a:t>
                      </a:r>
                    </a:p>
                    <a:p>
                      <a:pPr marL="171450" indent="-171450">
                        <a:buFont typeface="Arial" panose="020B0604020202020204" pitchFamily="34" charset="0"/>
                        <a:buChar char="•"/>
                      </a:pPr>
                      <a:r>
                        <a:rPr lang="es-MX" sz="1200" dirty="0" smtClean="0">
                          <a:latin typeface="KG Miss Speechy IPA" panose="02000000000000000000" pitchFamily="2" charset="0"/>
                        </a:rPr>
                        <a:t>Ficha</a:t>
                      </a:r>
                      <a:r>
                        <a:rPr lang="es-MX" sz="1200" baseline="0" dirty="0" smtClean="0">
                          <a:latin typeface="KG Miss Speechy IPA" panose="02000000000000000000" pitchFamily="2" charset="0"/>
                        </a:rPr>
                        <a:t> de trabajo 3</a:t>
                      </a:r>
                    </a:p>
                    <a:p>
                      <a:pPr marL="171450" indent="-171450">
                        <a:buFont typeface="Arial" panose="020B0604020202020204" pitchFamily="34" charset="0"/>
                        <a:buChar char="•"/>
                      </a:pPr>
                      <a:r>
                        <a:rPr lang="es-MX" sz="1200" baseline="0" dirty="0" smtClean="0">
                          <a:latin typeface="KG Miss Speechy IPA" panose="02000000000000000000" pitchFamily="2" charset="0"/>
                        </a:rPr>
                        <a:t>Crayones</a:t>
                      </a:r>
                    </a:p>
                    <a:p>
                      <a:pPr marL="171450" indent="-171450">
                        <a:buFont typeface="Arial" panose="020B0604020202020204" pitchFamily="34" charset="0"/>
                        <a:buChar char="•"/>
                      </a:pPr>
                      <a:r>
                        <a:rPr lang="es-MX" sz="1200" baseline="0" dirty="0" smtClean="0">
                          <a:latin typeface="KG Miss Speechy IPA" panose="02000000000000000000" pitchFamily="2" charset="0"/>
                        </a:rPr>
                        <a:t>Lápiz</a:t>
                      </a:r>
                    </a:p>
                    <a:p>
                      <a:pPr marL="171450" indent="-171450">
                        <a:buFont typeface="Arial" panose="020B0604020202020204" pitchFamily="34" charset="0"/>
                        <a:buChar char="•"/>
                      </a:pPr>
                      <a:r>
                        <a:rPr lang="es-MX" sz="1200" baseline="0" dirty="0" smtClean="0">
                          <a:latin typeface="KG Miss Speechy IPA" panose="02000000000000000000" pitchFamily="2" charset="0"/>
                        </a:rPr>
                        <a:t>Canción “Aprendamos a cuidar nuestro planeta Tierra”.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CuadroTexto 7"/>
          <p:cNvSpPr txBox="1"/>
          <p:nvPr/>
        </p:nvSpPr>
        <p:spPr>
          <a:xfrm rot="16200000">
            <a:off x="-249251" y="1126892"/>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spTree>
    <p:extLst>
      <p:ext uri="{BB962C8B-B14F-4D97-AF65-F5344CB8AC3E}">
        <p14:creationId xmlns:p14="http://schemas.microsoft.com/office/powerpoint/2010/main" val="273646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0d/58/44/0d584422df7464123593ef1cf31f67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135253" y="-1135254"/>
            <a:ext cx="7772401" cy="10042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886" y="-1341318"/>
            <a:ext cx="8415133" cy="10455033"/>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209" y="4819232"/>
            <a:ext cx="890688" cy="720381"/>
          </a:xfrm>
          <a:prstGeom prst="rect">
            <a:avLst/>
          </a:prstGeom>
        </p:spPr>
      </p:pic>
      <p:sp>
        <p:nvSpPr>
          <p:cNvPr id="8" name="CuadroTexto 7"/>
          <p:cNvSpPr txBox="1"/>
          <p:nvPr/>
        </p:nvSpPr>
        <p:spPr>
          <a:xfrm>
            <a:off x="1349010" y="1301619"/>
            <a:ext cx="7414318" cy="1107996"/>
          </a:xfrm>
          <a:prstGeom prst="rect">
            <a:avLst/>
          </a:prstGeom>
          <a:noFill/>
        </p:spPr>
        <p:txBody>
          <a:bodyPr wrap="square" rtlCol="0">
            <a:prstTxWarp prst="textArchUp">
              <a:avLst/>
            </a:prstTxWarp>
            <a:spAutoFit/>
          </a:bodyPr>
          <a:lstStyle/>
          <a:p>
            <a:pPr algn="ctr"/>
            <a:r>
              <a:rPr lang="es-MX" sz="9600" dirty="0" smtClean="0">
                <a:ln>
                  <a:solidFill>
                    <a:schemeClr val="tx1"/>
                  </a:solidFill>
                </a:ln>
                <a:solidFill>
                  <a:srgbClr val="FFFF00"/>
                </a:solidFill>
                <a:latin typeface="HelloBigDeal" panose="02000603000000000000" pitchFamily="2" charset="0"/>
                <a:ea typeface="HelloBigDeal" panose="02000603000000000000" pitchFamily="2" charset="0"/>
              </a:rPr>
              <a:t>Ejemplo</a:t>
            </a:r>
            <a:endParaRPr lang="es-MX" sz="9600" dirty="0">
              <a:latin typeface="Farmers Market" pitchFamily="50" charset="0"/>
              <a:ea typeface="HelloBigDeal" panose="02000603000000000000" pitchFamily="2" charset="0"/>
            </a:endParaRPr>
          </a:p>
        </p:txBody>
      </p:sp>
      <p:sp>
        <p:nvSpPr>
          <p:cNvPr id="7" name="Rectángulo 6"/>
          <p:cNvSpPr/>
          <p:nvPr/>
        </p:nvSpPr>
        <p:spPr>
          <a:xfrm>
            <a:off x="1599682" y="785109"/>
            <a:ext cx="6843540" cy="1862048"/>
          </a:xfrm>
          <a:prstGeom prst="rect">
            <a:avLst/>
          </a:prstGeom>
        </p:spPr>
        <p:txBody>
          <a:bodyPr wrap="none">
            <a:spAutoFit/>
          </a:bodyPr>
          <a:lstStyle/>
          <a:p>
            <a:pPr algn="ctr"/>
            <a:r>
              <a:rPr lang="es-MX" sz="11500" dirty="0" smtClean="0">
                <a:latin typeface="Farmers Market" pitchFamily="50" charset="0"/>
                <a:ea typeface="HelloBigDeal" panose="02000603000000000000" pitchFamily="2" charset="0"/>
              </a:rPr>
              <a:t>de la actividad</a:t>
            </a:r>
            <a:r>
              <a:rPr lang="es-MX" sz="8800" dirty="0" smtClean="0">
                <a:latin typeface="Farmers Market" pitchFamily="50" charset="0"/>
                <a:ea typeface="HelloBigDeal" panose="02000603000000000000" pitchFamily="2" charset="0"/>
              </a:rPr>
              <a:t> </a:t>
            </a:r>
            <a:endParaRPr lang="es-MX" sz="8800" dirty="0"/>
          </a:p>
        </p:txBody>
      </p:sp>
      <p:pic>
        <p:nvPicPr>
          <p:cNvPr id="2050" name="Picture 2" descr="29-feb-2016 - Marcela Gonzalez Rozada descrubrió este Pin. Descubre (y guarda) tus propios Pines en Pinter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266" y="2199861"/>
            <a:ext cx="3937398" cy="5238741"/>
          </a:xfrm>
          <a:prstGeom prst="rect">
            <a:avLst/>
          </a:prstGeom>
          <a:ln w="38100">
            <a:solidFill>
              <a:schemeClr val="tx1"/>
            </a:solidFill>
            <a:prstDash val="lgDash"/>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00723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3590</TotalTime>
  <Words>7270</Words>
  <Application>Microsoft Office PowerPoint</Application>
  <PresentationFormat>Personalizado</PresentationFormat>
  <Paragraphs>672</Paragraphs>
  <Slides>44</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44</vt:i4>
      </vt:variant>
    </vt:vector>
  </HeadingPairs>
  <TitlesOfParts>
    <vt:vector size="59" baseType="lpstr">
      <vt:lpstr>A Year Without Rain</vt:lpstr>
      <vt:lpstr>Arial</vt:lpstr>
      <vt:lpstr>Beachworks</vt:lpstr>
      <vt:lpstr>Beachworks</vt:lpstr>
      <vt:lpstr>Calibri</vt:lpstr>
      <vt:lpstr>Calibri Light</vt:lpstr>
      <vt:lpstr>Farmers Market</vt:lpstr>
      <vt:lpstr>HelloBigDeal</vt:lpstr>
      <vt:lpstr>KG Miss Speechy IPA</vt:lpstr>
      <vt:lpstr>KG Second Chances Sketch</vt:lpstr>
      <vt:lpstr>KG Shake it Off</vt:lpstr>
      <vt:lpstr>Play Groups</vt:lpstr>
      <vt:lpstr>Somelove</vt:lpstr>
      <vt:lpstr>Willow</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94</cp:revision>
  <dcterms:created xsi:type="dcterms:W3CDTF">2024-05-10T16:36:12Z</dcterms:created>
  <dcterms:modified xsi:type="dcterms:W3CDTF">2024-05-13T04:35:02Z</dcterms:modified>
</cp:coreProperties>
</file>