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56" r:id="rId6"/>
    <p:sldId id="261" r:id="rId7"/>
    <p:sldId id="262" r:id="rId8"/>
    <p:sldId id="263" r:id="rId9"/>
    <p:sldId id="266" r:id="rId10"/>
    <p:sldId id="264" r:id="rId11"/>
    <p:sldId id="267" r:id="rId12"/>
    <p:sldId id="265" r:id="rId13"/>
    <p:sldId id="268" r:id="rId14"/>
    <p:sldId id="269" r:id="rId15"/>
    <p:sldId id="280" r:id="rId16"/>
    <p:sldId id="270" r:id="rId17"/>
    <p:sldId id="271" r:id="rId18"/>
    <p:sldId id="272" r:id="rId19"/>
    <p:sldId id="273" r:id="rId20"/>
    <p:sldId id="274" r:id="rId21"/>
    <p:sldId id="275" r:id="rId22"/>
    <p:sldId id="276" r:id="rId23"/>
    <p:sldId id="277" r:id="rId24"/>
    <p:sldId id="278" r:id="rId25"/>
    <p:sldId id="279" r:id="rId26"/>
    <p:sldId id="281" r:id="rId27"/>
    <p:sldId id="340" r:id="rId28"/>
    <p:sldId id="341" r:id="rId29"/>
    <p:sldId id="342" r:id="rId30"/>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2" d="100"/>
          <a:sy n="62" d="100"/>
        </p:scale>
        <p:origin x="69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66B145-DD59-4CBE-9760-D1119956996A}" type="datetimeFigureOut">
              <a:rPr lang="es-MX" smtClean="0"/>
              <a:t>11/10/2024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409075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6B145-DD59-4CBE-9760-D1119956996A}" type="datetimeFigureOut">
              <a:rPr lang="es-MX" smtClean="0"/>
              <a:t>11/10/2024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398747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6B145-DD59-4CBE-9760-D1119956996A}" type="datetimeFigureOut">
              <a:rPr lang="es-MX" smtClean="0"/>
              <a:t>11/10/2024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224393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66B145-DD59-4CBE-9760-D1119956996A}" type="datetimeFigureOut">
              <a:rPr lang="es-MX" smtClean="0"/>
              <a:t>11/10/2024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2959136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66B145-DD59-4CBE-9760-D1119956996A}" type="datetimeFigureOut">
              <a:rPr lang="es-MX" smtClean="0"/>
              <a:t>11/10/2024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382524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66B145-DD59-4CBE-9760-D1119956996A}" type="datetimeFigureOut">
              <a:rPr lang="es-MX" smtClean="0"/>
              <a:t>11/10/2024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3948140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66B145-DD59-4CBE-9760-D1119956996A}" type="datetimeFigureOut">
              <a:rPr lang="es-MX" smtClean="0"/>
              <a:t>11/10/2024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347509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66B145-DD59-4CBE-9760-D1119956996A}" type="datetimeFigureOut">
              <a:rPr lang="es-MX" smtClean="0"/>
              <a:t>11/10/2024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119388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6B145-DD59-4CBE-9760-D1119956996A}" type="datetimeFigureOut">
              <a:rPr lang="es-MX" smtClean="0"/>
              <a:t>11/10/2024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385941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66B145-DD59-4CBE-9760-D1119956996A}" type="datetimeFigureOut">
              <a:rPr lang="es-MX" smtClean="0"/>
              <a:t>11/10/2024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278814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66B145-DD59-4CBE-9760-D1119956996A}" type="datetimeFigureOut">
              <a:rPr lang="es-MX" smtClean="0"/>
              <a:t>11/10/2024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E96EEF1-A75B-4CDF-A664-EF94B30478F3}" type="slidenum">
              <a:rPr lang="es-MX" smtClean="0"/>
              <a:t>‹Nº›</a:t>
            </a:fld>
            <a:endParaRPr lang="es-MX"/>
          </a:p>
        </p:txBody>
      </p:sp>
    </p:spTree>
    <p:extLst>
      <p:ext uri="{BB962C8B-B14F-4D97-AF65-F5344CB8AC3E}">
        <p14:creationId xmlns:p14="http://schemas.microsoft.com/office/powerpoint/2010/main" val="84161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E766B145-DD59-4CBE-9760-D1119956996A}" type="datetimeFigureOut">
              <a:rPr lang="es-MX" smtClean="0"/>
              <a:t>11/10/2024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E96EEF1-A75B-4CDF-A664-EF94B30478F3}" type="slidenum">
              <a:rPr lang="es-MX" smtClean="0"/>
              <a:t>‹Nº›</a:t>
            </a:fld>
            <a:endParaRPr lang="es-MX"/>
          </a:p>
        </p:txBody>
      </p:sp>
    </p:spTree>
    <p:extLst>
      <p:ext uri="{BB962C8B-B14F-4D97-AF65-F5344CB8AC3E}">
        <p14:creationId xmlns:p14="http://schemas.microsoft.com/office/powerpoint/2010/main" val="1465354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hyperlink" Target="http://www.aulacreativa.com.mx/" TargetMode="External"/><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s://www.aulacreativa.com.mx/" TargetMode="External"/><Relationship Id="rId1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hyperlink" Target="https://www.tiktok.com/@karenf.09" TargetMode="External"/><Relationship Id="rId12" Type="http://schemas.openxmlformats.org/officeDocument/2006/relationships/image" Target="../media/image10.jpeg"/><Relationship Id="rId17" Type="http://schemas.openxmlformats.org/officeDocument/2006/relationships/hyperlink" Target="https://www.facebook.com/profile.php?id=61550129162670" TargetMode="External"/><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hyperlink" Target="https://www.instagram.com/creativa.aula/?next=/" TargetMode="External"/><Relationship Id="rId5" Type="http://schemas.openxmlformats.org/officeDocument/2006/relationships/image" Target="../media/image4.png"/><Relationship Id="rId15" Type="http://schemas.openxmlformats.org/officeDocument/2006/relationships/hyperlink" Target="https://chat.whatsapp.com/Kbk104WPYil9zlgon6VaMV"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hyperlink" Target="https://www.youtube.com/@MAESTRAKARENLUCIA" TargetMode="External"/><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U__Y_XPgk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H_JlKjRObn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KoGbD153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41571" y="1"/>
            <a:ext cx="977525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sp>
        <p:nvSpPr>
          <p:cNvPr id="6" name="Cuadro de texto 5"/>
          <p:cNvSpPr txBox="1">
            <a:spLocks noChangeArrowheads="1"/>
          </p:cNvSpPr>
          <p:nvPr/>
        </p:nvSpPr>
        <p:spPr bwMode="auto">
          <a:xfrm>
            <a:off x="1288071" y="185051"/>
            <a:ext cx="7454832" cy="92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NoShape">
              <a:avLst/>
            </a:prstTxWarp>
          </a:bodyPr>
          <a:lstStyle/>
          <a:p>
            <a:pPr algn="ctr" defTabSz="899861" eaLnBrk="0" fontAlgn="base" hangingPunct="0">
              <a:lnSpc>
                <a:spcPct val="150000"/>
              </a:lnSpc>
              <a:spcBef>
                <a:spcPct val="0"/>
              </a:spcBef>
              <a:spcAft>
                <a:spcPct val="0"/>
              </a:spcAft>
            </a:pPr>
            <a:r>
              <a:rPr lang="es-ES" altLang="es-MX" sz="6600" b="1" dirty="0" smtClean="0">
                <a:latin typeface="HelloCarmel" panose="02000603000000000000" pitchFamily="2" charset="0"/>
                <a:ea typeface="HelloCarmel" panose="02000603000000000000" pitchFamily="2" charset="0"/>
                <a:cs typeface="Times New Roman" panose="02020603050405020304" pitchFamily="18" charset="0"/>
              </a:rPr>
              <a:t>La gran feria de</a:t>
            </a:r>
            <a:r>
              <a:rPr lang="es-ES" altLang="es-MX" sz="6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 </a:t>
            </a:r>
            <a:r>
              <a:rPr lang="es-ES" altLang="es-MX" sz="9600" b="1" dirty="0">
                <a:solidFill>
                  <a:srgbClr val="FF5229"/>
                </a:solidFill>
                <a:latin typeface="HelloBigDeal" panose="02000603000000000000" pitchFamily="2" charset="0"/>
                <a:ea typeface="HelloBigDeal" panose="02000603000000000000" pitchFamily="2" charset="0"/>
                <a:cs typeface="Times New Roman" panose="02020603050405020304" pitchFamily="18" charset="0"/>
              </a:rPr>
              <a:t>OTOÑO</a:t>
            </a:r>
            <a:endParaRPr lang="es-ES" altLang="es-MX" sz="8000" dirty="0">
              <a:latin typeface="HelloBigDeal" panose="02000603000000000000" pitchFamily="2" charset="0"/>
              <a:ea typeface="HelloBigDeal" panose="02000603000000000000" pitchFamily="2" charset="0"/>
            </a:endParaRPr>
          </a:p>
        </p:txBody>
      </p:sp>
      <p:sp>
        <p:nvSpPr>
          <p:cNvPr id="7" name="Cuadro de texto 6"/>
          <p:cNvSpPr txBox="1">
            <a:spLocks noChangeArrowheads="1"/>
          </p:cNvSpPr>
          <p:nvPr/>
        </p:nvSpPr>
        <p:spPr bwMode="auto">
          <a:xfrm>
            <a:off x="859381" y="1966812"/>
            <a:ext cx="8353402" cy="7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NoShape">
              <a:avLst/>
            </a:prstTxWarp>
          </a:bodyPr>
          <a:lstStyle/>
          <a:p>
            <a:pPr algn="ctr" defTabSz="899861" eaLnBrk="0" fontAlgn="base" hangingPunct="0">
              <a:spcBef>
                <a:spcPct val="0"/>
              </a:spcBef>
              <a:spcAft>
                <a:spcPct val="0"/>
              </a:spcAft>
            </a:pPr>
            <a:r>
              <a:rPr lang="es-ES" altLang="es-MX" sz="8000" dirty="0" smtClean="0">
                <a:latin typeface="Lemon Tea Demo" panose="02000600000000000000" pitchFamily="50" charset="0"/>
                <a:cs typeface="Times New Roman" panose="02020603050405020304" pitchFamily="18" charset="0"/>
              </a:rPr>
              <a:t>Otono</a:t>
            </a:r>
            <a:endParaRPr lang="es-ES" altLang="es-MX" sz="4800" dirty="0">
              <a:latin typeface="Lemon Tea Demo" panose="02000600000000000000" pitchFamily="50" charset="0"/>
            </a:endParaRPr>
          </a:p>
        </p:txBody>
      </p:sp>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834691" y="11393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3078" y="815545"/>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4" name="Imagen 13" descr="https://i.pinimg.com/564x/74/05/15/7405156016116aab49956a211b1501c7.jpg"/>
          <p:cNvPicPr/>
          <p:nvPr/>
        </p:nvPicPr>
        <p:blipFill>
          <a:blip r:embed="rId7" cstate="print">
            <a:extLst>
              <a:ext uri="{BEBA8EAE-BF5A-486C-A8C5-ECC9F3942E4B}">
                <a14:imgProps xmlns:a14="http://schemas.microsoft.com/office/drawing/2010/main">
                  <a14:imgLayer r:embed="rId8">
                    <a14:imgEffect>
                      <a14:backgroundRemoval t="0" b="100000" l="532" r="100000"/>
                    </a14:imgEffect>
                  </a14:imgLayer>
                </a14:imgProps>
              </a:ext>
              <a:ext uri="{28A0092B-C50C-407E-A947-70E740481C1C}">
                <a14:useLocalDpi xmlns:a14="http://schemas.microsoft.com/office/drawing/2010/main" val="0"/>
              </a:ext>
            </a:extLst>
          </a:blip>
          <a:srcRect/>
          <a:stretch>
            <a:fillRect/>
          </a:stretch>
        </p:blipFill>
        <p:spPr bwMode="auto">
          <a:xfrm>
            <a:off x="-10289" y="3750801"/>
            <a:ext cx="2959316" cy="3786064"/>
          </a:xfrm>
          <a:prstGeom prst="rect">
            <a:avLst/>
          </a:prstGeom>
          <a:noFill/>
          <a:ln>
            <a:noFill/>
          </a:ln>
        </p:spPr>
      </p:pic>
      <p:pic>
        <p:nvPicPr>
          <p:cNvPr id="2065" name="Picture 17" descr="MelonHeadz: September 2013 | Free clip art, Fall clip art, Clip 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556"/>
          <a:stretch/>
        </p:blipFill>
        <p:spPr bwMode="auto">
          <a:xfrm>
            <a:off x="3105074" y="3489494"/>
            <a:ext cx="3642061" cy="42586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4"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787587" y="2538065"/>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7586349" y="1602997"/>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2811364" y="4330759"/>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8054439" y="4496559"/>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136459" y="3034633"/>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6396685" y="5098527"/>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2023205" y="1880771"/>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9206303" y="2211041"/>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34060">
            <a:off x="4767071" y="1514762"/>
            <a:ext cx="423381" cy="45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832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760410925"/>
              </p:ext>
            </p:extLst>
          </p:nvPr>
        </p:nvGraphicFramePr>
        <p:xfrm>
          <a:off x="534520" y="917575"/>
          <a:ext cx="8989360" cy="2009400"/>
        </p:xfrm>
        <a:graphic>
          <a:graphicData uri="http://schemas.openxmlformats.org/drawingml/2006/table">
            <a:tbl>
              <a:tblPr firstRow="1" bandRow="1">
                <a:tableStyleId>{5C22544A-7EE6-4342-B048-85BDC9FD1C3A}</a:tableStyleId>
              </a:tblPr>
              <a:tblGrid>
                <a:gridCol w="738226"/>
                <a:gridCol w="1519882"/>
                <a:gridCol w="6731252"/>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100" dirty="0" smtClean="0">
                          <a:solidFill>
                            <a:schemeClr val="tx1"/>
                          </a:solidFill>
                          <a:latin typeface="KG Miss Kindergarten" panose="02000000000000000000" pitchFamily="2" charset="0"/>
                        </a:rPr>
                        <a:t>3.- PLANIFICACIÓN</a:t>
                      </a:r>
                      <a:endParaRPr lang="es-MX" sz="11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r>
                        <a:rPr lang="es-MX" sz="1200" kern="1200" dirty="0" smtClean="0">
                          <a:solidFill>
                            <a:schemeClr val="dk1"/>
                          </a:solidFill>
                          <a:effectLst/>
                          <a:latin typeface="KG Miss Kindergarten" panose="02000000000000000000" pitchFamily="2" charset="0"/>
                          <a:ea typeface="+mn-ea"/>
                          <a:cs typeface="+mn-cs"/>
                        </a:rPr>
                        <a:t>Finalmente, entregarles la ficha de trabajo 2, en la cual deberán de recortar la imagen que representen las actividades a realizar y pegarlas en la fecha que corresponda. Despedirnos con la canción “El Otoño”.</a:t>
                      </a: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81941467"/>
              </p:ext>
            </p:extLst>
          </p:nvPr>
        </p:nvGraphicFramePr>
        <p:xfrm>
          <a:off x="534520" y="3131633"/>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Calendario de Octubre</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2</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“El otoño”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uadro de texto 20"/>
          <p:cNvSpPr txBox="1"/>
          <p:nvPr/>
        </p:nvSpPr>
        <p:spPr>
          <a:xfrm rot="16200000">
            <a:off x="-1142523" y="1650812"/>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418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33575043"/>
              </p:ext>
            </p:extLst>
          </p:nvPr>
        </p:nvGraphicFramePr>
        <p:xfrm>
          <a:off x="658395" y="917575"/>
          <a:ext cx="8955161" cy="6664221"/>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Lienzos</a:t>
                      </a:r>
                      <a:r>
                        <a:rPr lang="es-MX" sz="1200" b="1" baseline="0" dirty="0" smtClean="0">
                          <a:solidFill>
                            <a:schemeClr val="tx1"/>
                          </a:solidFill>
                          <a:latin typeface="KG Miss Speechy IPA" panose="02000000000000000000" pitchFamily="2" charset="0"/>
                        </a:rPr>
                        <a:t> sobre piedras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Jueves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Producción de expresiones creativas con los distintos elementos de los lenguajes artísticos.</a:t>
                      </a:r>
                      <a:endParaRPr lang="es-MX" sz="90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3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Kindergarten" panose="02000000000000000000" pitchFamily="2" charset="0"/>
                        </a:rPr>
                        <a:t>II.- Explica en su lengua materna y con sus palabras, cómo y por qué suceden algunos procesos naturales.</a:t>
                      </a:r>
                      <a:endParaRPr lang="es-ES" sz="120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b="1" kern="1200" dirty="0" smtClean="0">
                          <a:solidFill>
                            <a:schemeClr val="dk1"/>
                          </a:solidFill>
                          <a:effectLst/>
                          <a:latin typeface="KG Miss Kindergarten" panose="02000000000000000000" pitchFamily="2" charset="0"/>
                          <a:ea typeface="+mn-ea"/>
                          <a:cs typeface="+mn-cs"/>
                        </a:rPr>
                        <a:t>4.- ACERCAMIENTO</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Revisar la información investigada para poder pasar a la realización de las diversas actividades de la feria.</a:t>
                      </a:r>
                    </a:p>
                    <a:p>
                      <a:pPr algn="ctr"/>
                      <a:endParaRPr lang="es-MX" sz="5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77340">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recordar las actividades que realizaremos para la feria de otoño, preguntarles ¿creen que nos falta algo?, ¿creen que hay alguna información o dato más que necesiten saber los demás o nosotros? De ser así, anotarlos en las láminas para completar la información.</a:t>
                      </a:r>
                      <a:endParaRPr lang="es-MX" sz="9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rowSpan="2">
                  <a:txBody>
                    <a:bodyPr/>
                    <a:lstStyle/>
                    <a:p>
                      <a:pPr algn="ctr"/>
                      <a:r>
                        <a:rPr lang="es-MX" sz="1200" b="1" kern="1200" dirty="0" smtClean="0">
                          <a:solidFill>
                            <a:schemeClr val="dk1"/>
                          </a:solidFill>
                          <a:effectLst/>
                          <a:latin typeface="KG Miss Kindergarten" panose="02000000000000000000" pitchFamily="2" charset="0"/>
                          <a:ea typeface="+mn-ea"/>
                          <a:cs typeface="+mn-cs"/>
                        </a:rPr>
                        <a:t>5.-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Realización de las actividades en orden puestas en el calendario.</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Explicarles a los niños que lo primero a realizar será lienzos de otoño sobre piedras,  explicarles que saldremos al patio y buscaremos piedras suficientemente grandes para pintar.</a:t>
                      </a:r>
                    </a:p>
                    <a:p>
                      <a:pPr algn="just"/>
                      <a:r>
                        <a:rPr lang="es-MX" sz="1200" kern="1200" dirty="0" smtClean="0">
                          <a:solidFill>
                            <a:schemeClr val="dk1"/>
                          </a:solidFill>
                          <a:effectLst/>
                          <a:latin typeface="KG Miss Kindergarten" panose="02000000000000000000" pitchFamily="2" charset="0"/>
                          <a:ea typeface="+mn-ea"/>
                          <a:cs typeface="+mn-cs"/>
                        </a:rPr>
                        <a:t>Una vez que hayan recolectado las piedras, pedirles que piensen en algo que quieran pintar relacionado con el otoño según la información que ya poseen.</a:t>
                      </a:r>
                    </a:p>
                    <a:p>
                      <a:pPr algn="just"/>
                      <a:r>
                        <a:rPr lang="es-MX" sz="1200" kern="1200" dirty="0" smtClean="0">
                          <a:solidFill>
                            <a:schemeClr val="dk1"/>
                          </a:solidFill>
                          <a:effectLst/>
                          <a:latin typeface="KG Miss Kindergarten" panose="02000000000000000000" pitchFamily="2" charset="0"/>
                          <a:ea typeface="+mn-ea"/>
                          <a:cs typeface="+mn-cs"/>
                        </a:rPr>
                        <a:t>Enseguida darles los materiales que ocuparán para la realización de los lienzos, lápiz, pincel y pinturas de los colores de otoño.</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150856" y="5505323"/>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761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693581413"/>
              </p:ext>
            </p:extLst>
          </p:nvPr>
        </p:nvGraphicFramePr>
        <p:xfrm>
          <a:off x="534520" y="917575"/>
          <a:ext cx="8989359" cy="1643640"/>
        </p:xfrm>
        <a:graphic>
          <a:graphicData uri="http://schemas.openxmlformats.org/drawingml/2006/table">
            <a:tbl>
              <a:tblPr firstRow="1" bandRow="1">
                <a:tableStyleId>{5C22544A-7EE6-4342-B048-85BDC9FD1C3A}</a:tableStyleId>
              </a:tblPr>
              <a:tblGrid>
                <a:gridCol w="1022431"/>
                <a:gridCol w="1643449"/>
                <a:gridCol w="6323479"/>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200" dirty="0" smtClean="0">
                          <a:solidFill>
                            <a:schemeClr val="tx1"/>
                          </a:solidFill>
                          <a:latin typeface="KG Miss Kindergarten" panose="02000000000000000000" pitchFamily="2" charset="0"/>
                        </a:rPr>
                        <a:t>5.- COMPRENSIÓN Y PRODUCCIÓN</a:t>
                      </a:r>
                      <a:endParaRPr lang="es-MX" sz="120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r>
                        <a:rPr lang="es-MX" sz="1200" kern="1200" dirty="0" smtClean="0">
                          <a:solidFill>
                            <a:schemeClr val="dk1"/>
                          </a:solidFill>
                          <a:effectLst/>
                          <a:latin typeface="KG Miss Kindergarten" panose="02000000000000000000" pitchFamily="2" charset="0"/>
                          <a:ea typeface="+mn-ea"/>
                          <a:cs typeface="+mn-cs"/>
                        </a:rPr>
                        <a:t>Posteriormente ponerlos a secar.</a:t>
                      </a:r>
                    </a:p>
                    <a:p>
                      <a:r>
                        <a:rPr lang="es-MX" sz="1200" kern="1200" dirty="0" smtClean="0">
                          <a:solidFill>
                            <a:schemeClr val="dk1"/>
                          </a:solidFill>
                          <a:effectLst/>
                          <a:latin typeface="KG Miss Kindergarten" panose="02000000000000000000" pitchFamily="2" charset="0"/>
                          <a:ea typeface="+mn-ea"/>
                          <a:cs typeface="+mn-cs"/>
                        </a:rPr>
                        <a:t>Para finalizar, narrarles el cuento “Las tres hojitas de Otoño”.</a:t>
                      </a: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02958362"/>
              </p:ext>
            </p:extLst>
          </p:nvPr>
        </p:nvGraphicFramePr>
        <p:xfrm>
          <a:off x="534521" y="2821819"/>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Piedras para pintar</a:t>
                      </a:r>
                    </a:p>
                    <a:p>
                      <a:pPr marL="171450" indent="-171450">
                        <a:buFont typeface="Arial" panose="020B0604020202020204" pitchFamily="34" charset="0"/>
                        <a:buChar char="•"/>
                      </a:pPr>
                      <a:r>
                        <a:rPr lang="es-MX" sz="1200" baseline="0" dirty="0" smtClean="0">
                          <a:latin typeface="KG Miss Speechy IPA" panose="02000000000000000000" pitchFamily="2" charset="0"/>
                        </a:rPr>
                        <a:t>Pinturas</a:t>
                      </a:r>
                    </a:p>
                    <a:p>
                      <a:pPr marL="171450" indent="-171450">
                        <a:buFont typeface="Arial" panose="020B0604020202020204" pitchFamily="34" charset="0"/>
                        <a:buChar char="•"/>
                      </a:pPr>
                      <a:r>
                        <a:rPr lang="es-MX" sz="1200" baseline="0" dirty="0" smtClean="0">
                          <a:latin typeface="KG Miss Speechy IPA" panose="02000000000000000000" pitchFamily="2" charset="0"/>
                        </a:rPr>
                        <a:t>Pinceles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Cuento “Las tres hojitas de Otoño”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938861538"/>
              </p:ext>
            </p:extLst>
          </p:nvPr>
        </p:nvGraphicFramePr>
        <p:xfrm>
          <a:off x="534520" y="4310958"/>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 mandil de papel bond blanco realizado con un pliego, hacerle un agujero en la parte superior para la cabeza y ponerle nombre.</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180760" y="1478606"/>
            <a:ext cx="1664987"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309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961714959"/>
              </p:ext>
            </p:extLst>
          </p:nvPr>
        </p:nvGraphicFramePr>
        <p:xfrm>
          <a:off x="658395" y="917575"/>
          <a:ext cx="8955161" cy="6644760"/>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Disfraces</a:t>
                      </a:r>
                      <a:r>
                        <a:rPr lang="es-MX" sz="1200" b="1" baseline="0" dirty="0" smtClean="0">
                          <a:solidFill>
                            <a:schemeClr val="tx1"/>
                          </a:solidFill>
                          <a:latin typeface="KG Miss Speechy IPA" panose="02000000000000000000" pitchFamily="2" charset="0"/>
                        </a:rPr>
                        <a:t> de otoño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Viernes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just"/>
                      <a:r>
                        <a:rPr lang="es-ES" sz="1100" dirty="0" smtClean="0">
                          <a:latin typeface="KG Miss Kindergarten" panose="02000000000000000000" pitchFamily="2" charset="0"/>
                        </a:rPr>
                        <a:t>Narración de historias mediante diversos lenguajes, en un ambiente donde niñas y niños participen y se apropien de la cultura, a través de diferentes textos.</a:t>
                      </a:r>
                      <a:endParaRPr lang="es-MX" sz="1100" b="1" dirty="0">
                        <a:solidFill>
                          <a:schemeClr val="tx1"/>
                        </a:solidFill>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100" dirty="0" smtClean="0">
                          <a:latin typeface="KG Miss Kindergarten" panose="02000000000000000000" pitchFamily="2" charset="0"/>
                        </a:rPr>
                        <a:t>I.- Describe lugares o personajes de las historias o textos literarios que conoce y los relaciona con personas paisajes y otros elementos de su comunidad.</a:t>
                      </a:r>
                      <a:endParaRPr lang="es-MX" sz="11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3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5.-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Realización de las actividades en orden puestas en el calendario.</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77340">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revisar el calendario para ver qué actividad sigue. Explicarles a los niños que este día realizaremos disfraces de otoño, todos los disfraces serán iguales, pero antes se les preguntará a quienes les gustaría dramatizar el cuento “Las tres hojitas de Otoño” que se les narró el día anterior, recordando los personajes que aparecen en él. </a:t>
                      </a:r>
                    </a:p>
                    <a:p>
                      <a:pPr algn="just"/>
                      <a:r>
                        <a:rPr lang="es-MX" sz="1200" kern="1200" dirty="0" smtClean="0">
                          <a:solidFill>
                            <a:schemeClr val="dk1"/>
                          </a:solidFill>
                          <a:effectLst/>
                          <a:latin typeface="KG Miss Kindergarten" panose="02000000000000000000" pitchFamily="2" charset="0"/>
                          <a:ea typeface="+mn-ea"/>
                          <a:cs typeface="+mn-cs"/>
                        </a:rPr>
                        <a:t>Se tomará el acuerdo en grupo y se elegirán a los 6 niños participantes: HOJA VERDE, HOJA AMARILLA, HOJA ROJA, VIENTO, BELLOTA Y CASTAÑA. También se les preguntará a quienes les gustaría ejemplificar lo que pasa con el Sol y la Tierra.</a:t>
                      </a:r>
                    </a:p>
                    <a:p>
                      <a:pPr algn="just"/>
                      <a:r>
                        <a:rPr lang="es-MX" sz="1200" kern="1200" dirty="0" smtClean="0">
                          <a:solidFill>
                            <a:schemeClr val="dk1"/>
                          </a:solidFill>
                          <a:effectLst/>
                          <a:latin typeface="KG Miss Kindergarten" panose="02000000000000000000" pitchFamily="2" charset="0"/>
                          <a:ea typeface="+mn-ea"/>
                          <a:cs typeface="+mn-cs"/>
                        </a:rPr>
                        <a:t>Una vez elegidos los niños, se les mencionará que ellos 8 harán su disfraz del personaje que les tocó, mientras que los demás lo harán de hojas de otoño de diversos colores.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013256">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Se reunirán los materiales que necesitaremos para su elaboración: los personajes del cuento, y del Sol y la Tierra lo harán con pinturas,  crayones o plumones, mientras que el resto del grupo deberá salir al patio a recolectar hojitas de árbol para pegarlas en su mandil y en una coronita que se les entregará.</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126142" y="5285877"/>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75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485725804"/>
              </p:ext>
            </p:extLst>
          </p:nvPr>
        </p:nvGraphicFramePr>
        <p:xfrm>
          <a:off x="534520" y="917575"/>
          <a:ext cx="8989360" cy="1643640"/>
        </p:xfrm>
        <a:graphic>
          <a:graphicData uri="http://schemas.openxmlformats.org/drawingml/2006/table">
            <a:tbl>
              <a:tblPr firstRow="1" bandRow="1">
                <a:tableStyleId>{5C22544A-7EE6-4342-B048-85BDC9FD1C3A}</a:tableStyleId>
              </a:tblPr>
              <a:tblGrid>
                <a:gridCol w="838670"/>
                <a:gridCol w="1431794"/>
                <a:gridCol w="671889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KG Miss Kindergarten" panose="02000000000000000000" pitchFamily="2" charset="0"/>
                        </a:rPr>
                        <a:t>5.- COMPRENSIÓN Y PRODUCCIÓN</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r>
                        <a:rPr lang="es-MX" sz="1200" kern="1200" dirty="0" smtClean="0">
                          <a:solidFill>
                            <a:schemeClr val="dk1"/>
                          </a:solidFill>
                          <a:effectLst/>
                          <a:latin typeface="KG Miss Kindergarten" panose="02000000000000000000" pitchFamily="2" charset="0"/>
                          <a:ea typeface="+mn-ea"/>
                          <a:cs typeface="+mn-cs"/>
                        </a:rPr>
                        <a:t>Una vez recolectados los materiales, se realizará el disfraz, se les mencionará que se pueden apoyar entre sí, y en caso de que falten hojitas pueden salir nuevamente al patio para recolectarlas.</a:t>
                      </a:r>
                    </a:p>
                    <a:p>
                      <a:r>
                        <a:rPr lang="es-MX" sz="1200" kern="1200" dirty="0" smtClean="0">
                          <a:solidFill>
                            <a:schemeClr val="dk1"/>
                          </a:solidFill>
                          <a:effectLst/>
                          <a:latin typeface="KG Miss Kindergarten" panose="02000000000000000000" pitchFamily="2" charset="0"/>
                          <a:ea typeface="+mn-ea"/>
                          <a:cs typeface="+mn-cs"/>
                        </a:rPr>
                        <a:t>En caso de no terminar el disfraz pedirles apoyo a los padres de familia para hacerlo en casa.</a:t>
                      </a: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3266592"/>
              </p:ext>
            </p:extLst>
          </p:nvPr>
        </p:nvGraphicFramePr>
        <p:xfrm>
          <a:off x="534520" y="2868743"/>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Mandil de papel bond y corona de papel</a:t>
                      </a:r>
                    </a:p>
                    <a:p>
                      <a:pPr marL="171450" indent="-171450">
                        <a:buFont typeface="Arial" panose="020B0604020202020204" pitchFamily="34" charset="0"/>
                        <a:buChar char="•"/>
                      </a:pPr>
                      <a:r>
                        <a:rPr lang="es-MX" sz="1200" baseline="0" dirty="0" smtClean="0">
                          <a:latin typeface="KG Miss Speechy IPA" panose="02000000000000000000" pitchFamily="2" charset="0"/>
                        </a:rPr>
                        <a:t>Hojas de árbol</a:t>
                      </a:r>
                    </a:p>
                    <a:p>
                      <a:pPr marL="171450" indent="-171450">
                        <a:buFont typeface="Arial" panose="020B0604020202020204" pitchFamily="34" charset="0"/>
                        <a:buChar char="•"/>
                      </a:pPr>
                      <a:r>
                        <a:rPr lang="es-MX" sz="1200" baseline="0" dirty="0" smtClean="0">
                          <a:latin typeface="KG Miss Speechy IPA" panose="02000000000000000000" pitchFamily="2" charset="0"/>
                        </a:rPr>
                        <a:t>Pegamento</a:t>
                      </a:r>
                    </a:p>
                    <a:p>
                      <a:pPr marL="171450" indent="-171450">
                        <a:buFont typeface="Arial" panose="020B0604020202020204" pitchFamily="34" charset="0"/>
                        <a:buChar char="•"/>
                      </a:pPr>
                      <a:r>
                        <a:rPr lang="es-MX" sz="1200" baseline="0" dirty="0" smtClean="0">
                          <a:latin typeface="KG Miss Speechy IPA" panose="02000000000000000000" pitchFamily="2" charset="0"/>
                        </a:rPr>
                        <a:t>Pinturas</a:t>
                      </a:r>
                    </a:p>
                    <a:p>
                      <a:pPr marL="171450" indent="-171450">
                        <a:buFont typeface="Arial" panose="020B0604020202020204" pitchFamily="34" charset="0"/>
                        <a:buChar char="•"/>
                      </a:pPr>
                      <a:r>
                        <a:rPr lang="es-MX" sz="1200" baseline="0" dirty="0" smtClean="0">
                          <a:latin typeface="KG Miss Speechy IPA" panose="02000000000000000000" pitchFamily="2" charset="0"/>
                        </a:rPr>
                        <a:t>Pinceles</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957131240"/>
              </p:ext>
            </p:extLst>
          </p:nvPr>
        </p:nvGraphicFramePr>
        <p:xfrm>
          <a:off x="534519" y="4540762"/>
          <a:ext cx="8989359" cy="9908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Investigar</a:t>
                      </a:r>
                      <a:r>
                        <a:rPr lang="es-MX" sz="1200" baseline="0" dirty="0" smtClean="0">
                          <a:latin typeface="KG Miss Speechy IPA" panose="02000000000000000000" pitchFamily="2" charset="0"/>
                        </a:rPr>
                        <a:t> que alimentos o frutas de temporada se pueden encontrar en otoño en la localidad donde viven, pedirles que elijan una y dibujen la silueta en un pedazo de cartón de 15x15 cm, llevar estambre del color de la fruta que eligieron.</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24072" y="1357478"/>
            <a:ext cx="1660109"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78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9556312" y="6935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158799" y="662337"/>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58474" y="1448236"/>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4837583" y="375778"/>
            <a:ext cx="423381" cy="45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98333" y="1175103"/>
            <a:ext cx="8651446" cy="1609100"/>
          </a:xfrm>
          <a:prstGeom prst="rect">
            <a:avLst/>
          </a:prstGeom>
        </p:spPr>
        <p:txBody>
          <a:bodyPr wrap="none">
            <a:prstTxWarp prst="textArchUp">
              <a:avLst/>
            </a:prstTxWarp>
            <a:spAutoFit/>
          </a:bodyPr>
          <a:lstStyle/>
          <a:p>
            <a:pPr algn="ctr" defTabSz="899861" eaLnBrk="0" fontAlgn="base" hangingPunct="0">
              <a:lnSpc>
                <a:spcPct val="150000"/>
              </a:lnSpc>
              <a:spcBef>
                <a:spcPct val="0"/>
              </a:spcBef>
              <a:spcAft>
                <a:spcPct val="0"/>
              </a:spcAft>
            </a:pPr>
            <a:r>
              <a:rPr lang="es-ES" altLang="es-MX" sz="6000" b="1" dirty="0" smtClean="0">
                <a:solidFill>
                  <a:srgbClr val="FFC000"/>
                </a:solidFill>
                <a:latin typeface="HelloCarmel" panose="02000603000000000000" pitchFamily="2" charset="0"/>
                <a:ea typeface="HelloCarmel" panose="02000603000000000000" pitchFamily="2" charset="0"/>
                <a:cs typeface="Times New Roman" panose="02020603050405020304" pitchFamily="18" charset="0"/>
              </a:rPr>
              <a:t>CRONOGRAMA DE ACTIVIDADES</a:t>
            </a:r>
            <a:endParaRPr lang="es-ES" altLang="es-MX" sz="7200" dirty="0">
              <a:solidFill>
                <a:srgbClr val="FFC000"/>
              </a:solidFill>
              <a:latin typeface="HelloCarmel" panose="02000603000000000000" pitchFamily="2" charset="0"/>
              <a:ea typeface="HelloCarmel" panose="02000603000000000000" pitchFamily="2"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2750724145"/>
              </p:ext>
            </p:extLst>
          </p:nvPr>
        </p:nvGraphicFramePr>
        <p:xfrm>
          <a:off x="637261" y="2143876"/>
          <a:ext cx="8840342" cy="3748853"/>
        </p:xfrm>
        <a:graphic>
          <a:graphicData uri="http://schemas.openxmlformats.org/drawingml/2006/table">
            <a:tbl>
              <a:tblPr firstRow="1" bandRow="1">
                <a:tableStyleId>{5C22544A-7EE6-4342-B048-85BDC9FD1C3A}</a:tableStyleId>
              </a:tblPr>
              <a:tblGrid>
                <a:gridCol w="868040"/>
                <a:gridCol w="1560391"/>
                <a:gridCol w="1576351"/>
                <a:gridCol w="1597652"/>
                <a:gridCol w="1682861"/>
                <a:gridCol w="1555047"/>
              </a:tblGrid>
              <a:tr h="750291">
                <a:tc>
                  <a:txBody>
                    <a:bodyPr/>
                    <a:lstStyle/>
                    <a:p>
                      <a:pPr algn="ctr"/>
                      <a:r>
                        <a:rPr lang="es-MX" sz="1800" dirty="0" smtClean="0">
                          <a:latin typeface="KG Miss Speechy IPA" panose="02000000000000000000" pitchFamily="2" charset="0"/>
                        </a:rPr>
                        <a:t>HORA</a:t>
                      </a:r>
                      <a:endParaRPr lang="es-MX" sz="18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Miss Speechy IPA" panose="02000000000000000000" pitchFamily="2" charset="0"/>
                        </a:rPr>
                        <a:t>LUNES </a:t>
                      </a:r>
                    </a:p>
                    <a:p>
                      <a:pPr algn="ct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MARTES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MIÉRCOLES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JUEVES</a:t>
                      </a:r>
                      <a:r>
                        <a:rPr lang="es-MX" sz="1600" baseline="0" dirty="0" smtClean="0">
                          <a:latin typeface="KG Miss Speechy IPA" panose="02000000000000000000" pitchFamily="2" charset="0"/>
                        </a:rPr>
                        <a:t>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VIERNES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Honores a la bandera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Frutas</a:t>
                      </a:r>
                      <a:r>
                        <a:rPr lang="es-MX" sz="1200" baseline="0" dirty="0" smtClean="0">
                          <a:latin typeface="KG Miss Kindergarten" panose="02000000000000000000" pitchFamily="2" charset="0"/>
                        </a:rPr>
                        <a:t> de temporada</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Bote</a:t>
                      </a:r>
                      <a:r>
                        <a:rPr lang="es-MX" sz="1200" baseline="0" dirty="0" smtClean="0">
                          <a:latin typeface="KG Miss Kindergarten" panose="02000000000000000000" pitchFamily="2" charset="0"/>
                        </a:rPr>
                        <a:t> sensorial/ emociones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Tendedero</a:t>
                      </a:r>
                      <a:r>
                        <a:rPr lang="es-MX" sz="1200" baseline="0" dirty="0" smtClean="0">
                          <a:latin typeface="KG Miss Kindergarten" panose="02000000000000000000" pitchFamily="2" charset="0"/>
                        </a:rPr>
                        <a:t> de prendas de otoño</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Preparemos</a:t>
                      </a:r>
                      <a:r>
                        <a:rPr lang="es-MX" sz="1200" baseline="0" dirty="0" smtClean="0">
                          <a:latin typeface="KG Miss Kindergarten" panose="02000000000000000000" pitchFamily="2" charset="0"/>
                        </a:rPr>
                        <a:t> todo para la feria</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Bienvenidos</a:t>
                      </a:r>
                      <a:r>
                        <a:rPr lang="es-MX" sz="1200" baseline="0" dirty="0" smtClean="0">
                          <a:latin typeface="KG Miss Kindergarten" panose="02000000000000000000" pitchFamily="2" charset="0"/>
                        </a:rPr>
                        <a:t> a la gran feria de otoño</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3200" dirty="0" smtClean="0">
                          <a:latin typeface="HelloMorgan" panose="02000603000000000000" pitchFamily="2" charset="0"/>
                          <a:ea typeface="HelloMorgan" panose="02000603000000000000" pitchFamily="2" charset="0"/>
                        </a:rPr>
                        <a:t>Recreo</a:t>
                      </a:r>
                      <a:endParaRPr lang="es-MX" sz="3200" dirty="0">
                        <a:latin typeface="HelloMorgan" panose="02000603000000000000" pitchFamily="2" charset="0"/>
                        <a:ea typeface="HelloMorgan"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45082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730764904"/>
              </p:ext>
            </p:extLst>
          </p:nvPr>
        </p:nvGraphicFramePr>
        <p:xfrm>
          <a:off x="658395" y="917575"/>
          <a:ext cx="8955161" cy="6256527"/>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Frutas</a:t>
                      </a:r>
                      <a:r>
                        <a:rPr lang="es-MX" sz="1200" b="1" baseline="0" dirty="0" smtClean="0">
                          <a:solidFill>
                            <a:schemeClr val="tx1"/>
                          </a:solidFill>
                          <a:latin typeface="KG Miss Speechy IPA" panose="02000000000000000000" pitchFamily="2" charset="0"/>
                        </a:rPr>
                        <a:t> de temporada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Lunes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Producción de expresiones creativas con los distintos elementos de los lenguajes artísticos.</a:t>
                      </a:r>
                      <a:endParaRPr lang="es-MX" sz="90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3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8115">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100" dirty="0" smtClean="0">
                          <a:latin typeface="KG Miss Kindergarten" panose="02000000000000000000" pitchFamily="2" charset="0"/>
                        </a:rPr>
                        <a:t>II.- Consulta diferentes fuentes de información, digitales o impresas, para ampliar lo que sabe o intuye.</a:t>
                      </a:r>
                      <a:endParaRPr lang="es-ES" sz="110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5.-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Realización de las actividades en orden puestas en el calendario.</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77340">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Dar los buenos días y poner a los niños en plenaria, Revisar el calendario y ver qué actividad nos toca realizar hoy. Dar un espacio al dialogo para que comenten sobre lo que investigaron en casa, sobre las frutas de temporada que podemos encontrar en Otoño, preguntarles como obtuvieron esa información (si buscaron en internet, preguntaron a algún adulto o visitaron el mercado de la ciudad para observar las frutas que había) y cuál fue la fruta que eligieron.</a:t>
                      </a:r>
                    </a:p>
                    <a:p>
                      <a:pPr algn="just"/>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Enseguida se les pedirá la figura de cartón que se les solicitó, la forrarán con el estambre, enrollando o dando vueltas al estambre alrededor de la figura; una vez que terminen se pondrán en una caja o recipiente simulando una canasta de frutas. </a:t>
                      </a:r>
                      <a:endParaRPr lang="es-MX" sz="9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138500" y="4640349"/>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1434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007821566"/>
              </p:ext>
            </p:extLst>
          </p:nvPr>
        </p:nvGraphicFramePr>
        <p:xfrm>
          <a:off x="534520" y="917575"/>
          <a:ext cx="8989360" cy="1663068"/>
        </p:xfrm>
        <a:graphic>
          <a:graphicData uri="http://schemas.openxmlformats.org/drawingml/2006/table">
            <a:tbl>
              <a:tblPr firstRow="1" bandRow="1">
                <a:tableStyleId>{5C22544A-7EE6-4342-B048-85BDC9FD1C3A}</a:tableStyleId>
              </a:tblPr>
              <a:tblGrid>
                <a:gridCol w="824723"/>
                <a:gridCol w="1655807"/>
                <a:gridCol w="6508830"/>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endParaRPr lang="es-MX" dirty="0"/>
                    </a:p>
                    <a:p>
                      <a:endParaRPr lang="es-MX" dirty="0"/>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KG Miss Kindergarten" panose="02000000000000000000" pitchFamily="2" charset="0"/>
                        </a:rPr>
                        <a:t>5.- COMPRENSIÓN Y PRODUCCIÓN</a:t>
                      </a:r>
                      <a:endParaRPr lang="es-MX" sz="1200" dirty="0"/>
                    </a:p>
                    <a:p>
                      <a:endParaRPr lang="es-MX" dirty="0"/>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r>
                        <a:rPr lang="es-MX" sz="1200" kern="1200" dirty="0" smtClean="0">
                          <a:solidFill>
                            <a:schemeClr val="dk1"/>
                          </a:solidFill>
                          <a:effectLst/>
                          <a:latin typeface="KG Miss Kindergarten" panose="02000000000000000000" pitchFamily="2" charset="0"/>
                          <a:ea typeface="+mn-ea"/>
                          <a:cs typeface="+mn-cs"/>
                        </a:rPr>
                        <a:t>Posteriormente se observará la lámina 5, y completaremos la información donde dice “Yo pruebo”, con la información que recabamos en casa.</a:t>
                      </a:r>
                    </a:p>
                    <a:p>
                      <a:r>
                        <a:rPr lang="es-MX" sz="1200" kern="1200" dirty="0" smtClean="0">
                          <a:solidFill>
                            <a:schemeClr val="dk1"/>
                          </a:solidFill>
                          <a:effectLst/>
                          <a:latin typeface="KG Miss Kindergarten" panose="02000000000000000000" pitchFamily="2" charset="0"/>
                          <a:ea typeface="+mn-ea"/>
                          <a:cs typeface="+mn-cs"/>
                        </a:rPr>
                        <a:t>Para despedirnos, bailaremos la canción “En el otoño las hojitas de los árboles se caen”.</a:t>
                      </a:r>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706983240"/>
              </p:ext>
            </p:extLst>
          </p:nvPr>
        </p:nvGraphicFramePr>
        <p:xfrm>
          <a:off x="534520" y="2905812"/>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Figura de cartón</a:t>
                      </a:r>
                    </a:p>
                    <a:p>
                      <a:pPr marL="171450" indent="-171450">
                        <a:buFont typeface="Arial" panose="020B0604020202020204" pitchFamily="34" charset="0"/>
                        <a:buChar char="•"/>
                      </a:pPr>
                      <a:r>
                        <a:rPr lang="es-MX" sz="1200" baseline="0" dirty="0" smtClean="0">
                          <a:latin typeface="KG Miss Speechy IPA" panose="02000000000000000000" pitchFamily="2" charset="0"/>
                        </a:rPr>
                        <a:t>Estambre</a:t>
                      </a:r>
                    </a:p>
                    <a:p>
                      <a:pPr marL="171450" indent="-171450">
                        <a:buFont typeface="Arial" panose="020B0604020202020204" pitchFamily="34" charset="0"/>
                        <a:buChar char="•"/>
                      </a:pPr>
                      <a:r>
                        <a:rPr lang="es-MX" sz="1200" baseline="0" dirty="0" smtClean="0">
                          <a:latin typeface="KG Miss Speechy IPA" panose="02000000000000000000" pitchFamily="2" charset="0"/>
                        </a:rPr>
                        <a:t>Caja o recipiente para poner las frutas</a:t>
                      </a:r>
                    </a:p>
                    <a:p>
                      <a:pPr marL="171450" indent="-171450">
                        <a:buFont typeface="Arial" panose="020B0604020202020204" pitchFamily="34" charset="0"/>
                        <a:buChar char="•"/>
                      </a:pPr>
                      <a:r>
                        <a:rPr lang="es-MX" sz="1200" baseline="0" dirty="0" smtClean="0">
                          <a:latin typeface="KG Miss Speechy IPA" panose="02000000000000000000" pitchFamily="2" charset="0"/>
                        </a:rPr>
                        <a:t>Lámina 5</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“En otoño las hojitas de los árboles se caen”.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710013"/>
              </p:ext>
            </p:extLst>
          </p:nvPr>
        </p:nvGraphicFramePr>
        <p:xfrm>
          <a:off x="534519" y="4577831"/>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Traer</a:t>
                      </a:r>
                      <a:r>
                        <a:rPr lang="es-MX" sz="1200" baseline="0" dirty="0" smtClean="0">
                          <a:latin typeface="KG Miss Speechy IPA" panose="02000000000000000000" pitchFamily="2" charset="0"/>
                        </a:rPr>
                        <a:t> un recipiente de plástico con tapa.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54023" y="1232234"/>
            <a:ext cx="1503919"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08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726097002"/>
              </p:ext>
            </p:extLst>
          </p:nvPr>
        </p:nvGraphicFramePr>
        <p:xfrm>
          <a:off x="420130" y="917575"/>
          <a:ext cx="9391134" cy="6201564"/>
        </p:xfrm>
        <a:graphic>
          <a:graphicData uri="http://schemas.openxmlformats.org/drawingml/2006/table">
            <a:tbl>
              <a:tblPr firstRow="1" bandRow="1">
                <a:tableStyleId>{5C22544A-7EE6-4342-B048-85BDC9FD1C3A}</a:tableStyleId>
              </a:tblPr>
              <a:tblGrid>
                <a:gridCol w="709052"/>
                <a:gridCol w="1516555"/>
                <a:gridCol w="876249"/>
                <a:gridCol w="2145251"/>
                <a:gridCol w="1814456"/>
                <a:gridCol w="2329571"/>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Bote</a:t>
                      </a:r>
                      <a:r>
                        <a:rPr lang="es-MX" sz="1200" b="1" baseline="0" dirty="0" smtClean="0">
                          <a:solidFill>
                            <a:schemeClr val="tx1"/>
                          </a:solidFill>
                          <a:latin typeface="KG Miss Speechy IPA" panose="02000000000000000000" pitchFamily="2" charset="0"/>
                        </a:rPr>
                        <a:t> sensorial/Emociones de otoño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Martes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Kindergarten" panose="02000000000000000000" pitchFamily="2" charset="0"/>
                          <a:ea typeface="+mn-ea"/>
                          <a:cs typeface="+mn-cs"/>
                        </a:rPr>
                        <a:t>Producción de expresiones creativas con los distintos elementos de los lenguajes artísticos.</a:t>
                      </a:r>
                      <a:endParaRPr lang="es-MX" sz="80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2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14032">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Kindergarten" panose="02000000000000000000" pitchFamily="2" charset="0"/>
                          <a:ea typeface="+mn-ea"/>
                          <a:cs typeface="+mn-cs"/>
                        </a:rPr>
                        <a:t>I.- Examina el entorno natural con sus sentidos, de manera guiada, para resolver sus dudas y aprender cosas nuevas.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5.-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Realización de las actividades en orden puestas en el calendario.</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164420">
                <a:tc vMerge="1">
                  <a:txBody>
                    <a:bodyPr/>
                    <a:lstStyle/>
                    <a:p>
                      <a:endParaRPr lang="es-MX"/>
                    </a:p>
                  </a:txBody>
                  <a:tcPr/>
                </a:tc>
                <a:tc vMerge="1">
                  <a:txBody>
                    <a:bodyPr/>
                    <a:lstStyle/>
                    <a:p>
                      <a:endParaRPr lang="es-MX"/>
                    </a:p>
                  </a:txBody>
                  <a:tcPr/>
                </a:tc>
                <a:tc gridSpan="4">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Poner a los niños en plenaria y dar los buenos días con la canción “El otoño”. Posteriormente, revisar el calendario y las actividades que tenemos que realizar el día de hoy. Mencionarles que el otoño también se puede oler. Preguntarles: ¿a qué creen que huele el otoño? Y escuchar sus respuestas.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Explicarles que el Otoño huele a todo aquello que podemos encontrar en él, se les mostrará una caja y se les mencionará que en esa caja se recolectaron diversos objetos que la maestra encontró en el otoño (canela, tierra mojada, madera, cáscara de cítricos, hojas secas, café) y les pedirá a los alumnos que por medio del olfato, (sin ver) descubran de qué objetos se trata. </a:t>
                      </a:r>
                    </a:p>
                    <a:p>
                      <a:pPr algn="just"/>
                      <a:r>
                        <a:rPr lang="es-MX" sz="1200" kern="1200" dirty="0" smtClean="0">
                          <a:solidFill>
                            <a:schemeClr val="dk1"/>
                          </a:solidFill>
                          <a:effectLst/>
                          <a:latin typeface="KG Miss Kindergarten" panose="02000000000000000000" pitchFamily="2" charset="0"/>
                          <a:ea typeface="+mn-ea"/>
                          <a:cs typeface="+mn-cs"/>
                        </a:rPr>
                        <a:t>Enseguida se les dirá que cada uno realizará su propio bote de olores de otoño, para ello saldremos al patio y recolectaremos materiales que tengan olor a otoño, como tierra, hojas secas, palitos de madera, también se les repartirá material de la caja para completar su bote de olores., a lo último se les pondrá su nombre.</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311492" y="5196404"/>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794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875319147"/>
              </p:ext>
            </p:extLst>
          </p:nvPr>
        </p:nvGraphicFramePr>
        <p:xfrm>
          <a:off x="534520" y="917575"/>
          <a:ext cx="8989359" cy="1643640"/>
        </p:xfrm>
        <a:graphic>
          <a:graphicData uri="http://schemas.openxmlformats.org/drawingml/2006/table">
            <a:tbl>
              <a:tblPr firstRow="1" bandRow="1">
                <a:tableStyleId>{5C22544A-7EE6-4342-B048-85BDC9FD1C3A}</a:tableStyleId>
              </a:tblPr>
              <a:tblGrid>
                <a:gridCol w="973004"/>
                <a:gridCol w="2014152"/>
                <a:gridCol w="6002203"/>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KG Miss Kindergarten" panose="02000000000000000000" pitchFamily="2" charset="0"/>
                        </a:rPr>
                        <a:t>5.- COMPRENSIÓN Y PRODUCCIÓN</a:t>
                      </a:r>
                      <a:endParaRPr lang="es-MX" sz="1200" dirty="0" smtClean="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algn="just"/>
                      <a:r>
                        <a:rPr lang="es-MX" sz="1200" kern="1200" dirty="0" smtClean="0">
                          <a:solidFill>
                            <a:schemeClr val="dk1"/>
                          </a:solidFill>
                          <a:effectLst/>
                          <a:latin typeface="KG Miss Kindergarten" panose="02000000000000000000" pitchFamily="2" charset="0"/>
                          <a:ea typeface="+mn-ea"/>
                          <a:cs typeface="+mn-cs"/>
                        </a:rPr>
                        <a:t>Por</a:t>
                      </a:r>
                      <a:r>
                        <a:rPr lang="es-MX" sz="1200" kern="1200" baseline="0" dirty="0" smtClean="0">
                          <a:solidFill>
                            <a:schemeClr val="dk1"/>
                          </a:solidFill>
                          <a:effectLst/>
                          <a:latin typeface="KG Miss Kindergarten" panose="02000000000000000000" pitchFamily="2" charset="0"/>
                          <a:ea typeface="+mn-ea"/>
                          <a:cs typeface="+mn-cs"/>
                        </a:rPr>
                        <a:t> último, para la actividad de las emociones de otoño, </a:t>
                      </a:r>
                      <a:r>
                        <a:rPr lang="es-MX" sz="1200" kern="1200" dirty="0" smtClean="0">
                          <a:solidFill>
                            <a:schemeClr val="dk1"/>
                          </a:solidFill>
                          <a:effectLst/>
                          <a:latin typeface="KG Miss Kindergarten" panose="02000000000000000000" pitchFamily="2" charset="0"/>
                          <a:ea typeface="+mn-ea"/>
                          <a:cs typeface="+mn-cs"/>
                        </a:rPr>
                        <a:t>se les pedirá a los niños que recordemos lo que anotamos en la lámina 3 en la parte de “Yo siento” y la causa de esas emociones.</a:t>
                      </a:r>
                    </a:p>
                    <a:p>
                      <a:pPr algn="just"/>
                      <a:r>
                        <a:rPr lang="es-MX" sz="1200" kern="1200" dirty="0" smtClean="0">
                          <a:solidFill>
                            <a:schemeClr val="dk1"/>
                          </a:solidFill>
                          <a:effectLst/>
                          <a:latin typeface="KG Miss Kindergarten" panose="02000000000000000000" pitchFamily="2" charset="0"/>
                          <a:ea typeface="+mn-ea"/>
                          <a:cs typeface="+mn-cs"/>
                        </a:rPr>
                        <a:t>Posteriormente, pedirles que en la ficha de trabajo 3 dibujen la emoción que les produce el otoño, le pongan  su nombre en el recuadro y la decoren con hojitas secas.</a:t>
                      </a:r>
                    </a:p>
                    <a:p>
                      <a:pPr algn="just"/>
                      <a:r>
                        <a:rPr lang="es-MX" sz="1200" kern="1200" dirty="0" smtClean="0">
                          <a:solidFill>
                            <a:schemeClr val="dk1"/>
                          </a:solidFill>
                          <a:effectLst/>
                          <a:latin typeface="KG Miss Kindergarten" panose="02000000000000000000" pitchFamily="2" charset="0"/>
                          <a:ea typeface="+mn-ea"/>
                          <a:cs typeface="+mn-cs"/>
                        </a:rPr>
                        <a:t>Designar un espacio del aula para colocar los trabajos.</a:t>
                      </a:r>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67816161"/>
              </p:ext>
            </p:extLst>
          </p:nvPr>
        </p:nvGraphicFramePr>
        <p:xfrm>
          <a:off x="534519" y="2804561"/>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Bote de plástico con tapa</a:t>
                      </a:r>
                    </a:p>
                    <a:p>
                      <a:pPr marL="171450" indent="-171450">
                        <a:buFont typeface="Arial" panose="020B0604020202020204" pitchFamily="34" charset="0"/>
                        <a:buChar char="•"/>
                      </a:pPr>
                      <a:r>
                        <a:rPr lang="es-MX" sz="1200" baseline="0" dirty="0" smtClean="0">
                          <a:latin typeface="KG Miss Speechy IPA" panose="02000000000000000000" pitchFamily="2" charset="0"/>
                        </a:rPr>
                        <a:t>Diversos materiales con olores de otoño</a:t>
                      </a:r>
                    </a:p>
                    <a:p>
                      <a:pPr marL="171450" indent="-171450">
                        <a:buFont typeface="Arial" panose="020B0604020202020204" pitchFamily="34" charset="0"/>
                        <a:buChar char="•"/>
                      </a:pPr>
                      <a:r>
                        <a:rPr lang="es-MX" sz="1200" baseline="0" dirty="0" smtClean="0">
                          <a:latin typeface="KG Miss Speechy IPA" panose="02000000000000000000" pitchFamily="2" charset="0"/>
                        </a:rPr>
                        <a:t>Caja con olores de otoño (canela, tierra húmeda, madera, cáscara de cítricos, hojas secas, café).</a:t>
                      </a:r>
                    </a:p>
                    <a:p>
                      <a:pPr marL="171450" indent="-171450">
                        <a:buFont typeface="Arial" panose="020B0604020202020204" pitchFamily="34" charset="0"/>
                        <a:buChar char="•"/>
                      </a:pPr>
                      <a:r>
                        <a:rPr lang="es-MX" sz="1200" baseline="0" dirty="0" smtClean="0">
                          <a:latin typeface="KG Miss Speechy IPA" panose="02000000000000000000" pitchFamily="2" charset="0"/>
                        </a:rPr>
                        <a:t>Lámina 3</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3</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Lápiz</a:t>
                      </a:r>
                    </a:p>
                    <a:p>
                      <a:pPr marL="171450" indent="-171450">
                        <a:buFont typeface="Arial" panose="020B0604020202020204" pitchFamily="34" charset="0"/>
                        <a:buChar char="•"/>
                      </a:pPr>
                      <a:r>
                        <a:rPr lang="es-MX" sz="1200" baseline="0" dirty="0" smtClean="0">
                          <a:latin typeface="KG Miss Speechy IPA" panose="02000000000000000000" pitchFamily="2" charset="0"/>
                        </a:rPr>
                        <a:t>Hojas secas</a:t>
                      </a:r>
                    </a:p>
                    <a:p>
                      <a:pPr marL="171450" indent="-171450">
                        <a:buFont typeface="Arial" panose="020B0604020202020204" pitchFamily="34" charset="0"/>
                        <a:buChar char="•"/>
                      </a:pPr>
                      <a:r>
                        <a:rPr lang="es-MX" sz="1200" baseline="0" dirty="0" smtClean="0">
                          <a:latin typeface="KG Miss Speechy IPA" panose="02000000000000000000" pitchFamily="2" charset="0"/>
                        </a:rPr>
                        <a:t>Tijeras</a:t>
                      </a:r>
                    </a:p>
                    <a:p>
                      <a:pPr marL="171450" indent="-171450">
                        <a:buFont typeface="Arial" panose="020B0604020202020204" pitchFamily="34" charset="0"/>
                        <a:buChar char="•"/>
                      </a:pPr>
                      <a:r>
                        <a:rPr lang="es-MX" sz="1200" baseline="0" dirty="0" smtClean="0">
                          <a:latin typeface="KG Miss Speechy IPA" panose="02000000000000000000" pitchFamily="2" charset="0"/>
                        </a:rPr>
                        <a:t>Pegamento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54022" y="1398072"/>
            <a:ext cx="1503919"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575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834691" y="11393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3078" y="815545"/>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6868457" y="409468"/>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2446938" y="595144"/>
            <a:ext cx="423381" cy="457752"/>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847263" y="2837958"/>
            <a:ext cx="8353586" cy="3323987"/>
          </a:xfrm>
          <a:prstGeom prst="rect">
            <a:avLst/>
          </a:prstGeom>
          <a:noFill/>
        </p:spPr>
        <p:txBody>
          <a:bodyPr wrap="square" rtlCol="0">
            <a:spAutoFit/>
          </a:bodyPr>
          <a:lstStyle/>
          <a:p>
            <a:endParaRPr lang="es-ES" dirty="0"/>
          </a:p>
          <a:p>
            <a:r>
              <a:rPr lang="es-ES" sz="2400" dirty="0" smtClean="0">
                <a:latin typeface="KG Miss Speechy IPA" panose="02000000000000000000" pitchFamily="2" charset="0"/>
              </a:rPr>
              <a:t>Jardín de Niños:                               C.C.T:                      Sector: </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Educadora:                                  Zona Escolar:</a:t>
            </a:r>
          </a:p>
          <a:p>
            <a:endParaRPr lang="es-ES" sz="2400" dirty="0">
              <a:latin typeface="KG Miss Speechy IPA" panose="02000000000000000000" pitchFamily="2" charset="0"/>
            </a:endParaRPr>
          </a:p>
          <a:p>
            <a:r>
              <a:rPr lang="es-ES" sz="2400" dirty="0" smtClean="0">
                <a:latin typeface="KG Miss Speechy IPA" panose="02000000000000000000" pitchFamily="2" charset="0"/>
              </a:rPr>
              <a:t>Grado y grupo:                    Ciclo Escolar: 2024 -2025</a:t>
            </a:r>
          </a:p>
          <a:p>
            <a:endParaRPr lang="es-ES" sz="2400" dirty="0">
              <a:latin typeface="KG Miss Speechy IPA" panose="02000000000000000000" pitchFamily="2" charset="0"/>
            </a:endParaRPr>
          </a:p>
          <a:p>
            <a:pPr algn="ctr"/>
            <a:r>
              <a:rPr lang="es-ES" sz="2400" dirty="0" smtClean="0">
                <a:latin typeface="KG Miss Speechy IPA" panose="02000000000000000000" pitchFamily="2" charset="0"/>
              </a:rPr>
              <a:t>Fecha de aplicación: </a:t>
            </a:r>
            <a:endParaRPr lang="es-MX" sz="2400" dirty="0">
              <a:latin typeface="KG Miss Speechy IPA" panose="02000000000000000000" pitchFamily="2" charset="0"/>
            </a:endParaRPr>
          </a:p>
        </p:txBody>
      </p:sp>
      <p:sp>
        <p:nvSpPr>
          <p:cNvPr id="2" name="Rectángulo 1"/>
          <p:cNvSpPr/>
          <p:nvPr/>
        </p:nvSpPr>
        <p:spPr>
          <a:xfrm>
            <a:off x="685334" y="1731336"/>
            <a:ext cx="8651446" cy="1609100"/>
          </a:xfrm>
          <a:prstGeom prst="rect">
            <a:avLst/>
          </a:prstGeom>
        </p:spPr>
        <p:txBody>
          <a:bodyPr wrap="none">
            <a:prstTxWarp prst="textArchUp">
              <a:avLst/>
            </a:prstTxWarp>
            <a:spAutoFit/>
          </a:bodyPr>
          <a:lstStyle/>
          <a:p>
            <a:pPr algn="ctr" defTabSz="899861" eaLnBrk="0" fontAlgn="base" hangingPunct="0">
              <a:lnSpc>
                <a:spcPct val="150000"/>
              </a:lnSpc>
              <a:spcBef>
                <a:spcPct val="0"/>
              </a:spcBef>
              <a:spcAft>
                <a:spcPct val="0"/>
              </a:spcAft>
            </a:pPr>
            <a:r>
              <a:rPr lang="es-ES" altLang="es-MX" sz="4400" b="1" dirty="0" smtClean="0">
                <a:latin typeface="HelloCarmel" panose="02000603000000000000" pitchFamily="2" charset="0"/>
                <a:ea typeface="HelloCarmel" panose="02000603000000000000" pitchFamily="2" charset="0"/>
                <a:cs typeface="Times New Roman" panose="02020603050405020304" pitchFamily="18" charset="0"/>
              </a:rPr>
              <a:t>La gran feria de</a:t>
            </a:r>
            <a:r>
              <a:rPr lang="es-ES" altLang="es-MX" sz="44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 </a:t>
            </a:r>
            <a:r>
              <a:rPr lang="es-ES" altLang="es-MX" sz="6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OTOÑO</a:t>
            </a:r>
            <a:endParaRPr lang="es-ES" altLang="es-MX" sz="5400" dirty="0">
              <a:latin typeface="HelloBigDeal" panose="02000603000000000000" pitchFamily="2" charset="0"/>
              <a:ea typeface="HelloBigDeal" panose="02000603000000000000" pitchFamily="2" charset="0"/>
            </a:endParaRPr>
          </a:p>
        </p:txBody>
      </p:sp>
      <p:sp>
        <p:nvSpPr>
          <p:cNvPr id="39" name="Cuadro de texto 6"/>
          <p:cNvSpPr txBox="1">
            <a:spLocks noChangeArrowheads="1"/>
          </p:cNvSpPr>
          <p:nvPr/>
        </p:nvSpPr>
        <p:spPr bwMode="auto">
          <a:xfrm>
            <a:off x="3799522" y="1469321"/>
            <a:ext cx="4803914" cy="98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ArchUp">
              <a:avLst/>
            </a:prstTxWarp>
          </a:bodyPr>
          <a:lstStyle/>
          <a:p>
            <a:pPr algn="r" defTabSz="899861" eaLnBrk="0" fontAlgn="base" hangingPunct="0">
              <a:spcBef>
                <a:spcPct val="0"/>
              </a:spcBef>
              <a:spcAft>
                <a:spcPct val="0"/>
              </a:spcAft>
            </a:pPr>
            <a:r>
              <a:rPr lang="es-ES" altLang="es-MX" sz="5400" dirty="0" smtClean="0">
                <a:latin typeface="Lemon Tea Demo" panose="02000600000000000000" pitchFamily="50" charset="0"/>
                <a:cs typeface="Times New Roman" panose="02020603050405020304" pitchFamily="18" charset="0"/>
              </a:rPr>
              <a:t>Otono</a:t>
            </a:r>
            <a:endParaRPr lang="es-ES" altLang="es-MX" sz="3200" dirty="0">
              <a:latin typeface="Lemon Tea Demo" panose="02000600000000000000" pitchFamily="50" charset="0"/>
            </a:endParaRPr>
          </a:p>
        </p:txBody>
      </p:sp>
    </p:spTree>
    <p:extLst>
      <p:ext uri="{BB962C8B-B14F-4D97-AF65-F5344CB8AC3E}">
        <p14:creationId xmlns:p14="http://schemas.microsoft.com/office/powerpoint/2010/main" val="1230511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2597472524"/>
              </p:ext>
            </p:extLst>
          </p:nvPr>
        </p:nvGraphicFramePr>
        <p:xfrm>
          <a:off x="658395" y="917575"/>
          <a:ext cx="8955161" cy="6368689"/>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Tendedero</a:t>
                      </a:r>
                      <a:r>
                        <a:rPr lang="es-MX" sz="1200" b="1" baseline="0" dirty="0" smtClean="0">
                          <a:solidFill>
                            <a:schemeClr val="tx1"/>
                          </a:solidFill>
                          <a:latin typeface="KG Miss Speechy IPA" panose="02000000000000000000" pitchFamily="2" charset="0"/>
                        </a:rPr>
                        <a:t> de prendas de otoño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Miércoles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Producción de expresiones creativas con los distintos elementos de los lenguajes artísticos.</a:t>
                      </a:r>
                      <a:endParaRPr lang="es-MX" sz="90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3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8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5.- COMPRENSIÓN Y PRODUCCIÓN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Realización de las actividades en orden puestas en el calendario.</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77340">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dar los buenos días y revisar qué actividad nos toca realizar el día de hoy.</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 Pedirles a los niños que recordemos lo anotado en la lámina 5 donde dice “Yo uso”, y preguntarles porque usan ese tipo de ropa.</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Enseguida se les entregará la ficha de trabajo 4 en la cual deberán de vestir al muñequito con la ropa adecuada para el otoño, lo ilustrarán, escribirán su nombre y lo colgarán en una parte del aula que la maestra designará como tendedero.</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200282" y="5068707"/>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523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899057027"/>
              </p:ext>
            </p:extLst>
          </p:nvPr>
        </p:nvGraphicFramePr>
        <p:xfrm>
          <a:off x="534520" y="917575"/>
          <a:ext cx="8989360" cy="1415040"/>
        </p:xfrm>
        <a:graphic>
          <a:graphicData uri="http://schemas.openxmlformats.org/drawingml/2006/table">
            <a:tbl>
              <a:tblPr firstRow="1" bandRow="1">
                <a:tableStyleId>{5C22544A-7EE6-4342-B048-85BDC9FD1C3A}</a:tableStyleId>
              </a:tblPr>
              <a:tblGrid>
                <a:gridCol w="886507"/>
                <a:gridCol w="1631093"/>
                <a:gridCol w="6471760"/>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6.-</a:t>
                      </a:r>
                      <a:r>
                        <a:rPr lang="es-MX" sz="1200" b="1" kern="1200" baseline="0" dirty="0" smtClean="0">
                          <a:solidFill>
                            <a:schemeClr val="dk1"/>
                          </a:solidFill>
                          <a:effectLst/>
                          <a:latin typeface="KG Miss Kindergarten" panose="02000000000000000000" pitchFamily="2" charset="0"/>
                          <a:ea typeface="+mn-ea"/>
                          <a:cs typeface="+mn-cs"/>
                        </a:rPr>
                        <a:t> RECONOCIMIENTO</a:t>
                      </a:r>
                      <a:endParaRPr lang="es-MX" sz="1200" dirty="0" smtClean="0">
                        <a:latin typeface="KG Miss Kindergarten"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algn="just"/>
                      <a:r>
                        <a:rPr lang="es-MX" sz="1200" kern="1200" dirty="0" smtClean="0">
                          <a:solidFill>
                            <a:schemeClr val="dk1"/>
                          </a:solidFill>
                          <a:effectLst/>
                          <a:latin typeface="KG Miss Kindergarten" panose="02000000000000000000" pitchFamily="2" charset="0"/>
                          <a:ea typeface="+mn-ea"/>
                          <a:cs typeface="+mn-cs"/>
                        </a:rPr>
                        <a:t>Una vez terminada la actividad anterior pedirle a los niños que revisemos el calendario y veamos qué actividad nos falta por realizar y dialogar:</a:t>
                      </a:r>
                    </a:p>
                    <a:p>
                      <a:pPr algn="just"/>
                      <a:r>
                        <a:rPr lang="es-MX" sz="1200" kern="1200" dirty="0" smtClean="0">
                          <a:solidFill>
                            <a:schemeClr val="dk1"/>
                          </a:solidFill>
                          <a:effectLst/>
                          <a:latin typeface="KG Miss Kindergarten" panose="02000000000000000000" pitchFamily="2" charset="0"/>
                          <a:ea typeface="+mn-ea"/>
                          <a:cs typeface="+mn-cs"/>
                        </a:rPr>
                        <a:t>¿Qué actividades nos falta por realizar?, ¿creen que deberíamos agregar otra u otra información a las láminas?, ¿Qué dificultades presentaron al realizar las actividades?, ¿Qué es lo que han aprendido a lo largo de estos días?</a:t>
                      </a:r>
                    </a:p>
                    <a:p>
                      <a:pPr algn="just"/>
                      <a:endParaRPr lang="es-MX" sz="9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592096089"/>
              </p:ext>
            </p:extLst>
          </p:nvPr>
        </p:nvGraphicFramePr>
        <p:xfrm>
          <a:off x="534519" y="2660751"/>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4</a:t>
                      </a:r>
                    </a:p>
                    <a:p>
                      <a:pPr marL="171450" indent="-171450">
                        <a:buFont typeface="Arial" panose="020B0604020202020204" pitchFamily="34" charset="0"/>
                        <a:buChar char="•"/>
                      </a:pPr>
                      <a:r>
                        <a:rPr lang="es-MX" sz="1200" baseline="0" dirty="0" smtClean="0">
                          <a:latin typeface="KG Miss Speechy IPA" panose="02000000000000000000" pitchFamily="2" charset="0"/>
                        </a:rPr>
                        <a:t>Crayones</a:t>
                      </a:r>
                    </a:p>
                    <a:p>
                      <a:pPr marL="171450" indent="-171450">
                        <a:buFont typeface="Arial" panose="020B0604020202020204" pitchFamily="34" charset="0"/>
                        <a:buChar char="•"/>
                      </a:pPr>
                      <a:r>
                        <a:rPr lang="es-MX" sz="1200" baseline="0" dirty="0" smtClean="0">
                          <a:latin typeface="KG Miss Speechy IPA" panose="02000000000000000000" pitchFamily="2" charset="0"/>
                        </a:rPr>
                        <a:t>Tijeras</a:t>
                      </a:r>
                    </a:p>
                    <a:p>
                      <a:pPr marL="171450" indent="-171450">
                        <a:buFont typeface="Arial" panose="020B0604020202020204" pitchFamily="34" charset="0"/>
                        <a:buChar char="•"/>
                      </a:pPr>
                      <a:r>
                        <a:rPr lang="es-MX" sz="1200" baseline="0" dirty="0" smtClean="0">
                          <a:latin typeface="KG Miss Speechy IPA" panose="02000000000000000000" pitchFamily="2" charset="0"/>
                        </a:rPr>
                        <a:t>Pegamento</a:t>
                      </a:r>
                    </a:p>
                    <a:p>
                      <a:pPr marL="171450" indent="-171450">
                        <a:buFont typeface="Arial" panose="020B0604020202020204" pitchFamily="34" charset="0"/>
                        <a:buChar char="•"/>
                      </a:pPr>
                      <a:r>
                        <a:rPr lang="es-MX" sz="1200" baseline="0" dirty="0" smtClean="0">
                          <a:latin typeface="KG Miss Speechy IPA" panose="02000000000000000000" pitchFamily="2" charset="0"/>
                        </a:rPr>
                        <a:t>Cuerda para el tendedero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54022" y="1398072"/>
            <a:ext cx="1503919"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658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939259211"/>
              </p:ext>
            </p:extLst>
          </p:nvPr>
        </p:nvGraphicFramePr>
        <p:xfrm>
          <a:off x="658395" y="917575"/>
          <a:ext cx="8955161" cy="6203004"/>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Preparemos</a:t>
                      </a:r>
                      <a:r>
                        <a:rPr lang="es-MX" sz="1200" b="1" baseline="0" dirty="0" smtClean="0">
                          <a:solidFill>
                            <a:schemeClr val="tx1"/>
                          </a:solidFill>
                          <a:latin typeface="KG Miss Speechy IPA" panose="02000000000000000000" pitchFamily="2" charset="0"/>
                        </a:rPr>
                        <a:t> todo para la feria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Jueves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smtClean="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8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200" dirty="0" smtClean="0">
                          <a:latin typeface="KG Miss Kindergarten" panose="02000000000000000000" pitchFamily="2" charset="0"/>
                        </a:rPr>
                        <a:t>I.- Participa y respeta acuerdos de convivencia en juegos y actividades que implican compartir materiales, establecer turnos, seguir reglas, escuchar con atención, entre otros.</a:t>
                      </a:r>
                      <a:endParaRPr lang="es-ES" sz="120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400" b="1" kern="1200" dirty="0" smtClean="0">
                          <a:solidFill>
                            <a:schemeClr val="dk1"/>
                          </a:solidFill>
                          <a:effectLst/>
                          <a:latin typeface="KG Miss Kindergarten" panose="02000000000000000000" pitchFamily="2" charset="0"/>
                          <a:ea typeface="+mn-ea"/>
                          <a:cs typeface="+mn-cs"/>
                        </a:rPr>
                        <a:t>7.-</a:t>
                      </a:r>
                      <a:r>
                        <a:rPr lang="es-MX" sz="1400" b="1" kern="1200" baseline="0" dirty="0" smtClean="0">
                          <a:solidFill>
                            <a:schemeClr val="dk1"/>
                          </a:solidFill>
                          <a:effectLst/>
                          <a:latin typeface="KG Miss Kindergarten" panose="02000000000000000000" pitchFamily="2" charset="0"/>
                          <a:ea typeface="+mn-ea"/>
                          <a:cs typeface="+mn-cs"/>
                        </a:rPr>
                        <a:t> </a:t>
                      </a:r>
                      <a:r>
                        <a:rPr lang="es-MX" sz="1200" b="1" kern="1200" baseline="0" dirty="0" smtClean="0">
                          <a:solidFill>
                            <a:schemeClr val="dk1"/>
                          </a:solidFill>
                          <a:effectLst/>
                          <a:latin typeface="KG Miss Kindergarten" panose="02000000000000000000" pitchFamily="2" charset="0"/>
                          <a:ea typeface="+mn-ea"/>
                          <a:cs typeface="+mn-cs"/>
                        </a:rPr>
                        <a:t>CONCRECIÓN</a:t>
                      </a: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148972">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dar los buenos días y dialogar con los niños:</a:t>
                      </a:r>
                      <a:br>
                        <a:rPr lang="es-MX" sz="1200" kern="1200" dirty="0" smtClean="0">
                          <a:solidFill>
                            <a:schemeClr val="dk1"/>
                          </a:solidFill>
                          <a:effectLst/>
                          <a:latin typeface="KG Miss Kindergarten" panose="02000000000000000000" pitchFamily="2" charset="0"/>
                          <a:ea typeface="+mn-ea"/>
                          <a:cs typeface="+mn-cs"/>
                        </a:rPr>
                      </a:br>
                      <a:r>
                        <a:rPr lang="es-MX" sz="1200" kern="1200" dirty="0" smtClean="0">
                          <a:solidFill>
                            <a:schemeClr val="dk1"/>
                          </a:solidFill>
                          <a:effectLst/>
                          <a:latin typeface="KG Miss Kindergarten" panose="02000000000000000000" pitchFamily="2" charset="0"/>
                          <a:ea typeface="+mn-ea"/>
                          <a:cs typeface="+mn-cs"/>
                        </a:rPr>
                        <a:t>¿Cuál era nuestro objetivo?, ¿creen que estamos listos para presentar la feria a la comunidad escolar y padres de familia?</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Analizar lo que se hará en la feria:</a:t>
                      </a:r>
                    </a:p>
                    <a:p>
                      <a:pPr lvl="0" algn="just"/>
                      <a:r>
                        <a:rPr lang="es-MX" sz="1200" kern="1200" dirty="0" smtClean="0">
                          <a:solidFill>
                            <a:schemeClr val="dk1"/>
                          </a:solidFill>
                          <a:effectLst/>
                          <a:latin typeface="KG Miss Kindergarten" panose="02000000000000000000" pitchFamily="2" charset="0"/>
                          <a:ea typeface="+mn-ea"/>
                          <a:cs typeface="+mn-cs"/>
                        </a:rPr>
                        <a:t>Demostración de lo que pasa con el Sol y la Tierra en el otoño (con los niños elegidos).</a:t>
                      </a:r>
                    </a:p>
                    <a:p>
                      <a:pPr lvl="0" algn="just"/>
                      <a:r>
                        <a:rPr lang="es-MX" sz="1200" kern="1200" dirty="0" smtClean="0">
                          <a:solidFill>
                            <a:schemeClr val="dk1"/>
                          </a:solidFill>
                          <a:effectLst/>
                          <a:latin typeface="KG Miss Kindergarten" panose="02000000000000000000" pitchFamily="2" charset="0"/>
                          <a:ea typeface="+mn-ea"/>
                          <a:cs typeface="+mn-cs"/>
                        </a:rPr>
                        <a:t>Dramatizar el cuento “Las tres hojitas de Otoño” (por los niños elegidos).</a:t>
                      </a:r>
                    </a:p>
                    <a:p>
                      <a:pPr lvl="0" algn="just"/>
                      <a:r>
                        <a:rPr lang="es-MX" sz="1200" kern="1200" dirty="0" smtClean="0">
                          <a:solidFill>
                            <a:schemeClr val="dk1"/>
                          </a:solidFill>
                          <a:effectLst/>
                          <a:latin typeface="KG Miss Kindergarten" panose="02000000000000000000" pitchFamily="2" charset="0"/>
                          <a:ea typeface="+mn-ea"/>
                          <a:cs typeface="+mn-cs"/>
                        </a:rPr>
                        <a:t>Bailar la canción “El otoño” y “En el otoño las hojitas de los árboles se caen”.</a:t>
                      </a:r>
                    </a:p>
                    <a:p>
                      <a:pPr algn="just"/>
                      <a:r>
                        <a:rPr lang="es-MX" sz="1200" kern="1200" dirty="0" smtClean="0">
                          <a:solidFill>
                            <a:schemeClr val="dk1"/>
                          </a:solidFill>
                          <a:effectLst/>
                          <a:latin typeface="KG Miss Kindergarten" panose="02000000000000000000" pitchFamily="2" charset="0"/>
                          <a:ea typeface="+mn-ea"/>
                          <a:cs typeface="+mn-cs"/>
                        </a:rPr>
                        <a:t>Escoger a los niños que explicarán las láminas y trabajos realizados.</a:t>
                      </a:r>
                      <a:endParaRPr lang="es-MX" sz="9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7" name="Cuadro de texto 2"/>
          <p:cNvSpPr txBox="1"/>
          <p:nvPr/>
        </p:nvSpPr>
        <p:spPr>
          <a:xfrm rot="16200000">
            <a:off x="-126143" y="5146977"/>
            <a:ext cx="2476500"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476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1347135749"/>
              </p:ext>
            </p:extLst>
          </p:nvPr>
        </p:nvGraphicFramePr>
        <p:xfrm>
          <a:off x="534520" y="917575"/>
          <a:ext cx="8989359" cy="1643640"/>
        </p:xfrm>
        <a:graphic>
          <a:graphicData uri="http://schemas.openxmlformats.org/drawingml/2006/table">
            <a:tbl>
              <a:tblPr firstRow="1" bandRow="1">
                <a:tableStyleId>{5C22544A-7EE6-4342-B048-85BDC9FD1C3A}</a:tableStyleId>
              </a:tblPr>
              <a:tblGrid>
                <a:gridCol w="1345297"/>
                <a:gridCol w="1345297"/>
                <a:gridCol w="6298765"/>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1" kern="1200" dirty="0" smtClean="0">
                          <a:solidFill>
                            <a:schemeClr val="dk1"/>
                          </a:solidFill>
                          <a:effectLst/>
                          <a:latin typeface="KG Miss Kindergarten" panose="02000000000000000000" pitchFamily="2" charset="0"/>
                          <a:ea typeface="+mn-ea"/>
                          <a:cs typeface="+mn-cs"/>
                        </a:rPr>
                        <a:t>6.-</a:t>
                      </a:r>
                      <a:r>
                        <a:rPr lang="es-MX" sz="1200" b="1" kern="1200" baseline="0" dirty="0" smtClean="0">
                          <a:solidFill>
                            <a:schemeClr val="dk1"/>
                          </a:solidFill>
                          <a:effectLst/>
                          <a:latin typeface="KG Miss Kindergarten" panose="02000000000000000000" pitchFamily="2" charset="0"/>
                          <a:ea typeface="+mn-ea"/>
                          <a:cs typeface="+mn-cs"/>
                        </a:rPr>
                        <a:t> INTEGRACIÓN</a:t>
                      </a:r>
                      <a:endParaRPr lang="es-MX" sz="1200" dirty="0" smtClean="0">
                        <a:latin typeface="KG Miss Kindergarten"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r>
                        <a:rPr lang="es-MX" sz="1200" kern="1200" dirty="0" smtClean="0">
                          <a:solidFill>
                            <a:schemeClr val="dk1"/>
                          </a:solidFill>
                          <a:effectLst/>
                          <a:latin typeface="KG Miss Kindergarten" panose="02000000000000000000" pitchFamily="2" charset="0"/>
                          <a:ea typeface="+mn-ea"/>
                          <a:cs typeface="+mn-cs"/>
                        </a:rPr>
                        <a:t>Se realizarán los ensayos necesarios y acomodo de los trabajos realizados poniéndoles el nombre.</a:t>
                      </a: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123135443"/>
              </p:ext>
            </p:extLst>
          </p:nvPr>
        </p:nvGraphicFramePr>
        <p:xfrm>
          <a:off x="534520" y="2868997"/>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Etiquetas para cada espacio que se demostrará en la feria.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335487891"/>
              </p:ext>
            </p:extLst>
          </p:nvPr>
        </p:nvGraphicFramePr>
        <p:xfrm>
          <a:off x="534519" y="3991709"/>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0" indent="0">
                        <a:buFont typeface="Arial" panose="020B0604020202020204" pitchFamily="34" charset="0"/>
                        <a:buNone/>
                      </a:pPr>
                      <a:r>
                        <a:rPr lang="es-MX" sz="1200" dirty="0" smtClean="0">
                          <a:latin typeface="KG Miss Speechy IPA" panose="02000000000000000000" pitchFamily="2" charset="0"/>
                        </a:rPr>
                        <a:t>Invitar</a:t>
                      </a:r>
                      <a:r>
                        <a:rPr lang="es-MX" sz="1200" baseline="0" dirty="0" smtClean="0">
                          <a:latin typeface="KG Miss Speechy IPA" panose="02000000000000000000" pitchFamily="2" charset="0"/>
                        </a:rPr>
                        <a:t> a los padres de familia para hacer la demostración de la feria, para que se queden 5 minutos más en la hora de entrada.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uadro de texto 2"/>
          <p:cNvSpPr txBox="1"/>
          <p:nvPr/>
        </p:nvSpPr>
        <p:spPr>
          <a:xfrm rot="16200000">
            <a:off x="54022" y="1398072"/>
            <a:ext cx="1503919"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2.- ACCIÓN. PRODUCCIONES PARA ATENDER EL PROBLEMA</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52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677591906"/>
              </p:ext>
            </p:extLst>
          </p:nvPr>
        </p:nvGraphicFramePr>
        <p:xfrm>
          <a:off x="658395" y="917575"/>
          <a:ext cx="8955161" cy="6130615"/>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MX" sz="1200" b="1" dirty="0" smtClean="0">
                          <a:solidFill>
                            <a:schemeClr val="tx1"/>
                          </a:solidFill>
                          <a:latin typeface="KG Miss Speechy IPA" panose="02000000000000000000" pitchFamily="2" charset="0"/>
                        </a:rPr>
                        <a:t>Bienvenidos</a:t>
                      </a:r>
                      <a:r>
                        <a:rPr lang="es-MX" sz="1200" b="1" baseline="0" dirty="0" smtClean="0">
                          <a:solidFill>
                            <a:schemeClr val="tx1"/>
                          </a:solidFill>
                          <a:latin typeface="KG Miss Speechy IPA" panose="02000000000000000000" pitchFamily="2" charset="0"/>
                        </a:rPr>
                        <a:t> a la gran feria de Otoño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tabLst>
                          <a:tab pos="989013" algn="l"/>
                        </a:tabLst>
                      </a:pPr>
                      <a:r>
                        <a:rPr lang="es-ES" sz="1200" b="1" dirty="0" smtClean="0">
                          <a:solidFill>
                            <a:schemeClr val="tx1"/>
                          </a:solidFill>
                          <a:latin typeface="KG Miss Speechy IPA" panose="02000000000000000000" pitchFamily="2" charset="0"/>
                        </a:rPr>
                        <a:t>Viernes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smtClean="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8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200" dirty="0" smtClean="0">
                          <a:latin typeface="KG Miss Kindergarten" panose="02000000000000000000" pitchFamily="2" charset="0"/>
                        </a:rPr>
                        <a:t>I.- Participa y respeta acuerdos de convivencia en juegos y actividades que implican compartir materiales, establecer turnos, seguir reglas, escuchar con atención, entre otros.</a:t>
                      </a:r>
                      <a:endParaRPr lang="es-ES" sz="120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400" b="1" kern="1200" dirty="0" smtClean="0">
                          <a:solidFill>
                            <a:schemeClr val="dk1"/>
                          </a:solidFill>
                          <a:effectLst/>
                          <a:latin typeface="KG Miss Kindergarten" panose="02000000000000000000" pitchFamily="2" charset="0"/>
                          <a:ea typeface="+mn-ea"/>
                          <a:cs typeface="+mn-cs"/>
                        </a:rPr>
                        <a:t>9.-</a:t>
                      </a:r>
                      <a:r>
                        <a:rPr lang="es-MX" sz="1400" b="1" kern="1200" baseline="0" dirty="0" smtClean="0">
                          <a:solidFill>
                            <a:schemeClr val="dk1"/>
                          </a:solidFill>
                          <a:effectLst/>
                          <a:latin typeface="KG Miss Kindergarten" panose="02000000000000000000" pitchFamily="2" charset="0"/>
                          <a:ea typeface="+mn-ea"/>
                          <a:cs typeface="+mn-cs"/>
                        </a:rPr>
                        <a:t> </a:t>
                      </a:r>
                      <a:r>
                        <a:rPr lang="es-MX" sz="1200" b="1" kern="1200" baseline="0" dirty="0" smtClean="0">
                          <a:solidFill>
                            <a:schemeClr val="dk1"/>
                          </a:solidFill>
                          <a:effectLst/>
                          <a:latin typeface="KG Miss Kindergarten" panose="02000000000000000000" pitchFamily="2" charset="0"/>
                          <a:ea typeface="+mn-ea"/>
                          <a:cs typeface="+mn-cs"/>
                        </a:rPr>
                        <a:t>DIFUSIÓN</a:t>
                      </a:r>
                    </a:p>
                    <a:p>
                      <a:pPr algn="ctr"/>
                      <a:endParaRPr lang="es-MX" sz="1200"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076583">
                <a:tc vMerge="1">
                  <a:txBody>
                    <a:bodyPr/>
                    <a:lstStyle/>
                    <a:p>
                      <a:endParaRPr lang="es-MX"/>
                    </a:p>
                  </a:txBody>
                  <a:tcPr/>
                </a:tc>
                <a:tc vMerge="1">
                  <a:txBody>
                    <a:bodyPr/>
                    <a:lstStyle/>
                    <a:p>
                      <a:endParaRPr lang="es-MX"/>
                    </a:p>
                  </a:txBody>
                  <a:tcPr/>
                </a:tc>
                <a:tc gridSpan="4">
                  <a:txBody>
                    <a:bodyPr/>
                    <a:lstStyle/>
                    <a:p>
                      <a:r>
                        <a:rPr lang="es-MX" sz="1200" kern="1200" dirty="0" smtClean="0">
                          <a:solidFill>
                            <a:schemeClr val="dk1"/>
                          </a:solidFill>
                          <a:effectLst/>
                          <a:latin typeface="KG Miss Kindergarten" panose="02000000000000000000" pitchFamily="2" charset="0"/>
                          <a:ea typeface="+mn-ea"/>
                          <a:cs typeface="+mn-cs"/>
                        </a:rPr>
                        <a:t>Presentación de la feria como se acordó y ensayó.</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rowSpan="2">
                  <a:txBody>
                    <a:bodyPr/>
                    <a:lstStyle/>
                    <a:p>
                      <a:pPr algn="ctr"/>
                      <a:r>
                        <a:rPr lang="es-MX" sz="1050" b="1" dirty="0" smtClean="0">
                          <a:latin typeface="KG Miss Kindergarten" panose="02000000000000000000" pitchFamily="2" charset="0"/>
                        </a:rPr>
                        <a:t>10.- CONSIDERACIONES</a:t>
                      </a:r>
                      <a:endParaRPr lang="es-MX" sz="1050" b="1" dirty="0">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r>
                        <a:rPr lang="es-MX" sz="1200" kern="1200" dirty="0" smtClean="0">
                          <a:solidFill>
                            <a:schemeClr val="dk1"/>
                          </a:solidFill>
                          <a:effectLst/>
                          <a:latin typeface="KG Miss Kindergarten" panose="02000000000000000000" pitchFamily="2" charset="0"/>
                          <a:ea typeface="+mn-ea"/>
                          <a:cs typeface="+mn-cs"/>
                        </a:rPr>
                        <a:t>Al término de la demostración de la feria dialogar con los niños:</a:t>
                      </a:r>
                      <a:br>
                        <a:rPr lang="es-MX" sz="1200" kern="1200" dirty="0" smtClean="0">
                          <a:solidFill>
                            <a:schemeClr val="dk1"/>
                          </a:solidFill>
                          <a:effectLst/>
                          <a:latin typeface="KG Miss Kindergarten" panose="02000000000000000000" pitchFamily="2" charset="0"/>
                          <a:ea typeface="+mn-ea"/>
                          <a:cs typeface="+mn-cs"/>
                        </a:rPr>
                      </a:br>
                      <a:r>
                        <a:rPr lang="es-MX" sz="1200" kern="1200" dirty="0" smtClean="0">
                          <a:solidFill>
                            <a:schemeClr val="dk1"/>
                          </a:solidFill>
                          <a:effectLst/>
                          <a:latin typeface="KG Miss Kindergarten" panose="02000000000000000000" pitchFamily="2" charset="0"/>
                          <a:ea typeface="+mn-ea"/>
                          <a:cs typeface="+mn-cs"/>
                        </a:rPr>
                        <a:t>¿creen que alcanzamos nuestros objetivos?, ¿Qué fue lo que aprendimos?, ¿de qué manera aprendimos?, ¿qué les pareció la feria?</a:t>
                      </a:r>
                      <a:endParaRPr lang="es-MX" sz="9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
        <p:nvSpPr>
          <p:cNvPr id="6" name="Cuadro de texto 3"/>
          <p:cNvSpPr txBox="1"/>
          <p:nvPr/>
        </p:nvSpPr>
        <p:spPr>
          <a:xfrm rot="16200000">
            <a:off x="-509949" y="5268861"/>
            <a:ext cx="3194685"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93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741749284"/>
              </p:ext>
            </p:extLst>
          </p:nvPr>
        </p:nvGraphicFramePr>
        <p:xfrm>
          <a:off x="534520" y="917575"/>
          <a:ext cx="8989360" cy="2740920"/>
        </p:xfrm>
        <a:graphic>
          <a:graphicData uri="http://schemas.openxmlformats.org/drawingml/2006/table">
            <a:tbl>
              <a:tblPr firstRow="1" bandRow="1">
                <a:tableStyleId>{5C22544A-7EE6-4342-B048-85BDC9FD1C3A}</a:tableStyleId>
              </a:tblPr>
              <a:tblGrid>
                <a:gridCol w="1456508"/>
                <a:gridCol w="1456508"/>
                <a:gridCol w="6076344"/>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dirty="0" smtClean="0">
                          <a:solidFill>
                            <a:schemeClr val="tx1"/>
                          </a:solidFill>
                          <a:latin typeface="KG Miss Kindergarten" panose="02000000000000000000" pitchFamily="2" charset="0"/>
                        </a:rPr>
                        <a:t>11.-</a:t>
                      </a:r>
                      <a:r>
                        <a:rPr lang="es-MX" sz="1200" baseline="0" dirty="0" smtClean="0">
                          <a:solidFill>
                            <a:schemeClr val="tx1"/>
                          </a:solidFill>
                          <a:latin typeface="KG Miss Kindergarten" panose="02000000000000000000" pitchFamily="2" charset="0"/>
                        </a:rPr>
                        <a:t> AVANCES</a:t>
                      </a:r>
                      <a:endParaRPr lang="es-MX" sz="1200" dirty="0" smtClean="0">
                        <a:solidFill>
                          <a:schemeClr val="tx1"/>
                        </a:solidFill>
                        <a:latin typeface="KG Miss Kindergarten" panose="02000000000000000000" pitchFamily="2" charset="0"/>
                      </a:endParaRPr>
                    </a:p>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algn="just"/>
                      <a:r>
                        <a:rPr lang="es-MX" sz="1200" b="1" kern="1200" dirty="0" smtClean="0">
                          <a:solidFill>
                            <a:schemeClr val="dk1"/>
                          </a:solidFill>
                          <a:effectLst/>
                          <a:latin typeface="KG Miss Kindergarten" panose="02000000000000000000" pitchFamily="2" charset="0"/>
                          <a:ea typeface="+mn-ea"/>
                          <a:cs typeface="+mn-cs"/>
                        </a:rPr>
                        <a:t>EVALUACIÓN:</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u="sng" kern="1200" dirty="0" smtClean="0">
                          <a:solidFill>
                            <a:schemeClr val="dk1"/>
                          </a:solidFill>
                          <a:effectLst/>
                          <a:latin typeface="KG Miss Kindergarten" panose="02000000000000000000" pitchFamily="2" charset="0"/>
                          <a:ea typeface="+mn-ea"/>
                          <a:cs typeface="+mn-cs"/>
                        </a:rPr>
                        <a:t>ALUMNOS: </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kern="1200" dirty="0" smtClean="0">
                          <a:solidFill>
                            <a:schemeClr val="dk1"/>
                          </a:solidFill>
                          <a:effectLst/>
                          <a:latin typeface="KG Miss Kindergarten" panose="02000000000000000000" pitchFamily="2" charset="0"/>
                          <a:ea typeface="+mn-ea"/>
                          <a:cs typeface="+mn-cs"/>
                        </a:rPr>
                        <a:t>LISTA DE COTEJO.</a:t>
                      </a:r>
                    </a:p>
                    <a:p>
                      <a:pPr algn="just"/>
                      <a:r>
                        <a:rPr lang="es-MX" sz="1200" kern="1200" dirty="0" smtClean="0">
                          <a:solidFill>
                            <a:schemeClr val="dk1"/>
                          </a:solidFill>
                          <a:effectLst/>
                          <a:latin typeface="KG Miss Kindergarten" panose="02000000000000000000" pitchFamily="2" charset="0"/>
                          <a:ea typeface="+mn-ea"/>
                          <a:cs typeface="+mn-cs"/>
                        </a:rPr>
                        <a:t>AUTO-EVALUACIÓN: ¿Cómo trabajé en este proyecto?, ¿Cómo colaboré para darle respuesta a las dudas que teníamos sobre el otoño?</a:t>
                      </a:r>
                    </a:p>
                    <a:p>
                      <a:pPr algn="just"/>
                      <a:r>
                        <a:rPr lang="es-MX" sz="1200" kern="1200" dirty="0" smtClean="0">
                          <a:solidFill>
                            <a:schemeClr val="dk1"/>
                          </a:solidFill>
                          <a:effectLst/>
                          <a:latin typeface="KG Miss Kindergarten" panose="02000000000000000000" pitchFamily="2" charset="0"/>
                          <a:ea typeface="+mn-ea"/>
                          <a:cs typeface="+mn-cs"/>
                        </a:rPr>
                        <a:t>CO-EVALUACIÓN: ¿Cómo fue nuestra investigación?, ¿nos faltó investigar o explorar en alguna parte?, ¿Dónde?, ¿qué aportaron tus compañeros a este proyecto?</a:t>
                      </a:r>
                    </a:p>
                    <a:p>
                      <a:pPr algn="just"/>
                      <a:r>
                        <a:rPr lang="es-MX" sz="1200" kern="1200" dirty="0" smtClean="0">
                          <a:solidFill>
                            <a:schemeClr val="dk1"/>
                          </a:solidFill>
                          <a:effectLst/>
                          <a:latin typeface="KG Miss Kindergarten" panose="02000000000000000000" pitchFamily="2" charset="0"/>
                          <a:ea typeface="+mn-ea"/>
                          <a:cs typeface="+mn-cs"/>
                        </a:rPr>
                        <a:t>HETERO-EVALUACION: Observar los procesos de aprendizaje de los alumnos para poder alcanzar los objetivos del proyecto.</a:t>
                      </a:r>
                    </a:p>
                    <a:p>
                      <a:pPr algn="just"/>
                      <a:r>
                        <a:rPr lang="es-MX" sz="1200" kern="1200" dirty="0" smtClean="0">
                          <a:solidFill>
                            <a:schemeClr val="dk1"/>
                          </a:solidFill>
                          <a:effectLst/>
                          <a:latin typeface="KG Miss Kindergarten" panose="02000000000000000000" pitchFamily="2" charset="0"/>
                          <a:ea typeface="+mn-ea"/>
                          <a:cs typeface="+mn-cs"/>
                        </a:rPr>
                        <a:t> </a:t>
                      </a:r>
                    </a:p>
                    <a:p>
                      <a:pPr algn="just"/>
                      <a:r>
                        <a:rPr lang="es-MX" sz="1200" u="sng" kern="1200" dirty="0" smtClean="0">
                          <a:solidFill>
                            <a:schemeClr val="dk1"/>
                          </a:solidFill>
                          <a:effectLst/>
                          <a:latin typeface="KG Miss Kindergarten" panose="02000000000000000000" pitchFamily="2" charset="0"/>
                          <a:ea typeface="+mn-ea"/>
                          <a:cs typeface="+mn-cs"/>
                        </a:rPr>
                        <a:t>DOCENTE:</a:t>
                      </a:r>
                      <a:endParaRPr lang="es-MX" sz="1200" kern="1200" dirty="0" smtClean="0">
                        <a:solidFill>
                          <a:schemeClr val="dk1"/>
                        </a:solidFill>
                        <a:effectLst/>
                        <a:latin typeface="KG Miss Kindergarten" panose="02000000000000000000" pitchFamily="2" charset="0"/>
                        <a:ea typeface="+mn-ea"/>
                        <a:cs typeface="+mn-cs"/>
                      </a:endParaRPr>
                    </a:p>
                    <a:p>
                      <a:pPr algn="just"/>
                      <a:r>
                        <a:rPr lang="es-MX" sz="1200" kern="1200" dirty="0" smtClean="0">
                          <a:solidFill>
                            <a:schemeClr val="dk1"/>
                          </a:solidFill>
                          <a:effectLst/>
                          <a:latin typeface="KG Miss Kindergarten" panose="02000000000000000000" pitchFamily="2" charset="0"/>
                          <a:ea typeface="+mn-ea"/>
                          <a:cs typeface="+mn-cs"/>
                        </a:rPr>
                        <a:t>Diario de la educadora.</a:t>
                      </a:r>
                      <a:endParaRPr lang="es-MX" sz="1200" kern="1200" dirty="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70053838"/>
              </p:ext>
            </p:extLst>
          </p:nvPr>
        </p:nvGraphicFramePr>
        <p:xfrm>
          <a:off x="534521" y="4105998"/>
          <a:ext cx="8989359" cy="940144"/>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Etiquetas para cada espacio que se demostrará en la feria.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uadro de texto 3"/>
          <p:cNvSpPr txBox="1"/>
          <p:nvPr/>
        </p:nvSpPr>
        <p:spPr>
          <a:xfrm rot="16200000">
            <a:off x="360614" y="2083970"/>
            <a:ext cx="1725407"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3.- INTERVENCIÓN, DIFUSIÓN Y SEGUIMIENTO DE LAS PRODUCCIONES</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927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41571" y="1"/>
            <a:ext cx="977525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sp>
        <p:nvSpPr>
          <p:cNvPr id="6" name="Cuadro de texto 5"/>
          <p:cNvSpPr txBox="1">
            <a:spLocks noChangeArrowheads="1"/>
          </p:cNvSpPr>
          <p:nvPr/>
        </p:nvSpPr>
        <p:spPr bwMode="auto">
          <a:xfrm>
            <a:off x="232470" y="1449784"/>
            <a:ext cx="9459595" cy="269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NoShape">
              <a:avLst/>
            </a:prstTxWarp>
          </a:bodyPr>
          <a:lstStyle/>
          <a:p>
            <a:pPr algn="ctr" defTabSz="899861" eaLnBrk="0" fontAlgn="base" hangingPunct="0">
              <a:lnSpc>
                <a:spcPct val="150000"/>
              </a:lnSpc>
              <a:spcBef>
                <a:spcPct val="0"/>
              </a:spcBef>
              <a:spcAft>
                <a:spcPct val="0"/>
              </a:spcAft>
            </a:pPr>
            <a:r>
              <a:rPr lang="es-ES" altLang="es-MX" sz="6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 </a:t>
            </a:r>
            <a:r>
              <a:rPr lang="es-ES" altLang="es-MX" sz="9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EVALUACIÓN</a:t>
            </a:r>
            <a:endParaRPr lang="es-ES" altLang="es-MX" sz="8000" dirty="0">
              <a:latin typeface="HelloBigDeal" panose="02000603000000000000" pitchFamily="2" charset="0"/>
              <a:ea typeface="HelloBigDeal" panose="02000603000000000000" pitchFamily="2" charset="0"/>
            </a:endParaRPr>
          </a:p>
        </p:txBody>
      </p:sp>
      <p:sp>
        <p:nvSpPr>
          <p:cNvPr id="7" name="Cuadro de texto 6"/>
          <p:cNvSpPr txBox="1">
            <a:spLocks noChangeArrowheads="1"/>
          </p:cNvSpPr>
          <p:nvPr/>
        </p:nvSpPr>
        <p:spPr bwMode="auto">
          <a:xfrm>
            <a:off x="232470" y="1733313"/>
            <a:ext cx="9972020" cy="78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NoShape">
              <a:avLst/>
            </a:prstTxWarp>
          </a:bodyPr>
          <a:lstStyle/>
          <a:p>
            <a:pPr algn="ctr" defTabSz="899861" eaLnBrk="0" fontAlgn="base" hangingPunct="0">
              <a:spcBef>
                <a:spcPct val="0"/>
              </a:spcBef>
              <a:spcAft>
                <a:spcPct val="0"/>
              </a:spcAft>
            </a:pPr>
            <a:r>
              <a:rPr lang="es-ES" altLang="es-MX" sz="8000" dirty="0" err="1" smtClean="0">
                <a:latin typeface="Lemon Tea Demo" panose="02000600000000000000" pitchFamily="50" charset="0"/>
                <a:cs typeface="Times New Roman" panose="02020603050405020304" pitchFamily="18" charset="0"/>
              </a:rPr>
              <a:t>evaluacion</a:t>
            </a:r>
            <a:endParaRPr lang="es-ES" altLang="es-MX" sz="4400" dirty="0">
              <a:latin typeface="Lemon Tea Demo" panose="02000600000000000000" pitchFamily="50" charset="0"/>
            </a:endParaRPr>
          </a:p>
        </p:txBody>
      </p:sp>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834691" y="11393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3078" y="815545"/>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4" name="Imagen 13" descr="https://i.pinimg.com/564x/74/05/15/7405156016116aab49956a211b1501c7.jpg"/>
          <p:cNvPicPr/>
          <p:nvPr/>
        </p:nvPicPr>
        <p:blipFill>
          <a:blip r:embed="rId7" cstate="print">
            <a:extLst>
              <a:ext uri="{BEBA8EAE-BF5A-486C-A8C5-ECC9F3942E4B}">
                <a14:imgProps xmlns:a14="http://schemas.microsoft.com/office/drawing/2010/main">
                  <a14:imgLayer r:embed="rId8">
                    <a14:imgEffect>
                      <a14:backgroundRemoval t="0" b="100000" l="532" r="100000"/>
                    </a14:imgEffect>
                  </a14:imgLayer>
                </a14:imgProps>
              </a:ext>
              <a:ext uri="{28A0092B-C50C-407E-A947-70E740481C1C}">
                <a14:useLocalDpi xmlns:a14="http://schemas.microsoft.com/office/drawing/2010/main" val="0"/>
              </a:ext>
            </a:extLst>
          </a:blip>
          <a:srcRect/>
          <a:stretch>
            <a:fillRect/>
          </a:stretch>
        </p:blipFill>
        <p:spPr bwMode="auto">
          <a:xfrm>
            <a:off x="-10289" y="3750801"/>
            <a:ext cx="2959316" cy="3786064"/>
          </a:xfrm>
          <a:prstGeom prst="rect">
            <a:avLst/>
          </a:prstGeom>
          <a:noFill/>
          <a:ln>
            <a:noFill/>
          </a:ln>
        </p:spPr>
      </p:pic>
      <p:pic>
        <p:nvPicPr>
          <p:cNvPr id="2065" name="Picture 17" descr="MelonHeadz: September 2013 | Free clip art, Fall clip art, Clip ar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4556"/>
          <a:stretch/>
        </p:blipFill>
        <p:spPr bwMode="auto">
          <a:xfrm>
            <a:off x="3105074" y="3489494"/>
            <a:ext cx="3642061" cy="425862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4"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254155" y="2837854"/>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7191034" y="761290"/>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2811364" y="4330759"/>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8811549" y="4615928"/>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29"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7234371" y="3640628"/>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6396685" y="5098527"/>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2549578" y="111525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8615878" y="3457985"/>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34060">
            <a:off x="4840970" y="1242386"/>
            <a:ext cx="423381" cy="45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501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5" name="Imagen 14"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2556194576"/>
              </p:ext>
            </p:extLst>
          </p:nvPr>
        </p:nvGraphicFramePr>
        <p:xfrm>
          <a:off x="1676400" y="1651000"/>
          <a:ext cx="6705600" cy="3114040"/>
        </p:xfrm>
        <a:graphic>
          <a:graphicData uri="http://schemas.openxmlformats.org/drawingml/2006/table">
            <a:tbl>
              <a:tblPr firstRow="1" bandRow="1">
                <a:tableStyleId>{5C22544A-7EE6-4342-B048-85BDC9FD1C3A}</a:tableStyleId>
              </a:tblPr>
              <a:tblGrid>
                <a:gridCol w="3352800"/>
                <a:gridCol w="3352800"/>
              </a:tblGrid>
              <a:tr h="370840">
                <a:tc>
                  <a:txBody>
                    <a:bodyPr/>
                    <a:lstStyle/>
                    <a:p>
                      <a:pPr algn="ctr"/>
                      <a:r>
                        <a:rPr lang="es-MX" sz="1200" b="0" dirty="0" smtClean="0">
                          <a:solidFill>
                            <a:schemeClr val="tx1"/>
                          </a:solidFill>
                          <a:latin typeface="KG Miss Kindergarten" panose="02000000000000000000" pitchFamily="2" charset="0"/>
                        </a:rPr>
                        <a:t>Técnicas de desempeño</a:t>
                      </a:r>
                      <a:endParaRPr lang="es-MX" sz="1200" b="0" dirty="0">
                        <a:solidFill>
                          <a:schemeClr val="tx1"/>
                        </a:solidFill>
                        <a:latin typeface="KG Miss Kindergarte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dirty="0" smtClean="0">
                          <a:solidFill>
                            <a:schemeClr val="tx1"/>
                          </a:solidFill>
                          <a:latin typeface="KG Miss Kindergarten" panose="02000000000000000000" pitchFamily="2" charset="0"/>
                        </a:rPr>
                        <a:t>PREGUNTAS SOBRE EL CONOCIMIENTO</a:t>
                      </a:r>
                    </a:p>
                    <a:p>
                      <a:pPr algn="just"/>
                      <a:r>
                        <a:rPr lang="es-MX" sz="1200" b="0" u="sng" kern="1200" dirty="0" smtClean="0">
                          <a:solidFill>
                            <a:schemeClr val="dk1"/>
                          </a:solidFill>
                          <a:effectLst/>
                          <a:latin typeface="KG Miss Kindergarten" panose="02000000000000000000" pitchFamily="2" charset="0"/>
                          <a:ea typeface="+mn-ea"/>
                          <a:cs typeface="+mn-cs"/>
                        </a:rPr>
                        <a:t>ALUMNOS: </a:t>
                      </a:r>
                      <a:endParaRPr lang="es-MX" sz="1200" b="0" kern="1200" dirty="0" smtClean="0">
                        <a:solidFill>
                          <a:schemeClr val="dk1"/>
                        </a:solidFill>
                        <a:effectLst/>
                        <a:latin typeface="KG Miss Kindergarten" panose="02000000000000000000" pitchFamily="2" charset="0"/>
                        <a:ea typeface="+mn-ea"/>
                        <a:cs typeface="+mn-cs"/>
                      </a:endParaRPr>
                    </a:p>
                    <a:p>
                      <a:pPr algn="just"/>
                      <a:r>
                        <a:rPr lang="es-MX" sz="1200" b="0" kern="1200" dirty="0" smtClean="0">
                          <a:solidFill>
                            <a:schemeClr val="dk1"/>
                          </a:solidFill>
                          <a:effectLst/>
                          <a:latin typeface="KG Miss Kindergarten" panose="02000000000000000000" pitchFamily="2" charset="0"/>
                          <a:ea typeface="+mn-ea"/>
                          <a:cs typeface="+mn-cs"/>
                        </a:rPr>
                        <a:t>AUTO-EVALUACIÓN: ¿Cómo trabajé en este proyecto?, ¿Cómo colaboré para darle respuesta a las dudas que teníamos sobre el otoño?</a:t>
                      </a:r>
                    </a:p>
                    <a:p>
                      <a:pPr algn="just"/>
                      <a:r>
                        <a:rPr lang="es-MX" sz="1200" b="0" kern="1200" dirty="0" smtClean="0">
                          <a:solidFill>
                            <a:schemeClr val="dk1"/>
                          </a:solidFill>
                          <a:effectLst/>
                          <a:latin typeface="KG Miss Kindergarten" panose="02000000000000000000" pitchFamily="2" charset="0"/>
                          <a:ea typeface="+mn-ea"/>
                          <a:cs typeface="+mn-cs"/>
                        </a:rPr>
                        <a:t>CO-EVALUACIÓN: ¿Cómo fue nuestra investigación?, ¿nos faltó investigar o explorar en alguna parte?, ¿Dónde?, ¿qué aportaron tus compañeros a este proyecto?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MX" sz="1200" b="0" dirty="0" smtClean="0">
                          <a:solidFill>
                            <a:schemeClr val="tx1"/>
                          </a:solidFill>
                          <a:latin typeface="KG Miss Kindergarten" panose="02000000000000000000" pitchFamily="2" charset="0"/>
                        </a:rPr>
                        <a:t>Técnicas para</a:t>
                      </a:r>
                      <a:r>
                        <a:rPr lang="es-MX" sz="1200" b="0" baseline="0" dirty="0" smtClean="0">
                          <a:solidFill>
                            <a:schemeClr val="tx1"/>
                          </a:solidFill>
                          <a:latin typeface="KG Miss Kindergarten" panose="02000000000000000000" pitchFamily="2" charset="0"/>
                        </a:rPr>
                        <a:t> el análisis de desempeño</a:t>
                      </a:r>
                      <a:endParaRPr lang="es-MX" sz="1200" b="0" dirty="0">
                        <a:solidFill>
                          <a:schemeClr val="tx1"/>
                        </a:solidFill>
                        <a:latin typeface="KG Miss Kindergarte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s-MX" sz="1200" b="1" dirty="0" smtClean="0">
                          <a:solidFill>
                            <a:schemeClr val="tx1"/>
                          </a:solidFill>
                          <a:latin typeface="KG Miss Kindergarten" panose="02000000000000000000" pitchFamily="2" charset="0"/>
                        </a:rPr>
                        <a:t>PORTAFOLIO</a:t>
                      </a:r>
                    </a:p>
                    <a:p>
                      <a:pPr marL="0" indent="0">
                        <a:buFont typeface="Arial" panose="020B0604020202020204" pitchFamily="34" charset="0"/>
                        <a:buNone/>
                      </a:pPr>
                      <a:r>
                        <a:rPr lang="es-MX" sz="1200" b="0" dirty="0" smtClean="0">
                          <a:solidFill>
                            <a:schemeClr val="tx1"/>
                          </a:solidFill>
                          <a:latin typeface="KG Miss Kindergarten" panose="02000000000000000000" pitchFamily="2" charset="0"/>
                        </a:rPr>
                        <a:t>Fichas</a:t>
                      </a:r>
                      <a:r>
                        <a:rPr lang="es-MX" sz="1200" b="0" baseline="0" dirty="0" smtClean="0">
                          <a:solidFill>
                            <a:schemeClr val="tx1"/>
                          </a:solidFill>
                          <a:latin typeface="KG Miss Kindergarten" panose="02000000000000000000" pitchFamily="2" charset="0"/>
                        </a:rPr>
                        <a:t> de trabajo</a:t>
                      </a:r>
                      <a:endParaRPr lang="es-MX" sz="1200" b="0" dirty="0" smtClean="0">
                        <a:solidFill>
                          <a:schemeClr val="tx1"/>
                        </a:solidFill>
                        <a:latin typeface="KG Miss Kindergarten" panose="02000000000000000000" pitchFamily="2" charset="0"/>
                      </a:endParaRPr>
                    </a:p>
                    <a:p>
                      <a:pPr marL="171450" indent="-171450">
                        <a:buFont typeface="Arial" panose="020B0604020202020204" pitchFamily="34" charset="0"/>
                        <a:buChar char="•"/>
                      </a:pPr>
                      <a:r>
                        <a:rPr lang="es-MX" sz="1200" b="1" dirty="0" smtClean="0">
                          <a:solidFill>
                            <a:schemeClr val="tx1"/>
                          </a:solidFill>
                          <a:latin typeface="KG Miss Kindergarten" panose="02000000000000000000" pitchFamily="2" charset="0"/>
                        </a:rPr>
                        <a:t>LISTA</a:t>
                      </a:r>
                      <a:r>
                        <a:rPr lang="es-MX" sz="1200" b="1" baseline="0" dirty="0" smtClean="0">
                          <a:solidFill>
                            <a:schemeClr val="tx1"/>
                          </a:solidFill>
                          <a:latin typeface="KG Miss Kindergarten" panose="02000000000000000000" pitchFamily="2" charset="0"/>
                        </a:rPr>
                        <a:t> DE COTEJO</a:t>
                      </a:r>
                      <a:endParaRPr lang="es-MX" sz="1200" b="1" dirty="0">
                        <a:solidFill>
                          <a:schemeClr val="tx1"/>
                        </a:solidFill>
                        <a:latin typeface="KG Miss Kindergarte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MX" sz="1200" b="0" dirty="0" smtClean="0">
                          <a:solidFill>
                            <a:schemeClr val="tx1"/>
                          </a:solidFill>
                          <a:latin typeface="KG Miss Kindergarten" panose="02000000000000000000" pitchFamily="2" charset="0"/>
                        </a:rPr>
                        <a:t>Técnicas</a:t>
                      </a:r>
                      <a:r>
                        <a:rPr lang="es-MX" sz="1200" b="0" baseline="0" dirty="0" smtClean="0">
                          <a:solidFill>
                            <a:schemeClr val="tx1"/>
                          </a:solidFill>
                          <a:latin typeface="KG Miss Kindergarten" panose="02000000000000000000" pitchFamily="2" charset="0"/>
                        </a:rPr>
                        <a:t> de observación</a:t>
                      </a:r>
                      <a:endParaRPr lang="es-MX" sz="1200" b="0" dirty="0">
                        <a:solidFill>
                          <a:schemeClr val="tx1"/>
                        </a:solidFill>
                        <a:latin typeface="KG Miss Kindergarten"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dirty="0" smtClean="0">
                          <a:solidFill>
                            <a:schemeClr val="tx1"/>
                          </a:solidFill>
                          <a:latin typeface="KG Miss Kindergarten" panose="02000000000000000000" pitchFamily="2" charset="0"/>
                        </a:rPr>
                        <a:t>DIARIO</a:t>
                      </a:r>
                      <a:r>
                        <a:rPr lang="es-MX" sz="1200" b="1" baseline="0" dirty="0" smtClean="0">
                          <a:solidFill>
                            <a:schemeClr val="tx1"/>
                          </a:solidFill>
                          <a:latin typeface="KG Miss Kindergarten" panose="02000000000000000000" pitchFamily="2" charset="0"/>
                        </a:rPr>
                        <a:t> DE LA EDUCADORA</a:t>
                      </a:r>
                      <a:endParaRPr lang="es-MX" sz="1200" b="1" dirty="0">
                        <a:solidFill>
                          <a:schemeClr val="tx1"/>
                        </a:solidFill>
                        <a:latin typeface="KG Miss Kindergarte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52643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834691" y="11393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3078" y="815545"/>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6868457" y="409468"/>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2446938" y="595144"/>
            <a:ext cx="423381" cy="45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85334" y="1731336"/>
            <a:ext cx="8651446" cy="1609100"/>
          </a:xfrm>
          <a:prstGeom prst="rect">
            <a:avLst/>
          </a:prstGeom>
        </p:spPr>
        <p:txBody>
          <a:bodyPr wrap="none">
            <a:prstTxWarp prst="textArchUp">
              <a:avLst/>
            </a:prstTxWarp>
            <a:spAutoFit/>
          </a:bodyPr>
          <a:lstStyle/>
          <a:p>
            <a:pPr algn="ctr" defTabSz="899861" eaLnBrk="0" fontAlgn="base" hangingPunct="0">
              <a:lnSpc>
                <a:spcPct val="150000"/>
              </a:lnSpc>
              <a:spcBef>
                <a:spcPct val="0"/>
              </a:spcBef>
              <a:spcAft>
                <a:spcPct val="0"/>
              </a:spcAft>
            </a:pPr>
            <a:r>
              <a:rPr lang="es-ES" altLang="es-MX" sz="4400" b="1" dirty="0" smtClean="0">
                <a:latin typeface="HelloCarmel" panose="02000603000000000000" pitchFamily="2" charset="0"/>
                <a:ea typeface="HelloCarmel" panose="02000603000000000000" pitchFamily="2" charset="0"/>
                <a:cs typeface="Times New Roman" panose="02020603050405020304" pitchFamily="18" charset="0"/>
              </a:rPr>
              <a:t>Fuentes para la</a:t>
            </a:r>
            <a:r>
              <a:rPr lang="es-ES" altLang="es-MX" sz="44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 </a:t>
            </a:r>
            <a:r>
              <a:rPr lang="es-ES" altLang="es-MX" sz="6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EDICIÓN</a:t>
            </a:r>
            <a:endParaRPr lang="es-ES" altLang="es-MX" sz="5400" dirty="0">
              <a:latin typeface="HelloBigDeal" panose="02000603000000000000" pitchFamily="2" charset="0"/>
              <a:ea typeface="HelloBigDeal" panose="02000603000000000000" pitchFamily="2" charset="0"/>
            </a:endParaRPr>
          </a:p>
        </p:txBody>
      </p:sp>
      <p:sp>
        <p:nvSpPr>
          <p:cNvPr id="39" name="Cuadro de texto 6"/>
          <p:cNvSpPr txBox="1">
            <a:spLocks noChangeArrowheads="1"/>
          </p:cNvSpPr>
          <p:nvPr/>
        </p:nvSpPr>
        <p:spPr bwMode="auto">
          <a:xfrm rot="290147">
            <a:off x="4364054" y="1512929"/>
            <a:ext cx="4803914" cy="98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ArchUp">
              <a:avLst/>
            </a:prstTxWarp>
          </a:bodyPr>
          <a:lstStyle/>
          <a:p>
            <a:pPr algn="r" defTabSz="899861" eaLnBrk="0" fontAlgn="base" hangingPunct="0">
              <a:spcBef>
                <a:spcPct val="0"/>
              </a:spcBef>
              <a:spcAft>
                <a:spcPct val="0"/>
              </a:spcAft>
            </a:pPr>
            <a:r>
              <a:rPr lang="es-ES" altLang="es-MX" sz="3200" dirty="0" smtClean="0">
                <a:latin typeface="Lemon Tea Demo" panose="02000600000000000000" pitchFamily="50" charset="0"/>
                <a:cs typeface="Times New Roman" panose="02020603050405020304" pitchFamily="18" charset="0"/>
              </a:rPr>
              <a:t>EDICION</a:t>
            </a:r>
            <a:endParaRPr lang="es-ES" altLang="es-MX" sz="1600" dirty="0">
              <a:latin typeface="Lemon Tea Demo" panose="02000600000000000000" pitchFamily="50" charset="0"/>
            </a:endParaRPr>
          </a:p>
        </p:txBody>
      </p:sp>
      <p:sp>
        <p:nvSpPr>
          <p:cNvPr id="3" name="Rectángulo 2"/>
          <p:cNvSpPr/>
          <p:nvPr/>
        </p:nvSpPr>
        <p:spPr>
          <a:xfrm>
            <a:off x="1458925" y="2653119"/>
            <a:ext cx="1787669" cy="523220"/>
          </a:xfrm>
          <a:prstGeom prst="rect">
            <a:avLst/>
          </a:prstGeom>
        </p:spPr>
        <p:txBody>
          <a:bodyPr wrap="none">
            <a:spAutoFit/>
          </a:bodyPr>
          <a:lstStyle/>
          <a:p>
            <a:r>
              <a:rPr lang="es-ES" sz="2800" b="1" dirty="0" err="1" smtClean="0">
                <a:latin typeface="HelloCarmel" panose="02000603000000000000" pitchFamily="2" charset="0"/>
                <a:ea typeface="HelloCarmel" panose="02000603000000000000" pitchFamily="2" charset="0"/>
                <a:cs typeface="Times New Roman" panose="02020603050405020304" pitchFamily="18" charset="0"/>
              </a:rPr>
              <a:t>HelloCarmel</a:t>
            </a:r>
            <a:endParaRPr lang="es-MX" sz="2800" dirty="0"/>
          </a:p>
        </p:txBody>
      </p:sp>
      <p:sp>
        <p:nvSpPr>
          <p:cNvPr id="6" name="Rectángulo 5"/>
          <p:cNvSpPr/>
          <p:nvPr/>
        </p:nvSpPr>
        <p:spPr>
          <a:xfrm>
            <a:off x="1430922" y="3172779"/>
            <a:ext cx="1962397" cy="369332"/>
          </a:xfrm>
          <a:prstGeom prst="rect">
            <a:avLst/>
          </a:prstGeom>
        </p:spPr>
        <p:txBody>
          <a:bodyPr wrap="none">
            <a:spAutoFit/>
          </a:bodyPr>
          <a:lstStyle/>
          <a:p>
            <a:r>
              <a:rPr lang="es-ES" b="1" dirty="0" err="1"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HelloBigDeal</a:t>
            </a:r>
            <a:endParaRPr lang="es-MX" dirty="0"/>
          </a:p>
        </p:txBody>
      </p:sp>
      <p:sp>
        <p:nvSpPr>
          <p:cNvPr id="7" name="Rectángulo 6"/>
          <p:cNvSpPr/>
          <p:nvPr/>
        </p:nvSpPr>
        <p:spPr>
          <a:xfrm>
            <a:off x="1233111" y="3509313"/>
            <a:ext cx="5330305" cy="523220"/>
          </a:xfrm>
          <a:prstGeom prst="rect">
            <a:avLst/>
          </a:prstGeom>
        </p:spPr>
        <p:txBody>
          <a:bodyPr wrap="none">
            <a:spAutoFit/>
          </a:bodyPr>
          <a:lstStyle/>
          <a:p>
            <a:pPr algn="ctr" defTabSz="899861" eaLnBrk="0" fontAlgn="base" hangingPunct="0">
              <a:spcBef>
                <a:spcPct val="0"/>
              </a:spcBef>
              <a:spcAft>
                <a:spcPct val="0"/>
              </a:spcAft>
            </a:pPr>
            <a:r>
              <a:rPr lang="es-ES" altLang="es-MX" sz="2800" dirty="0" err="1" smtClean="0">
                <a:latin typeface="Lemon Tea Demo" panose="02000600000000000000" pitchFamily="50" charset="0"/>
                <a:cs typeface="Times New Roman" panose="02020603050405020304" pitchFamily="18" charset="0"/>
              </a:rPr>
              <a:t>Lemon</a:t>
            </a:r>
            <a:r>
              <a:rPr lang="es-ES" altLang="es-MX" sz="2800" dirty="0" smtClean="0">
                <a:latin typeface="Lemon Tea Demo" panose="02000600000000000000" pitchFamily="50" charset="0"/>
                <a:cs typeface="Times New Roman" panose="02020603050405020304" pitchFamily="18" charset="0"/>
              </a:rPr>
              <a:t> Tea Demo</a:t>
            </a:r>
            <a:endParaRPr lang="es-ES" altLang="es-MX" sz="1400" dirty="0">
              <a:latin typeface="Lemon Tea Demo" panose="02000600000000000000" pitchFamily="50" charset="0"/>
            </a:endParaRPr>
          </a:p>
        </p:txBody>
      </p:sp>
      <p:sp>
        <p:nvSpPr>
          <p:cNvPr id="9" name="Rectángulo 8"/>
          <p:cNvSpPr/>
          <p:nvPr/>
        </p:nvSpPr>
        <p:spPr>
          <a:xfrm>
            <a:off x="1458925" y="4061771"/>
            <a:ext cx="2586862" cy="369332"/>
          </a:xfrm>
          <a:prstGeom prst="rect">
            <a:avLst/>
          </a:prstGeom>
        </p:spPr>
        <p:txBody>
          <a:bodyPr wrap="none">
            <a:spAutoFit/>
          </a:bodyPr>
          <a:lstStyle/>
          <a:p>
            <a:r>
              <a:rPr lang="es-ES" dirty="0" smtClean="0">
                <a:latin typeface="KG Miss Speechy IPA" panose="02000000000000000000" pitchFamily="2" charset="0"/>
              </a:rPr>
              <a:t>KG Miss </a:t>
            </a:r>
            <a:r>
              <a:rPr lang="es-ES" dirty="0" err="1" smtClean="0">
                <a:latin typeface="KG Miss Speechy IPA" panose="02000000000000000000" pitchFamily="2" charset="0"/>
              </a:rPr>
              <a:t>Speechy</a:t>
            </a:r>
            <a:r>
              <a:rPr lang="es-ES" dirty="0" smtClean="0">
                <a:latin typeface="KG Miss Speechy IPA" panose="02000000000000000000" pitchFamily="2" charset="0"/>
              </a:rPr>
              <a:t> IPA</a:t>
            </a:r>
            <a:endParaRPr lang="es-MX" dirty="0"/>
          </a:p>
        </p:txBody>
      </p:sp>
      <p:sp>
        <p:nvSpPr>
          <p:cNvPr id="10" name="Rectángulo 9"/>
          <p:cNvSpPr/>
          <p:nvPr/>
        </p:nvSpPr>
        <p:spPr>
          <a:xfrm>
            <a:off x="1430922" y="4554914"/>
            <a:ext cx="2467342" cy="523220"/>
          </a:xfrm>
          <a:prstGeom prst="rect">
            <a:avLst/>
          </a:prstGeom>
        </p:spPr>
        <p:txBody>
          <a:bodyPr wrap="none">
            <a:spAutoFit/>
          </a:bodyPr>
          <a:lstStyle/>
          <a:p>
            <a:r>
              <a:rPr lang="es-MX" sz="2800" dirty="0" err="1" smtClean="0">
                <a:latin typeface="HelloMorgan" panose="02000603000000000000" pitchFamily="2" charset="0"/>
                <a:ea typeface="HelloMorgan" panose="02000603000000000000" pitchFamily="2" charset="0"/>
              </a:rPr>
              <a:t>HelloMorgan</a:t>
            </a:r>
            <a:endParaRPr lang="es-MX" sz="2800" dirty="0"/>
          </a:p>
        </p:txBody>
      </p:sp>
      <p:sp>
        <p:nvSpPr>
          <p:cNvPr id="21" name="CuadroTexto 20"/>
          <p:cNvSpPr txBox="1"/>
          <p:nvPr/>
        </p:nvSpPr>
        <p:spPr>
          <a:xfrm>
            <a:off x="5439727" y="2482953"/>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DAFONT.COM</a:t>
            </a:r>
          </a:p>
        </p:txBody>
      </p:sp>
      <p:pic>
        <p:nvPicPr>
          <p:cNvPr id="24" name="Imagen 23">
            <a:extLst>
              <a:ext uri="{FF2B5EF4-FFF2-40B4-BE49-F238E27FC236}">
                <a16:creationId xmlns="" xmlns:a16="http://schemas.microsoft.com/office/drawing/2014/main" id="{4C2EDD09-41BB-D9CF-FBB3-4AA856CD1F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587" y="3659586"/>
            <a:ext cx="1829395" cy="1492061"/>
          </a:xfrm>
          <a:prstGeom prst="rect">
            <a:avLst/>
          </a:prstGeom>
        </p:spPr>
      </p:pic>
      <p:sp>
        <p:nvSpPr>
          <p:cNvPr id="25" name="CuadroTexto 24"/>
          <p:cNvSpPr txBox="1"/>
          <p:nvPr/>
        </p:nvSpPr>
        <p:spPr>
          <a:xfrm>
            <a:off x="1810942" y="5133306"/>
            <a:ext cx="6400230" cy="1631216"/>
          </a:xfrm>
          <a:prstGeom prst="rect">
            <a:avLst/>
          </a:prstGeom>
          <a:noFill/>
        </p:spPr>
        <p:txBody>
          <a:bodyPr wrap="square" rtlCol="0">
            <a:spAutoFit/>
          </a:bodyPr>
          <a:lstStyle/>
          <a:p>
            <a:pPr algn="just"/>
            <a:r>
              <a:rPr lang="es-MX" sz="2000" dirty="0">
                <a:latin typeface="KG Miss Speechy IPA" panose="02000000000000000000" pitchFamily="2" charset="0"/>
              </a:rPr>
              <a:t>Este material es gratuito. Puedes conseguirlo en la página de Facebook “Aula </a:t>
            </a:r>
            <a:r>
              <a:rPr lang="es-MX" sz="2000" dirty="0" smtClean="0">
                <a:latin typeface="KG Miss Speechy IPA" panose="02000000000000000000" pitchFamily="2" charset="0"/>
              </a:rPr>
              <a:t>Creativa”, </a:t>
            </a:r>
            <a:r>
              <a:rPr lang="es-MX" sz="2000" dirty="0">
                <a:latin typeface="KG Miss Speechy IPA" panose="02000000000000000000" pitchFamily="2" charset="0"/>
              </a:rPr>
              <a:t>en el canal de </a:t>
            </a:r>
            <a:r>
              <a:rPr lang="es-MX" sz="2000" dirty="0" smtClean="0">
                <a:latin typeface="KG Miss Speechy IPA" panose="02000000000000000000" pitchFamily="2" charset="0"/>
              </a:rPr>
              <a:t>YouTube </a:t>
            </a:r>
            <a:r>
              <a:rPr lang="es-MX" sz="2000" dirty="0">
                <a:latin typeface="KG Miss Speechy IPA" panose="02000000000000000000" pitchFamily="2" charset="0"/>
              </a:rPr>
              <a:t>“Mtra. Karen Lucía” </a:t>
            </a:r>
            <a:r>
              <a:rPr lang="es-MX" sz="2000" dirty="0" smtClean="0">
                <a:latin typeface="KG Miss Speechy IPA" panose="02000000000000000000" pitchFamily="2" charset="0"/>
              </a:rPr>
              <a:t>o en mi página web </a:t>
            </a:r>
            <a:r>
              <a:rPr lang="es-MX" sz="2000" dirty="0" smtClean="0">
                <a:latin typeface="KG Miss Speechy IPA" panose="02000000000000000000" pitchFamily="2" charset="0"/>
                <a:hlinkClick r:id="rId8"/>
              </a:rPr>
              <a:t>www.aulacreativa.com.mx</a:t>
            </a:r>
            <a:r>
              <a:rPr lang="es-MX" sz="2000" dirty="0" smtClean="0">
                <a:latin typeface="KG Miss Speechy IPA" panose="02000000000000000000" pitchFamily="2" charset="0"/>
              </a:rPr>
              <a:t> en </a:t>
            </a:r>
            <a:r>
              <a:rPr lang="es-MX" sz="2000" dirty="0">
                <a:latin typeface="KG Miss Speechy IPA" panose="02000000000000000000" pitchFamily="2" charset="0"/>
              </a:rPr>
              <a:t>donde estaré compartiendo los links de descarga.</a:t>
            </a:r>
          </a:p>
        </p:txBody>
      </p:sp>
    </p:spTree>
    <p:extLst>
      <p:ext uri="{BB962C8B-B14F-4D97-AF65-F5344CB8AC3E}">
        <p14:creationId xmlns:p14="http://schemas.microsoft.com/office/powerpoint/2010/main" val="2209175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8834691" y="11393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3078" y="815545"/>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6868457" y="409468"/>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2446938" y="595144"/>
            <a:ext cx="423381" cy="45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85334" y="1731336"/>
            <a:ext cx="8651446" cy="1609100"/>
          </a:xfrm>
          <a:prstGeom prst="rect">
            <a:avLst/>
          </a:prstGeom>
        </p:spPr>
        <p:txBody>
          <a:bodyPr wrap="none">
            <a:prstTxWarp prst="textArchUp">
              <a:avLst/>
            </a:prstTxWarp>
            <a:spAutoFit/>
          </a:bodyPr>
          <a:lstStyle/>
          <a:p>
            <a:pPr algn="ctr" defTabSz="899861" eaLnBrk="0" fontAlgn="base" hangingPunct="0">
              <a:lnSpc>
                <a:spcPct val="150000"/>
              </a:lnSpc>
              <a:spcBef>
                <a:spcPct val="0"/>
              </a:spcBef>
              <a:spcAft>
                <a:spcPct val="0"/>
              </a:spcAft>
            </a:pPr>
            <a:r>
              <a:rPr lang="es-ES" altLang="es-MX" sz="4400" b="1" dirty="0" smtClean="0">
                <a:latin typeface="HelloCarmel" panose="02000603000000000000" pitchFamily="2" charset="0"/>
                <a:ea typeface="HelloCarmel" panose="02000603000000000000" pitchFamily="2" charset="0"/>
                <a:cs typeface="Times New Roman" panose="02020603050405020304" pitchFamily="18" charset="0"/>
              </a:rPr>
              <a:t>Fuentes para la</a:t>
            </a:r>
            <a:r>
              <a:rPr lang="es-ES" altLang="es-MX" sz="44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 </a:t>
            </a:r>
            <a:r>
              <a:rPr lang="es-ES" altLang="es-MX" sz="6600" b="1" dirty="0" smtClean="0">
                <a:solidFill>
                  <a:srgbClr val="FF5229"/>
                </a:solidFill>
                <a:latin typeface="HelloBigDeal" panose="02000603000000000000" pitchFamily="2" charset="0"/>
                <a:ea typeface="HelloBigDeal" panose="02000603000000000000" pitchFamily="2" charset="0"/>
                <a:cs typeface="Times New Roman" panose="02020603050405020304" pitchFamily="18" charset="0"/>
              </a:rPr>
              <a:t>EDICIÓN</a:t>
            </a:r>
            <a:endParaRPr lang="es-ES" altLang="es-MX" sz="5400" dirty="0">
              <a:latin typeface="HelloBigDeal" panose="02000603000000000000" pitchFamily="2" charset="0"/>
              <a:ea typeface="HelloBigDeal" panose="02000603000000000000" pitchFamily="2" charset="0"/>
            </a:endParaRPr>
          </a:p>
        </p:txBody>
      </p:sp>
      <p:sp>
        <p:nvSpPr>
          <p:cNvPr id="39" name="Cuadro de texto 6"/>
          <p:cNvSpPr txBox="1">
            <a:spLocks noChangeArrowheads="1"/>
          </p:cNvSpPr>
          <p:nvPr/>
        </p:nvSpPr>
        <p:spPr bwMode="auto">
          <a:xfrm rot="290147">
            <a:off x="4364054" y="1512929"/>
            <a:ext cx="4803914" cy="98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89988" tIns="44994" rIns="89988" bIns="44994" numCol="1" anchor="t" anchorCtr="0" compatLnSpc="1">
            <a:prstTxWarp prst="textArchUp">
              <a:avLst/>
            </a:prstTxWarp>
          </a:bodyPr>
          <a:lstStyle/>
          <a:p>
            <a:pPr algn="r" defTabSz="899861" eaLnBrk="0" fontAlgn="base" hangingPunct="0">
              <a:spcBef>
                <a:spcPct val="0"/>
              </a:spcBef>
              <a:spcAft>
                <a:spcPct val="0"/>
              </a:spcAft>
            </a:pPr>
            <a:r>
              <a:rPr lang="es-ES" altLang="es-MX" sz="3200" dirty="0" smtClean="0">
                <a:latin typeface="Lemon Tea Demo" panose="02000600000000000000" pitchFamily="50" charset="0"/>
                <a:cs typeface="Times New Roman" panose="02020603050405020304" pitchFamily="18" charset="0"/>
              </a:rPr>
              <a:t>EDICION</a:t>
            </a:r>
            <a:endParaRPr lang="es-ES" altLang="es-MX" sz="1600" dirty="0">
              <a:latin typeface="Lemon Tea Demo" panose="02000600000000000000" pitchFamily="50" charset="0"/>
            </a:endParaRPr>
          </a:p>
        </p:txBody>
      </p:sp>
      <p:sp>
        <p:nvSpPr>
          <p:cNvPr id="29" name="CuadroTexto 28"/>
          <p:cNvSpPr txBox="1"/>
          <p:nvPr/>
        </p:nvSpPr>
        <p:spPr>
          <a:xfrm>
            <a:off x="2078477" y="2818550"/>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Aula Creativa</a:t>
            </a:r>
            <a:endParaRPr lang="es-MX" sz="2370" dirty="0">
              <a:latin typeface="KG Miss Speechy IPA" panose="02000000000000000000" pitchFamily="2" charset="0"/>
            </a:endParaRPr>
          </a:p>
        </p:txBody>
      </p:sp>
      <p:pic>
        <p:nvPicPr>
          <p:cNvPr id="30" name="Picture 6" descr="logotipo de tiktok png, icono de tikok png transparente, logotipo de la  aplicación de tikok png 18930463 PNG">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518" t="15716" r="16763" b="15094"/>
          <a:stretch/>
        </p:blipFill>
        <p:spPr bwMode="auto">
          <a:xfrm>
            <a:off x="967433" y="4022136"/>
            <a:ext cx="1255363" cy="1301857"/>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p:cNvSpPr txBox="1"/>
          <p:nvPr/>
        </p:nvSpPr>
        <p:spPr>
          <a:xfrm>
            <a:off x="2288255" y="4434687"/>
            <a:ext cx="4203076" cy="457048"/>
          </a:xfrm>
          <a:prstGeom prst="rect">
            <a:avLst/>
          </a:prstGeom>
          <a:noFill/>
        </p:spPr>
        <p:txBody>
          <a:bodyPr wrap="square" rtlCol="0">
            <a:spAutoFit/>
          </a:bodyPr>
          <a:lstStyle/>
          <a:p>
            <a:pPr algn="just"/>
            <a:r>
              <a:rPr lang="es-MX" sz="2370" dirty="0" smtClean="0">
                <a:latin typeface="KG Miss Speechy IPA" panose="02000000000000000000" pitchFamily="2" charset="0"/>
              </a:rPr>
              <a:t>Karenf.09</a:t>
            </a:r>
            <a:endParaRPr lang="es-MX" sz="2370" dirty="0">
              <a:latin typeface="KG Miss Speechy IPA" panose="02000000000000000000" pitchFamily="2" charset="0"/>
            </a:endParaRPr>
          </a:p>
        </p:txBody>
      </p:sp>
      <p:pic>
        <p:nvPicPr>
          <p:cNvPr id="33" name="Picture 4" descr="Archivo:Youtube logo.png - Wikipedia, la enciclopedia libre">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10600" y="5746409"/>
            <a:ext cx="1219541" cy="84415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p:cNvSpPr txBox="1"/>
          <p:nvPr/>
        </p:nvSpPr>
        <p:spPr>
          <a:xfrm>
            <a:off x="2410398" y="5992986"/>
            <a:ext cx="4542779" cy="457048"/>
          </a:xfrm>
          <a:prstGeom prst="rect">
            <a:avLst/>
          </a:prstGeom>
          <a:noFill/>
        </p:spPr>
        <p:txBody>
          <a:bodyPr wrap="square" rtlCol="0">
            <a:spAutoFit/>
          </a:bodyPr>
          <a:lstStyle/>
          <a:p>
            <a:pPr algn="just"/>
            <a:r>
              <a:rPr lang="es-MX" sz="2370" dirty="0" smtClean="0">
                <a:latin typeface="KG Miss Speechy IPA" panose="02000000000000000000" pitchFamily="2" charset="0"/>
              </a:rPr>
              <a:t>Mtra. Karen Lucía</a:t>
            </a:r>
            <a:endParaRPr lang="es-MX" sz="2370" dirty="0">
              <a:latin typeface="KG Miss Speechy IPA" panose="02000000000000000000" pitchFamily="2" charset="0"/>
            </a:endParaRPr>
          </a:p>
        </p:txBody>
      </p:sp>
      <p:pic>
        <p:nvPicPr>
          <p:cNvPr id="35" name="Picture 4" descr="Instagram (@instagram) • Instagram photos and videos">
            <a:hlinkClick r:id="rId11"/>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193" t="15185" r="13090" b="16730"/>
          <a:stretch/>
        </p:blipFill>
        <p:spPr bwMode="auto">
          <a:xfrm>
            <a:off x="5707409" y="2361116"/>
            <a:ext cx="1284051" cy="1219036"/>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a:hlinkClick r:id="rId13"/>
          </p:cNvPr>
          <p:cNvPicPr>
            <a:picLocks noChangeAspect="1"/>
          </p:cNvPicPr>
          <p:nvPr/>
        </p:nvPicPr>
        <p:blipFill>
          <a:blip r:embed="rId14"/>
          <a:stretch>
            <a:fillRect/>
          </a:stretch>
        </p:blipFill>
        <p:spPr>
          <a:xfrm>
            <a:off x="5491533" y="5746409"/>
            <a:ext cx="1708991" cy="1217235"/>
          </a:xfrm>
          <a:prstGeom prst="rect">
            <a:avLst/>
          </a:prstGeom>
          <a:ln>
            <a:noFill/>
          </a:ln>
          <a:effectLst>
            <a:outerShdw blurRad="190500" algn="tl" rotWithShape="0">
              <a:srgbClr val="000000">
                <a:alpha val="70000"/>
              </a:srgbClr>
            </a:outerShdw>
          </a:effectLst>
        </p:spPr>
      </p:pic>
      <p:pic>
        <p:nvPicPr>
          <p:cNvPr id="37" name="Picture 8" descr="WhatsApp - Wikipedia, la enciclopedia libre">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88992" y="3726433"/>
            <a:ext cx="1635293" cy="1640403"/>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7059289" y="3967223"/>
            <a:ext cx="2107736" cy="1323439"/>
          </a:xfrm>
          <a:prstGeom prst="rect">
            <a:avLst/>
          </a:prstGeom>
          <a:noFill/>
        </p:spPr>
        <p:txBody>
          <a:bodyPr wrap="square" rtlCol="0">
            <a:spAutoFit/>
          </a:bodyPr>
          <a:lstStyle/>
          <a:p>
            <a:pPr algn="ctr"/>
            <a:r>
              <a:rPr lang="es-MX" sz="1600" dirty="0" smtClean="0">
                <a:latin typeface="KG Miss Speechy IPA" panose="02000000000000000000" pitchFamily="2" charset="0"/>
              </a:rPr>
              <a:t>Grupo de WhatsApp</a:t>
            </a:r>
          </a:p>
          <a:p>
            <a:pPr algn="ctr"/>
            <a:r>
              <a:rPr lang="es-MX" sz="1600" dirty="0" smtClean="0">
                <a:latin typeface="KG Miss Speechy IPA" panose="02000000000000000000" pitchFamily="2" charset="0"/>
              </a:rPr>
              <a:t>INFORMATIVO</a:t>
            </a:r>
          </a:p>
          <a:p>
            <a:pPr algn="ctr"/>
            <a:r>
              <a:rPr lang="es-MX" sz="1600" dirty="0" smtClean="0">
                <a:latin typeface="KG Miss Speechy IPA" panose="02000000000000000000" pitchFamily="2" charset="0"/>
              </a:rPr>
              <a:t>Clic en el ícono para unirse</a:t>
            </a:r>
            <a:endParaRPr lang="es-MX" sz="1600" dirty="0">
              <a:latin typeface="KG Miss Speechy IPA" panose="02000000000000000000" pitchFamily="2" charset="0"/>
            </a:endParaRPr>
          </a:p>
        </p:txBody>
      </p:sp>
      <p:sp>
        <p:nvSpPr>
          <p:cNvPr id="40" name="CuadroTexto 39"/>
          <p:cNvSpPr txBox="1"/>
          <p:nvPr/>
        </p:nvSpPr>
        <p:spPr>
          <a:xfrm>
            <a:off x="7126144" y="5844366"/>
            <a:ext cx="2040881" cy="1015663"/>
          </a:xfrm>
          <a:prstGeom prst="rect">
            <a:avLst/>
          </a:prstGeom>
          <a:noFill/>
        </p:spPr>
        <p:txBody>
          <a:bodyPr wrap="square" rtlCol="0">
            <a:spAutoFit/>
          </a:bodyPr>
          <a:lstStyle/>
          <a:p>
            <a:pPr algn="ctr"/>
            <a:r>
              <a:rPr lang="es-MX" sz="2000" dirty="0" smtClean="0">
                <a:latin typeface="KG Miss Speechy IPA" panose="02000000000000000000" pitchFamily="2" charset="0"/>
              </a:rPr>
              <a:t>Página web</a:t>
            </a:r>
          </a:p>
          <a:p>
            <a:pPr algn="ctr"/>
            <a:r>
              <a:rPr lang="es-MX" sz="2000" dirty="0" smtClean="0">
                <a:latin typeface="KG Miss Speechy IPA" panose="02000000000000000000" pitchFamily="2" charset="0"/>
              </a:rPr>
              <a:t>Clic para dirigirse a ella</a:t>
            </a:r>
            <a:endParaRPr lang="es-MX" sz="2000" dirty="0">
              <a:latin typeface="KG Miss Speechy IPA" panose="02000000000000000000" pitchFamily="2" charset="0"/>
            </a:endParaRPr>
          </a:p>
        </p:txBody>
      </p:sp>
      <p:pic>
        <p:nvPicPr>
          <p:cNvPr id="41" name="Picture 2" descr="Logo Fb - Vectores y PSD gratuitos para descargar">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3566" r="13259"/>
          <a:stretch/>
        </p:blipFill>
        <p:spPr bwMode="auto">
          <a:xfrm>
            <a:off x="994457" y="2439452"/>
            <a:ext cx="1134165" cy="1549935"/>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p:cNvSpPr txBox="1"/>
          <p:nvPr/>
        </p:nvSpPr>
        <p:spPr>
          <a:xfrm>
            <a:off x="6850822" y="2791855"/>
            <a:ext cx="4203076" cy="457048"/>
          </a:xfrm>
          <a:prstGeom prst="rect">
            <a:avLst/>
          </a:prstGeom>
          <a:noFill/>
        </p:spPr>
        <p:txBody>
          <a:bodyPr wrap="square" rtlCol="0">
            <a:spAutoFit/>
          </a:bodyPr>
          <a:lstStyle/>
          <a:p>
            <a:pPr algn="just"/>
            <a:r>
              <a:rPr lang="es-MX" sz="2370" dirty="0" err="1" smtClean="0">
                <a:latin typeface="KG Miss Speechy IPA" panose="02000000000000000000" pitchFamily="2" charset="0"/>
              </a:rPr>
              <a:t>Creativa.aula</a:t>
            </a:r>
            <a:endParaRPr lang="es-MX" sz="2370" dirty="0">
              <a:latin typeface="KG Miss Speechy IPA" panose="02000000000000000000" pitchFamily="2" charset="0"/>
            </a:endParaRPr>
          </a:p>
        </p:txBody>
      </p:sp>
    </p:spTree>
    <p:extLst>
      <p:ext uri="{BB962C8B-B14F-4D97-AF65-F5344CB8AC3E}">
        <p14:creationId xmlns:p14="http://schemas.microsoft.com/office/powerpoint/2010/main" val="2679410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5" name="Imagen 14"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graphicFrame>
        <p:nvGraphicFramePr>
          <p:cNvPr id="16" name="Tabla 15"/>
          <p:cNvGraphicFramePr>
            <a:graphicFrameLocks noGrp="1"/>
          </p:cNvGraphicFramePr>
          <p:nvPr>
            <p:extLst>
              <p:ext uri="{D42A27DB-BD31-4B8C-83A1-F6EECF244321}">
                <p14:modId xmlns:p14="http://schemas.microsoft.com/office/powerpoint/2010/main" val="918937819"/>
              </p:ext>
            </p:extLst>
          </p:nvPr>
        </p:nvGraphicFramePr>
        <p:xfrm>
          <a:off x="363605" y="876927"/>
          <a:ext cx="9320901" cy="5137415"/>
        </p:xfrm>
        <a:graphic>
          <a:graphicData uri="http://schemas.openxmlformats.org/drawingml/2006/table">
            <a:tbl>
              <a:tblPr firstRow="1" bandRow="1">
                <a:tableStyleId>{5C22544A-7EE6-4342-B048-85BDC9FD1C3A}</a:tableStyleId>
              </a:tblPr>
              <a:tblGrid>
                <a:gridCol w="1205914"/>
                <a:gridCol w="367905"/>
                <a:gridCol w="665733"/>
                <a:gridCol w="946041"/>
                <a:gridCol w="367905"/>
                <a:gridCol w="1101478"/>
                <a:gridCol w="1288310"/>
                <a:gridCol w="415203"/>
                <a:gridCol w="690014"/>
                <a:gridCol w="1916552"/>
                <a:gridCol w="355846"/>
              </a:tblGrid>
              <a:tr h="536345">
                <a:tc gridSpan="3">
                  <a:txBody>
                    <a:bodyPr/>
                    <a:lstStyle/>
                    <a:p>
                      <a:r>
                        <a:rPr lang="es-ES" sz="1400" b="1" dirty="0" smtClean="0">
                          <a:solidFill>
                            <a:schemeClr val="tx1"/>
                          </a:solidFill>
                          <a:latin typeface="KG Miss Speechy IPA" panose="02000000000000000000" pitchFamily="2" charset="0"/>
                        </a:rPr>
                        <a:t>Nombre del proyecto: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hMerge="1">
                  <a:txBody>
                    <a:bodyPr/>
                    <a:lstStyle/>
                    <a:p>
                      <a:endParaRPr lang="es-MX"/>
                    </a:p>
                  </a:txBody>
                  <a:tcPr/>
                </a:tc>
                <a:tc gridSpan="8">
                  <a:txBody>
                    <a:bodyPr/>
                    <a:lstStyle/>
                    <a:p>
                      <a:r>
                        <a:rPr lang="es-MX" sz="1400" b="0" dirty="0" smtClean="0">
                          <a:solidFill>
                            <a:schemeClr val="tx1"/>
                          </a:solidFill>
                          <a:latin typeface="KG Miss Kindergarten" panose="02000000000000000000" pitchFamily="2" charset="0"/>
                        </a:rPr>
                        <a:t>La</a:t>
                      </a:r>
                      <a:r>
                        <a:rPr lang="es-MX" sz="1400" b="0" baseline="0" dirty="0" smtClean="0">
                          <a:solidFill>
                            <a:schemeClr val="tx1"/>
                          </a:solidFill>
                          <a:latin typeface="KG Miss Kindergarten" panose="02000000000000000000" pitchFamily="2" charset="0"/>
                        </a:rPr>
                        <a:t> gran feria de Otoño</a:t>
                      </a:r>
                      <a:endParaRPr lang="es-MX" sz="1400" b="0" dirty="0">
                        <a:solidFill>
                          <a:schemeClr val="tx1"/>
                        </a:solidFill>
                        <a:latin typeface="KG Miss Kindergarten"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9451">
                <a:tc gridSpan="3">
                  <a:txBody>
                    <a:bodyPr/>
                    <a:lstStyle/>
                    <a:p>
                      <a:r>
                        <a:rPr lang="es-ES" sz="1400" b="1" dirty="0" smtClean="0">
                          <a:solidFill>
                            <a:schemeClr val="tx1"/>
                          </a:solidFill>
                          <a:latin typeface="KG Miss Speechy IPA" panose="02000000000000000000" pitchFamily="2" charset="0"/>
                        </a:rPr>
                        <a:t>Metodología:</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gridSpan="8">
                  <a:txBody>
                    <a:bodyPr/>
                    <a:lstStyle/>
                    <a:p>
                      <a:pPr algn="ctr"/>
                      <a:r>
                        <a:rPr lang="es-ES" sz="1400" b="0" dirty="0" smtClean="0">
                          <a:solidFill>
                            <a:schemeClr val="tx1"/>
                          </a:solidFill>
                          <a:latin typeface="KG Miss Speechy IPA" panose="02000000000000000000" pitchFamily="2" charset="0"/>
                        </a:rPr>
                        <a:t>ABPC (Aprendizaje</a:t>
                      </a:r>
                      <a:r>
                        <a:rPr lang="es-ES" sz="1400" b="0" baseline="0" dirty="0" smtClean="0">
                          <a:solidFill>
                            <a:schemeClr val="tx1"/>
                          </a:solidFill>
                          <a:latin typeface="KG Miss Speechy IPA" panose="02000000000000000000" pitchFamily="2" charset="0"/>
                        </a:rPr>
                        <a:t> basado en Proyectos Comunitarios)</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71959">
                <a:tc gridSpan="3">
                  <a:txBody>
                    <a:bodyPr/>
                    <a:lstStyle/>
                    <a:p>
                      <a:r>
                        <a:rPr lang="es-ES" sz="1400" b="1" dirty="0" smtClean="0">
                          <a:solidFill>
                            <a:schemeClr val="tx1"/>
                          </a:solidFill>
                          <a:latin typeface="KG Miss Speechy IPA" panose="02000000000000000000" pitchFamily="2" charset="0"/>
                        </a:rPr>
                        <a:t>Fase- Grado: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hMerge="1">
                  <a:txBody>
                    <a:bodyPr/>
                    <a:lstStyle/>
                    <a:p>
                      <a:endParaRPr lang="es-MX"/>
                    </a:p>
                  </a:txBody>
                  <a:tcPr/>
                </a:tc>
                <a:tc gridSpan="3">
                  <a:txBody>
                    <a:bodyPr/>
                    <a:lstStyle/>
                    <a:p>
                      <a:r>
                        <a:rPr lang="es-ES" sz="1400" b="0" dirty="0" smtClean="0">
                          <a:solidFill>
                            <a:schemeClr val="tx1"/>
                          </a:solidFill>
                          <a:latin typeface="KG Miss Speechy IPA" panose="02000000000000000000" pitchFamily="2" charset="0"/>
                        </a:rPr>
                        <a:t>2</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r>
                        <a:rPr lang="es-ES" sz="1400" b="1" dirty="0" smtClean="0">
                          <a:solidFill>
                            <a:schemeClr val="tx1"/>
                          </a:solidFill>
                          <a:latin typeface="KG Miss Speechy IPA" panose="02000000000000000000" pitchFamily="2" charset="0"/>
                        </a:rPr>
                        <a:t>Tiempo: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hMerge="1">
                  <a:txBody>
                    <a:bodyPr/>
                    <a:lstStyle/>
                    <a:p>
                      <a:endParaRPr lang="es-MX"/>
                    </a:p>
                  </a:txBody>
                  <a:tcPr/>
                </a:tc>
                <a:tc gridSpan="2">
                  <a:txBody>
                    <a:bodyPr/>
                    <a:lstStyle/>
                    <a:p>
                      <a:r>
                        <a:rPr lang="es-ES" sz="1400" b="0" dirty="0" smtClean="0">
                          <a:solidFill>
                            <a:schemeClr val="tx1"/>
                          </a:solidFill>
                          <a:latin typeface="KG Miss Speechy IPA" panose="02000000000000000000" pitchFamily="2" charset="0"/>
                        </a:rPr>
                        <a:t>2 semanas</a:t>
                      </a:r>
                      <a:endParaRPr lang="es-MX" sz="1400" b="0"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560277">
                <a:tc gridSpan="3">
                  <a:txBody>
                    <a:bodyPr/>
                    <a:lstStyle/>
                    <a:p>
                      <a:r>
                        <a:rPr lang="es-ES" sz="1400" b="1" dirty="0" smtClean="0">
                          <a:solidFill>
                            <a:schemeClr val="tx1"/>
                          </a:solidFill>
                          <a:latin typeface="KG Miss Speechy IPA" panose="02000000000000000000" pitchFamily="2" charset="0"/>
                        </a:rPr>
                        <a:t>Propósito: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gridSpan="8">
                  <a:txBody>
                    <a:bodyPr/>
                    <a:lstStyle/>
                    <a:p>
                      <a:pPr algn="just"/>
                      <a:r>
                        <a:rPr lang="es-MX" sz="1200" kern="1200" dirty="0" smtClean="0">
                          <a:solidFill>
                            <a:schemeClr val="dk1"/>
                          </a:solidFill>
                          <a:effectLst/>
                          <a:latin typeface="KG Miss Kindergarten" panose="02000000000000000000" pitchFamily="2" charset="0"/>
                          <a:ea typeface="+mn-ea"/>
                          <a:cs typeface="+mn-cs"/>
                        </a:rPr>
                        <a:t>Desarrollar y ampliar las posibilidades de los alumnos para usar diversos lenguajes, para comunicarse, interactuar y compartir su forma de percibir y entender el mundo, así como para expresar sus ideas, emociones, gustos, opiniones, pensamientos y saberes.</a:t>
                      </a:r>
                      <a:endParaRPr lang="es-MX" sz="10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33644">
                <a:tc gridSpan="3">
                  <a:txBody>
                    <a:bodyPr/>
                    <a:lstStyle/>
                    <a:p>
                      <a:r>
                        <a:rPr lang="es-ES" sz="1400" b="1" dirty="0" smtClean="0">
                          <a:solidFill>
                            <a:schemeClr val="tx1"/>
                          </a:solidFill>
                          <a:latin typeface="KG Miss Speechy IPA" panose="02000000000000000000" pitchFamily="2" charset="0"/>
                        </a:rPr>
                        <a:t>Problema del contexto: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hMerge="1">
                  <a:txBody>
                    <a:bodyPr/>
                    <a:lstStyle/>
                    <a:p>
                      <a:endParaRPr lang="es-MX"/>
                    </a:p>
                  </a:txBody>
                  <a:tcPr/>
                </a:tc>
                <a:tc gridSpan="8">
                  <a:txBody>
                    <a:bodyPr/>
                    <a:lstStyle/>
                    <a:p>
                      <a:pPr algn="just"/>
                      <a:r>
                        <a:rPr lang="es-MX" sz="1200" kern="1200" dirty="0" smtClean="0">
                          <a:solidFill>
                            <a:schemeClr val="dk1"/>
                          </a:solidFill>
                          <a:effectLst/>
                          <a:latin typeface="KG Miss Kindergarten" panose="02000000000000000000" pitchFamily="2" charset="0"/>
                          <a:ea typeface="+mn-ea"/>
                          <a:cs typeface="+mn-cs"/>
                        </a:rPr>
                        <a:t>Los alumnos necesitan enriquecer el desarrollo cognitivo y desarrollar habilidades y destrezas como la creatividad y la curiosidad a través de diversas expresiones de lenguaje para la adquisición de nuevos conocimientos.</a:t>
                      </a:r>
                      <a:endParaRPr lang="es-MX" sz="10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19897">
                <a:tc gridSpan="3">
                  <a:txBody>
                    <a:bodyPr/>
                    <a:lstStyle/>
                    <a:p>
                      <a:r>
                        <a:rPr lang="es-MX" sz="1400" b="1" dirty="0" smtClean="0">
                          <a:solidFill>
                            <a:schemeClr val="tx1"/>
                          </a:solidFill>
                          <a:latin typeface="KG Miss Speechy IPA" panose="02000000000000000000" pitchFamily="2" charset="0"/>
                        </a:rPr>
                        <a:t>Escenario: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hMerge="1">
                  <a:txBody>
                    <a:bodyPr/>
                    <a:lstStyle/>
                    <a:p>
                      <a:endParaRPr lang="es-MX"/>
                    </a:p>
                  </a:txBody>
                  <a:tcPr/>
                </a:tc>
                <a:tc gridSpan="8">
                  <a:txBody>
                    <a:bodyPr/>
                    <a:lstStyle/>
                    <a:p>
                      <a:pPr algn="just"/>
                      <a:r>
                        <a:rPr lang="es-MX" sz="1200" b="0" dirty="0" smtClean="0">
                          <a:solidFill>
                            <a:schemeClr val="tx1"/>
                          </a:solidFill>
                          <a:latin typeface="KG Miss Kindergarten" panose="02000000000000000000" pitchFamily="2" charset="0"/>
                        </a:rPr>
                        <a:t>Aula, patio de la escuela.</a:t>
                      </a:r>
                      <a:endParaRPr lang="es-MX" sz="1200" b="0"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18751">
                <a:tc gridSpan="11">
                  <a:txBody>
                    <a:bodyPr/>
                    <a:lstStyle/>
                    <a:p>
                      <a:pPr algn="ctr"/>
                      <a:r>
                        <a:rPr lang="es-ES" sz="1400" b="1" dirty="0" smtClean="0">
                          <a:solidFill>
                            <a:schemeClr val="tx1"/>
                          </a:solidFill>
                          <a:latin typeface="KG Miss Speechy IPA" panose="02000000000000000000" pitchFamily="2" charset="0"/>
                        </a:rPr>
                        <a:t>EJES ARTICULADORES QUE SE TRABAJAN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33644">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Científico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33644">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ES" sz="1400" b="1" dirty="0" smtClean="0">
                          <a:latin typeface="KG Miss Speechy IPA" panose="02000000000000000000" pitchFamily="2" charset="0"/>
                        </a:rPr>
                        <a:t>X</a:t>
                      </a: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Imagen 18" descr="https://i.pinimg.com/564x/a6/b9/1f/a6b91fbcd0b477fe46ef7df169473a31.jpg"/>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spTree>
    <p:extLst>
      <p:ext uri="{BB962C8B-B14F-4D97-AF65-F5344CB8AC3E}">
        <p14:creationId xmlns:p14="http://schemas.microsoft.com/office/powerpoint/2010/main" val="358211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10288" y="1"/>
            <a:ext cx="10068688" cy="903004"/>
          </a:xfrm>
          <a:prstGeom prst="rect">
            <a:avLst/>
          </a:prstGeom>
        </p:spPr>
      </p:pic>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flipV="1">
            <a:off x="141571" y="6869397"/>
            <a:ext cx="9775258" cy="903004"/>
          </a:xfrm>
          <a:prstGeom prst="rect">
            <a:avLst/>
          </a:prstGeom>
        </p:spPr>
      </p:pic>
      <p:pic>
        <p:nvPicPr>
          <p:cNvPr id="2054"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9556312" y="693540"/>
            <a:ext cx="423381" cy="457752"/>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158799" y="662337"/>
            <a:ext cx="587422" cy="6327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141571" y="43282"/>
            <a:ext cx="181798" cy="3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8" tIns="44994" rIns="89988" bIns="44994" numCol="1" anchor="ctr" anchorCtr="0" compatLnSpc="1">
            <a:prstTxWarp prst="textNoShape">
              <a:avLst/>
            </a:prstTxWarp>
            <a:spAutoFit/>
          </a:bodyPr>
          <a:lstStyle/>
          <a:p>
            <a:endParaRPr lang="es-MX" sz="1771"/>
          </a:p>
        </p:txBody>
      </p:sp>
      <p:pic>
        <p:nvPicPr>
          <p:cNvPr id="15" name="Imagen 14"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6545929" y="6101376"/>
            <a:ext cx="1219470" cy="1908369"/>
          </a:xfrm>
          <a:prstGeom prst="rect">
            <a:avLst/>
          </a:prstGeom>
          <a:noFill/>
          <a:ln>
            <a:noFill/>
          </a:ln>
        </p:spPr>
      </p:pic>
      <p:pic>
        <p:nvPicPr>
          <p:cNvPr id="22" name="Imagen 21"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201732" y="6035151"/>
            <a:ext cx="1608981" cy="2033020"/>
          </a:xfrm>
          <a:prstGeom prst="rect">
            <a:avLst/>
          </a:prstGeom>
          <a:noFill/>
          <a:ln>
            <a:noFill/>
          </a:ln>
        </p:spPr>
      </p:pic>
      <p:pic>
        <p:nvPicPr>
          <p:cNvPr id="23" name="Imagen 22"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1876146" y="6343842"/>
            <a:ext cx="1219470" cy="1908369"/>
          </a:xfrm>
          <a:prstGeom prst="rect">
            <a:avLst/>
          </a:prstGeom>
          <a:noFill/>
          <a:ln>
            <a:noFill/>
          </a:ln>
        </p:spPr>
      </p:pic>
      <p:pic>
        <p:nvPicPr>
          <p:cNvPr id="26" name="Imagen 13" descr="https://i.pinimg.com/564x/06/21/ad/0621adbfb067a3dce41c1b3ea58e79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95212">
            <a:off x="5158474" y="1448236"/>
            <a:ext cx="587422" cy="63272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10" descr="https://i.pinimg.com/564x/d3/08/90/d308903633bdeaa92cbff1043ccb9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3897">
            <a:off x="4837583" y="375778"/>
            <a:ext cx="423381" cy="457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698333" y="1175103"/>
            <a:ext cx="8651446" cy="1609100"/>
          </a:xfrm>
          <a:prstGeom prst="rect">
            <a:avLst/>
          </a:prstGeom>
        </p:spPr>
        <p:txBody>
          <a:bodyPr wrap="none">
            <a:prstTxWarp prst="textArchUp">
              <a:avLst/>
            </a:prstTxWarp>
            <a:spAutoFit/>
          </a:bodyPr>
          <a:lstStyle/>
          <a:p>
            <a:pPr algn="ctr" defTabSz="899861" eaLnBrk="0" fontAlgn="base" hangingPunct="0">
              <a:lnSpc>
                <a:spcPct val="150000"/>
              </a:lnSpc>
              <a:spcBef>
                <a:spcPct val="0"/>
              </a:spcBef>
              <a:spcAft>
                <a:spcPct val="0"/>
              </a:spcAft>
            </a:pPr>
            <a:r>
              <a:rPr lang="es-ES" altLang="es-MX" sz="6000" b="1" dirty="0" smtClean="0">
                <a:solidFill>
                  <a:srgbClr val="FFC000"/>
                </a:solidFill>
                <a:latin typeface="HelloCarmel" panose="02000603000000000000" pitchFamily="2" charset="0"/>
                <a:ea typeface="HelloCarmel" panose="02000603000000000000" pitchFamily="2" charset="0"/>
                <a:cs typeface="Times New Roman" panose="02020603050405020304" pitchFamily="18" charset="0"/>
              </a:rPr>
              <a:t>CRONOGRAMA DE ACTIVIDADES</a:t>
            </a:r>
            <a:endParaRPr lang="es-ES" altLang="es-MX" sz="7200" dirty="0">
              <a:solidFill>
                <a:srgbClr val="FFC000"/>
              </a:solidFill>
              <a:latin typeface="HelloCarmel" panose="02000603000000000000" pitchFamily="2" charset="0"/>
              <a:ea typeface="HelloCarmel" panose="02000603000000000000" pitchFamily="2" charset="0"/>
            </a:endParaRPr>
          </a:p>
        </p:txBody>
      </p:sp>
      <p:graphicFrame>
        <p:nvGraphicFramePr>
          <p:cNvPr id="16" name="Tabla 15"/>
          <p:cNvGraphicFramePr>
            <a:graphicFrameLocks noGrp="1"/>
          </p:cNvGraphicFramePr>
          <p:nvPr>
            <p:extLst>
              <p:ext uri="{D42A27DB-BD31-4B8C-83A1-F6EECF244321}">
                <p14:modId xmlns:p14="http://schemas.microsoft.com/office/powerpoint/2010/main" val="3784615419"/>
              </p:ext>
            </p:extLst>
          </p:nvPr>
        </p:nvGraphicFramePr>
        <p:xfrm>
          <a:off x="637261" y="2143876"/>
          <a:ext cx="8840342" cy="3748853"/>
        </p:xfrm>
        <a:graphic>
          <a:graphicData uri="http://schemas.openxmlformats.org/drawingml/2006/table">
            <a:tbl>
              <a:tblPr firstRow="1" bandRow="1">
                <a:tableStyleId>{5C22544A-7EE6-4342-B048-85BDC9FD1C3A}</a:tableStyleId>
              </a:tblPr>
              <a:tblGrid>
                <a:gridCol w="868040"/>
                <a:gridCol w="1560391"/>
                <a:gridCol w="1576351"/>
                <a:gridCol w="1597652"/>
                <a:gridCol w="1682861"/>
                <a:gridCol w="1555047"/>
              </a:tblGrid>
              <a:tr h="750291">
                <a:tc>
                  <a:txBody>
                    <a:bodyPr/>
                    <a:lstStyle/>
                    <a:p>
                      <a:pPr algn="ctr"/>
                      <a:r>
                        <a:rPr lang="es-MX" sz="1800" dirty="0" smtClean="0">
                          <a:latin typeface="KG Miss Speechy IPA" panose="02000000000000000000" pitchFamily="2" charset="0"/>
                        </a:rPr>
                        <a:t>HORA</a:t>
                      </a:r>
                      <a:endParaRPr lang="es-MX" sz="18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endParaRPr lang="es-MX" sz="1600" dirty="0" smtClean="0">
                        <a:latin typeface="KG Miss Speechy IPA" panose="02000000000000000000" pitchFamily="2" charset="0"/>
                      </a:endParaRPr>
                    </a:p>
                    <a:p>
                      <a:pPr marL="0" marR="0" lvl="0" indent="0" algn="ctr" defTabSz="1005840" rtl="0" eaLnBrk="1" fontAlgn="auto" latinLnBrk="0" hangingPunct="1">
                        <a:lnSpc>
                          <a:spcPct val="100000"/>
                        </a:lnSpc>
                        <a:spcBef>
                          <a:spcPts val="0"/>
                        </a:spcBef>
                        <a:spcAft>
                          <a:spcPts val="0"/>
                        </a:spcAft>
                        <a:buClrTx/>
                        <a:buSzTx/>
                        <a:buFontTx/>
                        <a:buNone/>
                        <a:tabLst/>
                        <a:defRPr/>
                      </a:pPr>
                      <a:r>
                        <a:rPr lang="es-MX" sz="1600" dirty="0" smtClean="0">
                          <a:latin typeface="KG Miss Speechy IPA" panose="02000000000000000000" pitchFamily="2" charset="0"/>
                        </a:rPr>
                        <a:t>LUNES </a:t>
                      </a:r>
                    </a:p>
                    <a:p>
                      <a:pPr algn="ct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MARTES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MIÉRCOLES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JUEVES</a:t>
                      </a:r>
                      <a:r>
                        <a:rPr lang="es-MX" sz="1600" baseline="0" dirty="0" smtClean="0">
                          <a:latin typeface="KG Miss Speechy IPA" panose="02000000000000000000" pitchFamily="2" charset="0"/>
                        </a:rPr>
                        <a:t>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ctr"/>
                      <a:r>
                        <a:rPr lang="es-MX" sz="1600" dirty="0" smtClean="0">
                          <a:latin typeface="KG Miss Speechy IPA" panose="02000000000000000000" pitchFamily="2" charset="0"/>
                        </a:rPr>
                        <a:t>VIERNES </a:t>
                      </a:r>
                      <a:endParaRPr lang="es-MX" sz="1600"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Honores a la bandera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Activación física</a:t>
                      </a:r>
                    </a:p>
                    <a:p>
                      <a:pPr algn="ctr"/>
                      <a:r>
                        <a:rPr lang="es-MX" sz="1200" dirty="0" smtClean="0">
                          <a:latin typeface="KG Miss Kindergarten" panose="02000000000000000000" pitchFamily="2" charset="0"/>
                        </a:rPr>
                        <a:t>Pase</a:t>
                      </a:r>
                      <a:r>
                        <a:rPr lang="es-MX" sz="1200" baseline="0" dirty="0" smtClean="0">
                          <a:latin typeface="KG Miss Kindergarten" panose="02000000000000000000" pitchFamily="2" charset="0"/>
                        </a:rPr>
                        <a:t> de lista</a:t>
                      </a:r>
                    </a:p>
                    <a:p>
                      <a:pPr algn="ctr"/>
                      <a:r>
                        <a:rPr lang="es-MX" sz="1200" baseline="0" dirty="0" smtClean="0">
                          <a:latin typeface="KG Miss Kindergarten" panose="02000000000000000000" pitchFamily="2" charset="0"/>
                        </a:rPr>
                        <a:t>Contar niños y niñas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¿Qué conozco</a:t>
                      </a:r>
                      <a:r>
                        <a:rPr lang="es-MX" sz="1200" baseline="0" dirty="0" smtClean="0">
                          <a:latin typeface="KG Miss Kindergarten" panose="02000000000000000000" pitchFamily="2" charset="0"/>
                        </a:rPr>
                        <a:t> sobre el otoño</a:t>
                      </a:r>
                      <a:r>
                        <a:rPr lang="es-MX" sz="1200" dirty="0" smtClean="0">
                          <a:latin typeface="KG Miss Kindergarten" panose="02000000000000000000" pitchFamily="2" charset="0"/>
                        </a:rPr>
                        <a:t>?</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¿Qué</a:t>
                      </a:r>
                      <a:r>
                        <a:rPr lang="es-MX" sz="1200" baseline="0" dirty="0" smtClean="0">
                          <a:latin typeface="KG Miss Kindergarten" panose="02000000000000000000" pitchFamily="2" charset="0"/>
                        </a:rPr>
                        <a:t> es el otoño</a:t>
                      </a:r>
                      <a:r>
                        <a:rPr lang="es-MX" sz="1200" dirty="0" smtClean="0">
                          <a:latin typeface="KG Miss Kindergarten" panose="02000000000000000000" pitchFamily="2" charset="0"/>
                        </a:rPr>
                        <a:t>?</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Organicemos</a:t>
                      </a:r>
                      <a:r>
                        <a:rPr lang="es-MX" sz="1200" baseline="0" dirty="0" smtClean="0">
                          <a:latin typeface="KG Miss Kindergarten" panose="02000000000000000000" pitchFamily="2" charset="0"/>
                        </a:rPr>
                        <a:t> nuestras actividades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Lienzos</a:t>
                      </a:r>
                      <a:r>
                        <a:rPr lang="es-MX" sz="1200" baseline="0" dirty="0" smtClean="0">
                          <a:latin typeface="KG Miss Kindergarten" panose="02000000000000000000" pitchFamily="2" charset="0"/>
                        </a:rPr>
                        <a:t> sobre piedras</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ACTIVIDAD:</a:t>
                      </a:r>
                    </a:p>
                    <a:p>
                      <a:pPr algn="ctr"/>
                      <a:r>
                        <a:rPr lang="es-MX" sz="1200" dirty="0" smtClean="0">
                          <a:latin typeface="KG Miss Kindergarten" panose="02000000000000000000" pitchFamily="2" charset="0"/>
                        </a:rPr>
                        <a:t>Disfraces</a:t>
                      </a:r>
                      <a:r>
                        <a:rPr lang="es-MX" sz="1200" baseline="0" dirty="0" smtClean="0">
                          <a:latin typeface="KG Miss Kindergarten" panose="02000000000000000000" pitchFamily="2" charset="0"/>
                        </a:rPr>
                        <a:t> de otoño</a:t>
                      </a:r>
                      <a:endParaRPr lang="es-MX" sz="120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gridSpan="6">
                  <a:txBody>
                    <a:bodyPr/>
                    <a:lstStyle/>
                    <a:p>
                      <a:pPr algn="ctr"/>
                      <a:r>
                        <a:rPr lang="es-MX" sz="3200" dirty="0" smtClean="0">
                          <a:latin typeface="HelloMorgan" panose="02000603000000000000" pitchFamily="2" charset="0"/>
                          <a:ea typeface="HelloMorgan" panose="02000603000000000000" pitchFamily="2" charset="0"/>
                        </a:rPr>
                        <a:t>Recreo</a:t>
                      </a:r>
                      <a:endParaRPr lang="es-MX" sz="3200" dirty="0">
                        <a:latin typeface="HelloMorgan" panose="02000603000000000000" pitchFamily="2" charset="0"/>
                        <a:ea typeface="HelloMorgan" panose="02000603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7973">
                <a:tc>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endParaRPr lang="es-MX" sz="1200" dirty="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Kindergarten" panose="02000000000000000000" pitchFamily="2" charset="0"/>
                        </a:rPr>
                        <a:t>Retroalimentación</a:t>
                      </a:r>
                    </a:p>
                    <a:p>
                      <a:pPr algn="ctr"/>
                      <a:r>
                        <a:rPr lang="es-MX" sz="1200" dirty="0" smtClean="0">
                          <a:latin typeface="KG Miss Kindergarten" panose="02000000000000000000" pitchFamily="2" charset="0"/>
                        </a:rPr>
                        <a:t>Despedida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19" name="Imagen 18" descr="https://i.pinimg.com/564x/a6/b9/1f/a6b91fbcd0b477fe46ef7df169473a31.jpg"/>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6200000">
            <a:off x="7783447" y="5495918"/>
            <a:ext cx="1945070" cy="2625416"/>
          </a:xfrm>
          <a:prstGeom prst="rect">
            <a:avLst/>
          </a:prstGeom>
          <a:noFill/>
          <a:ln>
            <a:noFill/>
          </a:ln>
        </p:spPr>
      </p:pic>
    </p:spTree>
    <p:extLst>
      <p:ext uri="{BB962C8B-B14F-4D97-AF65-F5344CB8AC3E}">
        <p14:creationId xmlns:p14="http://schemas.microsoft.com/office/powerpoint/2010/main" val="397181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41840493"/>
              </p:ext>
            </p:extLst>
          </p:nvPr>
        </p:nvGraphicFramePr>
        <p:xfrm>
          <a:off x="420129" y="756937"/>
          <a:ext cx="9415849" cy="6911701"/>
        </p:xfrm>
        <a:graphic>
          <a:graphicData uri="http://schemas.openxmlformats.org/drawingml/2006/table">
            <a:tbl>
              <a:tblPr firstRow="1" bandRow="1">
                <a:tableStyleId>{5C22544A-7EE6-4342-B048-85BDC9FD1C3A}</a:tableStyleId>
              </a:tblPr>
              <a:tblGrid>
                <a:gridCol w="671940"/>
                <a:gridCol w="1559525"/>
                <a:gridCol w="878555"/>
                <a:gridCol w="2150896"/>
                <a:gridCol w="1819231"/>
                <a:gridCol w="2335702"/>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¿Qué conozco</a:t>
                      </a:r>
                      <a:r>
                        <a:rPr lang="es-ES" sz="1200" b="1" baseline="0" dirty="0" smtClean="0">
                          <a:solidFill>
                            <a:schemeClr val="tx1"/>
                          </a:solidFill>
                          <a:latin typeface="KG Miss Speechy IPA" panose="02000000000000000000" pitchFamily="2" charset="0"/>
                        </a:rPr>
                        <a:t> sobre el otoño</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Lunes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algn="just">
                        <a:lnSpc>
                          <a:spcPct val="107000"/>
                        </a:lnSpc>
                        <a:spcAft>
                          <a:spcPts val="0"/>
                        </a:spcAft>
                      </a:pPr>
                      <a:r>
                        <a:rPr lang="es-MX" sz="1050" dirty="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algn="just"/>
                      <a:r>
                        <a:rPr lang="es-MX" sz="105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700" b="1" dirty="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MX" sz="105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p>
                    <a:p>
                      <a:pPr algn="just"/>
                      <a:r>
                        <a:rPr lang="es-ES" sz="1050" dirty="0" smtClean="0">
                          <a:latin typeface="KG Miss Kindergarten" panose="02000000000000000000" pitchFamily="2" charset="0"/>
                        </a:rPr>
                        <a:t>I.- Combina recursos de los lenguajes, tales como movimientos corporales, gestos, velocidades, ritmos, entre otros, al decir rimas, poemas, canciones, retahílas, trabalenguas, adivinanzas y otros juegos del lenguaje.</a:t>
                      </a:r>
                      <a:endParaRPr lang="es-ES" sz="105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44300">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050" b="1" kern="1200" dirty="0" smtClean="0">
                          <a:solidFill>
                            <a:schemeClr val="dk1"/>
                          </a:solidFill>
                          <a:effectLst/>
                          <a:latin typeface="KG Miss Kindergarten" panose="02000000000000000000" pitchFamily="2" charset="0"/>
                          <a:ea typeface="+mn-ea"/>
                          <a:cs typeface="+mn-cs"/>
                        </a:rPr>
                        <a:t>1.- IDENTIFICACIÓN</a:t>
                      </a:r>
                      <a:endParaRPr lang="es-MX" sz="105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¿Conocen el otoño?</a:t>
                      </a:r>
                    </a:p>
                    <a:p>
                      <a:pPr algn="ctr"/>
                      <a:r>
                        <a:rPr lang="es-MX" sz="1200" kern="1200" dirty="0" smtClean="0">
                          <a:solidFill>
                            <a:schemeClr val="dk1"/>
                          </a:solidFill>
                          <a:effectLst/>
                          <a:latin typeface="KG Miss Kindergarten" panose="02000000000000000000" pitchFamily="2" charset="0"/>
                          <a:ea typeface="+mn-ea"/>
                          <a:cs typeface="+mn-cs"/>
                        </a:rPr>
                        <a:t>¿Saben que es el otoño?</a:t>
                      </a:r>
                    </a:p>
                    <a:p>
                      <a:pPr algn="ctr"/>
                      <a:r>
                        <a:rPr lang="es-MX" sz="1200" kern="1200" dirty="0" smtClean="0">
                          <a:solidFill>
                            <a:schemeClr val="dk1"/>
                          </a:solidFill>
                          <a:effectLst/>
                          <a:latin typeface="KG Miss Kindergarten" panose="02000000000000000000" pitchFamily="2" charset="0"/>
                          <a:ea typeface="+mn-ea"/>
                          <a:cs typeface="+mn-cs"/>
                        </a:rPr>
                        <a:t>¿Cuándo llega?</a:t>
                      </a:r>
                    </a:p>
                    <a:p>
                      <a:pPr algn="ctr"/>
                      <a:r>
                        <a:rPr lang="es-MX" sz="1200" kern="1200" dirty="0" smtClean="0">
                          <a:solidFill>
                            <a:schemeClr val="dk1"/>
                          </a:solidFill>
                          <a:effectLst/>
                          <a:latin typeface="KG Miss Kindergarten" panose="02000000000000000000" pitchFamily="2" charset="0"/>
                          <a:ea typeface="+mn-ea"/>
                          <a:cs typeface="+mn-cs"/>
                        </a:rPr>
                        <a:t>¿Qué cambios suceden en el otoño?</a:t>
                      </a:r>
                    </a:p>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756807">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Se pondrá a los niños en plenaria y se darán los buenos días, se les invitará a que escuchen la canción “El Otoño” </a:t>
                      </a:r>
                      <a:r>
                        <a:rPr lang="es-MX" sz="1200" u="sng" kern="1200" dirty="0" smtClean="0">
                          <a:solidFill>
                            <a:schemeClr val="dk1"/>
                          </a:solidFill>
                          <a:effectLst/>
                          <a:latin typeface="KG Miss Kindergarten" panose="02000000000000000000" pitchFamily="2" charset="0"/>
                          <a:ea typeface="+mn-ea"/>
                          <a:cs typeface="+mn-cs"/>
                          <a:hlinkClick r:id="rId3"/>
                        </a:rPr>
                        <a:t>https://www.youtube.com/watch?v=WU__Y_XPgkM</a:t>
                      </a:r>
                      <a:r>
                        <a:rPr lang="es-MX" sz="1200" kern="1200" dirty="0" smtClean="0">
                          <a:solidFill>
                            <a:schemeClr val="dk1"/>
                          </a:solidFill>
                          <a:effectLst/>
                          <a:latin typeface="KG Miss Kindergarten" panose="02000000000000000000" pitchFamily="2" charset="0"/>
                          <a:ea typeface="+mn-ea"/>
                          <a:cs typeface="+mn-cs"/>
                        </a:rPr>
                        <a:t> y que pongan atención en lo que se menciona en ella. Al finalizar de cantarla preguntarles: ¿De qué trata la canción?, ¿Qué se menciona en ella?</a:t>
                      </a:r>
                    </a:p>
                    <a:p>
                      <a:pPr algn="just"/>
                      <a:r>
                        <a:rPr lang="es-MX" sz="1200" kern="1200" dirty="0" smtClean="0">
                          <a:solidFill>
                            <a:schemeClr val="dk1"/>
                          </a:solidFill>
                          <a:effectLst/>
                          <a:latin typeface="KG Miss Kindergarten" panose="02000000000000000000" pitchFamily="2" charset="0"/>
                          <a:ea typeface="+mn-ea"/>
                          <a:cs typeface="+mn-cs"/>
                        </a:rPr>
                        <a:t>Preguntarle a los niños:</a:t>
                      </a:r>
                    </a:p>
                    <a:p>
                      <a:pPr algn="just"/>
                      <a:r>
                        <a:rPr lang="es-MX" sz="1200" kern="1200" dirty="0" smtClean="0">
                          <a:solidFill>
                            <a:schemeClr val="dk1"/>
                          </a:solidFill>
                          <a:effectLst/>
                          <a:latin typeface="KG Miss Kindergarten" panose="02000000000000000000" pitchFamily="2" charset="0"/>
                          <a:ea typeface="+mn-ea"/>
                          <a:cs typeface="+mn-cs"/>
                        </a:rPr>
                        <a:t>¿Conocen el Otoño?, ¿Saben que es?, ¿Cuándo llega el Otoño?, ¿Qué pasa cuando llega el Otoño?</a:t>
                      </a:r>
                    </a:p>
                    <a:p>
                      <a:pPr algn="just"/>
                      <a:r>
                        <a:rPr lang="es-MX" sz="1200" kern="1200" dirty="0" smtClean="0">
                          <a:solidFill>
                            <a:schemeClr val="dk1"/>
                          </a:solidFill>
                          <a:effectLst/>
                          <a:latin typeface="KG Miss Kindergarten" panose="02000000000000000000" pitchFamily="2" charset="0"/>
                          <a:ea typeface="+mn-ea"/>
                          <a:cs typeface="+mn-cs"/>
                        </a:rPr>
                        <a:t>Dar espacio al diálogo y anotar en el pizarrón las cosas que saben sobre el otoño y lo que les gustaría aprender sobre él.</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Enseguida, en conjunto, decir la poesía “El Otoño” y preguntarles lo siguiente:</a:t>
                      </a:r>
                    </a:p>
                    <a:p>
                      <a:pPr algn="just"/>
                      <a:r>
                        <a:rPr lang="es-MX" sz="1200" kern="1200" dirty="0" smtClean="0">
                          <a:solidFill>
                            <a:schemeClr val="dk1"/>
                          </a:solidFill>
                          <a:effectLst/>
                          <a:latin typeface="KG Miss Kindergarten" panose="02000000000000000000" pitchFamily="2" charset="0"/>
                          <a:ea typeface="+mn-ea"/>
                          <a:cs typeface="+mn-cs"/>
                        </a:rPr>
                        <a:t>¿Con que colores se viste el otoño?</a:t>
                      </a:r>
                    </a:p>
                    <a:p>
                      <a:pPr algn="just"/>
                      <a:r>
                        <a:rPr lang="es-MX" sz="1200" kern="1200" dirty="0" smtClean="0">
                          <a:solidFill>
                            <a:schemeClr val="dk1"/>
                          </a:solidFill>
                          <a:effectLst/>
                          <a:latin typeface="KG Miss Kindergarten" panose="02000000000000000000" pitchFamily="2" charset="0"/>
                          <a:ea typeface="+mn-ea"/>
                          <a:cs typeface="+mn-cs"/>
                        </a:rPr>
                        <a:t>¿Qué animales se mencionan?</a:t>
                      </a:r>
                    </a:p>
                    <a:p>
                      <a:pPr algn="just"/>
                      <a:r>
                        <a:rPr lang="es-MX" sz="1200" kern="1200" dirty="0" smtClean="0">
                          <a:solidFill>
                            <a:schemeClr val="dk1"/>
                          </a:solidFill>
                          <a:effectLst/>
                          <a:latin typeface="KG Miss Kindergarten" panose="02000000000000000000" pitchFamily="2" charset="0"/>
                          <a:ea typeface="+mn-ea"/>
                          <a:cs typeface="+mn-cs"/>
                        </a:rPr>
                        <a:t>¿Alguna planta?</a:t>
                      </a:r>
                    </a:p>
                    <a:p>
                      <a:pPr algn="just"/>
                      <a:r>
                        <a:rPr lang="es-MX" sz="1200" kern="1200" dirty="0" smtClean="0">
                          <a:solidFill>
                            <a:schemeClr val="dk1"/>
                          </a:solidFill>
                          <a:effectLst/>
                          <a:latin typeface="KG Miss Kindergarten" panose="02000000000000000000" pitchFamily="2" charset="0"/>
                          <a:ea typeface="+mn-ea"/>
                          <a:cs typeface="+mn-cs"/>
                        </a:rPr>
                        <a:t>¿Qué pasa con el día y la noche?</a:t>
                      </a:r>
                      <a:r>
                        <a:rPr lang="es-MX" sz="1200" dirty="0" smtClean="0">
                          <a:effectLst/>
                          <a:latin typeface="KG Miss Kindergarten" panose="02000000000000000000" pitchFamily="2" charset="0"/>
                        </a:rPr>
                        <a:t> </a:t>
                      </a:r>
                      <a:r>
                        <a:rPr lang="es-MX" sz="1200" kern="1200" dirty="0" smtClean="0">
                          <a:solidFill>
                            <a:schemeClr val="dk1"/>
                          </a:solidFill>
                          <a:effectLst/>
                          <a:latin typeface="KG Miss Kindergarten" panose="02000000000000000000" pitchFamily="2" charset="0"/>
                          <a:ea typeface="+mn-ea"/>
                          <a:cs typeface="+mn-cs"/>
                        </a:rPr>
                        <a:t>Solicitarles que en la ficha de trabajo 1 dibujen lo que conocen sobre el otoño.</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Cuadro de texto 20"/>
          <p:cNvSpPr txBox="1"/>
          <p:nvPr/>
        </p:nvSpPr>
        <p:spPr>
          <a:xfrm rot="16200000">
            <a:off x="-1232117" y="5349505"/>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15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78295018"/>
              </p:ext>
            </p:extLst>
          </p:nvPr>
        </p:nvGraphicFramePr>
        <p:xfrm>
          <a:off x="534520" y="917575"/>
          <a:ext cx="8989360" cy="2055120"/>
        </p:xfrm>
        <a:graphic>
          <a:graphicData uri="http://schemas.openxmlformats.org/drawingml/2006/table">
            <a:tbl>
              <a:tblPr firstRow="1" bandRow="1">
                <a:tableStyleId>{5C22544A-7EE6-4342-B048-85BDC9FD1C3A}</a:tableStyleId>
              </a:tblPr>
              <a:tblGrid>
                <a:gridCol w="540518"/>
                <a:gridCol w="1198605"/>
                <a:gridCol w="7250237"/>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900" b="1" kern="1200" dirty="0" smtClean="0">
                          <a:solidFill>
                            <a:schemeClr val="dk1"/>
                          </a:solidFill>
                          <a:effectLst/>
                          <a:latin typeface="KG Miss Kindergarten" panose="02000000000000000000" pitchFamily="2" charset="0"/>
                          <a:ea typeface="+mn-ea"/>
                          <a:cs typeface="+mn-cs"/>
                        </a:rPr>
                        <a:t>1.- IDENTIFICACIÓN</a:t>
                      </a:r>
                      <a:endParaRPr lang="es-MX" sz="900" kern="1200" dirty="0" smtClean="0">
                        <a:solidFill>
                          <a:schemeClr val="dk1"/>
                        </a:solidFill>
                        <a:effectLst/>
                        <a:latin typeface="KG Miss Kindergarten" panose="02000000000000000000" pitchFamily="2" charset="0"/>
                        <a:ea typeface="+mn-ea"/>
                        <a:cs typeface="+mn-cs"/>
                      </a:endParaRPr>
                    </a:p>
                    <a:p>
                      <a:pPr algn="ctr"/>
                      <a:endParaRPr lang="es-MX" sz="9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Finalmente moverse al ritmo de la canción “En otoño las hojitas de los árboles se caen” realizando los movimientos que ahí se mencionan. </a:t>
                      </a:r>
                      <a:r>
                        <a:rPr lang="es-MX" sz="1200" u="sng" kern="1200" dirty="0" smtClean="0">
                          <a:solidFill>
                            <a:schemeClr val="dk1"/>
                          </a:solidFill>
                          <a:effectLst/>
                          <a:latin typeface="KG Miss Kindergarten" panose="02000000000000000000" pitchFamily="2" charset="0"/>
                          <a:ea typeface="+mn-ea"/>
                          <a:cs typeface="+mn-cs"/>
                          <a:hlinkClick r:id="rId3"/>
                        </a:rPr>
                        <a:t>https://www.youtube.com/watch?v=H_JlKjRObnU</a:t>
                      </a:r>
                      <a:endParaRPr lang="es-MX" sz="900" u="none"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9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28391176"/>
              </p:ext>
            </p:extLst>
          </p:nvPr>
        </p:nvGraphicFramePr>
        <p:xfrm>
          <a:off x="534520" y="3156881"/>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Canción “El Otoño”</a:t>
                      </a:r>
                    </a:p>
                    <a:p>
                      <a:pPr marL="171450" indent="-171450">
                        <a:buFont typeface="Arial" panose="020B0604020202020204" pitchFamily="34" charset="0"/>
                        <a:buChar char="•"/>
                      </a:pPr>
                      <a:r>
                        <a:rPr lang="es-MX" sz="1200" baseline="0" dirty="0" smtClean="0">
                          <a:latin typeface="KG Miss Speechy IPA" panose="02000000000000000000" pitchFamily="2" charset="0"/>
                        </a:rPr>
                        <a:t>Poesía “El Otoño”</a:t>
                      </a:r>
                    </a:p>
                    <a:p>
                      <a:pPr marL="171450" indent="-171450">
                        <a:buFont typeface="Arial" panose="020B0604020202020204" pitchFamily="34" charset="0"/>
                        <a:buChar char="•"/>
                      </a:pPr>
                      <a:r>
                        <a:rPr lang="es-MX" sz="1200" baseline="0" dirty="0" smtClean="0">
                          <a:latin typeface="KG Miss Speechy IPA" panose="02000000000000000000" pitchFamily="2" charset="0"/>
                        </a:rPr>
                        <a:t>Ficha de trabajo 1</a:t>
                      </a:r>
                    </a:p>
                    <a:p>
                      <a:pPr marL="171450" indent="-171450">
                        <a:buFont typeface="Arial" panose="020B0604020202020204" pitchFamily="34" charset="0"/>
                        <a:buChar char="•"/>
                      </a:pPr>
                      <a:r>
                        <a:rPr lang="es-MX" sz="1200" baseline="0" dirty="0" smtClean="0">
                          <a:latin typeface="KG Miss Speechy IPA" panose="02000000000000000000" pitchFamily="2" charset="0"/>
                        </a:rPr>
                        <a:t>Canción “En otoño las hojitas de los árboles se caen”.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Cuadro de texto 20"/>
          <p:cNvSpPr txBox="1"/>
          <p:nvPr/>
        </p:nvSpPr>
        <p:spPr>
          <a:xfrm rot="16200000">
            <a:off x="-281095" y="1696533"/>
            <a:ext cx="2174155"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616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1094684781"/>
              </p:ext>
            </p:extLst>
          </p:nvPr>
        </p:nvGraphicFramePr>
        <p:xfrm>
          <a:off x="658395" y="917575"/>
          <a:ext cx="8955161" cy="6719803"/>
        </p:xfrm>
        <a:graphic>
          <a:graphicData uri="http://schemas.openxmlformats.org/drawingml/2006/table">
            <a:tbl>
              <a:tblPr firstRow="1" bandRow="1">
                <a:tableStyleId>{5C22544A-7EE6-4342-B048-85BDC9FD1C3A}</a:tableStyleId>
              </a:tblPr>
              <a:tblGrid>
                <a:gridCol w="676135"/>
                <a:gridCol w="1446151"/>
                <a:gridCol w="835570"/>
                <a:gridCol w="2045660"/>
                <a:gridCol w="1730222"/>
                <a:gridCol w="2221423"/>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¿Qué es</a:t>
                      </a:r>
                      <a:r>
                        <a:rPr lang="es-ES" sz="1200" b="1" baseline="0" dirty="0" smtClean="0">
                          <a:solidFill>
                            <a:schemeClr val="tx1"/>
                          </a:solidFill>
                          <a:latin typeface="KG Miss Speechy IPA" panose="02000000000000000000" pitchFamily="2" charset="0"/>
                        </a:rPr>
                        <a:t> el otoño</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Martes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dirty="0" smtClean="0">
                          <a:effectLst/>
                          <a:latin typeface="KG Miss Kindergarten" panose="02000000000000000000" pitchFamily="2" charset="0"/>
                          <a:ea typeface="Calibri" panose="020F0502020204030204" pitchFamily="34" charset="0"/>
                          <a:cs typeface="Times New Roman" panose="02020603050405020304" pitchFamily="18" charset="0"/>
                        </a:rPr>
                        <a:t>Comunicación oral de necesidades, emociones, gustos, ideas y saberes, a través de los diversos lenguajes, desde una perspectiva comunitaria.</a:t>
                      </a:r>
                      <a:endParaRPr lang="es-MX"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Kindergarten" panose="02000000000000000000" pitchFamily="2" charset="0"/>
                          <a:ea typeface="+mn-ea"/>
                          <a:cs typeface="+mn-cs"/>
                        </a:rPr>
                        <a:t>III. Conversa y opina sobre diferentes temas y con varias personas interlocutoras.</a:t>
                      </a:r>
                      <a:endParaRPr lang="es-MX" sz="8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77051">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algn="just"/>
                      <a:r>
                        <a:rPr lang="es-ES" sz="1100" dirty="0" smtClean="0">
                          <a:latin typeface="KG Miss Kindergarten" panose="02000000000000000000" pitchFamily="2" charset="0"/>
                        </a:rPr>
                        <a:t>II.- Explica en su lengua materna y con sus palabras, cómo y por qué suceden algunos procesos naturales.</a:t>
                      </a:r>
                      <a:endParaRPr lang="es-ES" sz="1100" b="0" dirty="0" smtClean="0">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2.- RECUPERACIÓN</a:t>
                      </a:r>
                      <a:endParaRPr lang="es-MX" sz="1200" kern="1200" dirty="0" smtClean="0">
                        <a:solidFill>
                          <a:schemeClr val="dk1"/>
                        </a:solidFill>
                        <a:effectLst/>
                        <a:latin typeface="KG Miss Kindergarten" panose="02000000000000000000" pitchFamily="2" charset="0"/>
                        <a:ea typeface="+mn-ea"/>
                        <a:cs typeface="+mn-cs"/>
                      </a:endParaRPr>
                    </a:p>
                    <a:p>
                      <a:pPr algn="ctr"/>
                      <a:r>
                        <a:rPr lang="es-MX" sz="1200" kern="1200" dirty="0" smtClean="0">
                          <a:solidFill>
                            <a:schemeClr val="dk1"/>
                          </a:solidFill>
                          <a:effectLst/>
                          <a:latin typeface="KG Miss Kindergarten" panose="02000000000000000000" pitchFamily="2" charset="0"/>
                          <a:ea typeface="+mn-ea"/>
                          <a:cs typeface="+mn-cs"/>
                        </a:rPr>
                        <a:t>Investigar: </a:t>
                      </a:r>
                    </a:p>
                    <a:p>
                      <a:pPr algn="ctr"/>
                      <a:r>
                        <a:rPr lang="es-MX" sz="1200" kern="1200" dirty="0" smtClean="0">
                          <a:solidFill>
                            <a:schemeClr val="dk1"/>
                          </a:solidFill>
                          <a:effectLst/>
                          <a:latin typeface="KG Miss Kindergarten" panose="02000000000000000000" pitchFamily="2" charset="0"/>
                          <a:ea typeface="+mn-ea"/>
                          <a:cs typeface="+mn-cs"/>
                        </a:rPr>
                        <a:t>¿Qué es el otoño?</a:t>
                      </a:r>
                    </a:p>
                    <a:p>
                      <a:pPr algn="ctr"/>
                      <a:r>
                        <a:rPr lang="es-MX" sz="1200" kern="1200" dirty="0" smtClean="0">
                          <a:solidFill>
                            <a:schemeClr val="dk1"/>
                          </a:solidFill>
                          <a:effectLst/>
                          <a:latin typeface="KG Miss Kindergarten" panose="02000000000000000000" pitchFamily="2" charset="0"/>
                          <a:ea typeface="+mn-ea"/>
                          <a:cs typeface="+mn-cs"/>
                        </a:rPr>
                        <a:t>¿Cuándo comienza el otoño?</a:t>
                      </a:r>
                    </a:p>
                    <a:p>
                      <a:pPr algn="ctr"/>
                      <a:r>
                        <a:rPr lang="es-MX" sz="1200" kern="1200" dirty="0" smtClean="0">
                          <a:solidFill>
                            <a:schemeClr val="dk1"/>
                          </a:solidFill>
                          <a:effectLst/>
                          <a:latin typeface="KG Miss Kindergarten" panose="02000000000000000000" pitchFamily="2" charset="0"/>
                          <a:ea typeface="+mn-ea"/>
                          <a:cs typeface="+mn-cs"/>
                        </a:rPr>
                        <a:t>¿Qué cambios suceden en el planeta cuando el otoño llega?</a:t>
                      </a:r>
                    </a:p>
                    <a:p>
                      <a:pPr algn="ctr"/>
                      <a:r>
                        <a:rPr lang="es-MX" sz="1200" kern="1200" dirty="0" smtClean="0">
                          <a:solidFill>
                            <a:schemeClr val="dk1"/>
                          </a:solidFill>
                          <a:effectLst/>
                          <a:latin typeface="KG Miss Kindergarten" panose="02000000000000000000" pitchFamily="2" charset="0"/>
                          <a:ea typeface="+mn-ea"/>
                          <a:cs typeface="+mn-cs"/>
                        </a:rPr>
                        <a:t>¿Qué cambios suceden en mi localidad cuando llega el otoño?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756807">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recordar lo que se realizó el día anterior, de ser necesario leer nuevamente lo que se anotó en el pizarrón sobre lo que conocen y desconocen del otoño. Y se les mencionará que a lo largo de la semana aprenderemos más sobre esta estación del año a través de la exploración y las artes, respondiendo a las siguientes preguntas:</a:t>
                      </a:r>
                    </a:p>
                    <a:p>
                      <a:pPr marL="171450" lvl="0" indent="-171450" algn="just">
                        <a:buFont typeface="Arial" panose="020B0604020202020204" pitchFamily="34" charset="0"/>
                        <a:buChar char="•"/>
                      </a:pPr>
                      <a:r>
                        <a:rPr lang="es-MX" sz="1200" kern="1200" dirty="0" smtClean="0">
                          <a:solidFill>
                            <a:schemeClr val="dk1"/>
                          </a:solidFill>
                          <a:effectLst/>
                          <a:latin typeface="KG Miss Kindergarten" panose="02000000000000000000" pitchFamily="2" charset="0"/>
                          <a:ea typeface="+mn-ea"/>
                          <a:cs typeface="+mn-cs"/>
                        </a:rPr>
                        <a:t>Colores del Otoño</a:t>
                      </a:r>
                    </a:p>
                    <a:p>
                      <a:pPr marL="171450" lvl="0" indent="-171450" algn="just">
                        <a:buFont typeface="Arial" panose="020B0604020202020204" pitchFamily="34" charset="0"/>
                        <a:buChar char="•"/>
                      </a:pPr>
                      <a:r>
                        <a:rPr lang="es-MX" sz="1200" kern="1200" dirty="0" smtClean="0">
                          <a:solidFill>
                            <a:schemeClr val="dk1"/>
                          </a:solidFill>
                          <a:effectLst/>
                          <a:latin typeface="KG Miss Kindergarten" panose="02000000000000000000" pitchFamily="2" charset="0"/>
                          <a:ea typeface="+mn-ea"/>
                          <a:cs typeface="+mn-cs"/>
                        </a:rPr>
                        <a:t>¿Qué le pasa a los árboles en otoño?</a:t>
                      </a:r>
                    </a:p>
                    <a:p>
                      <a:pPr marL="171450" lvl="0" indent="-171450" algn="just">
                        <a:buFont typeface="Arial" panose="020B0604020202020204" pitchFamily="34" charset="0"/>
                        <a:buChar char="•"/>
                      </a:pPr>
                      <a:r>
                        <a:rPr lang="es-MX" sz="1200" kern="1200" dirty="0" smtClean="0">
                          <a:solidFill>
                            <a:schemeClr val="dk1"/>
                          </a:solidFill>
                          <a:effectLst/>
                          <a:latin typeface="KG Miss Kindergarten" panose="02000000000000000000" pitchFamily="2" charset="0"/>
                          <a:ea typeface="+mn-ea"/>
                          <a:cs typeface="+mn-cs"/>
                        </a:rPr>
                        <a:t>¿Cómo es el clima en otoño?</a:t>
                      </a:r>
                    </a:p>
                    <a:p>
                      <a:pPr marL="171450" lvl="0" indent="-171450" algn="just">
                        <a:buFont typeface="Arial" panose="020B0604020202020204" pitchFamily="34" charset="0"/>
                        <a:buChar char="•"/>
                      </a:pPr>
                      <a:r>
                        <a:rPr lang="es-MX" sz="1200" kern="1200" dirty="0" smtClean="0">
                          <a:solidFill>
                            <a:schemeClr val="dk1"/>
                          </a:solidFill>
                          <a:effectLst/>
                          <a:latin typeface="KG Miss Kindergarten" panose="02000000000000000000" pitchFamily="2" charset="0"/>
                          <a:ea typeface="+mn-ea"/>
                          <a:cs typeface="+mn-cs"/>
                        </a:rPr>
                        <a:t>¿Qué ropa usamos?</a:t>
                      </a:r>
                    </a:p>
                    <a:p>
                      <a:pPr marL="171450" lvl="0" indent="-171450" algn="just">
                        <a:buFont typeface="Arial" panose="020B0604020202020204" pitchFamily="34" charset="0"/>
                        <a:buChar char="•"/>
                      </a:pPr>
                      <a:r>
                        <a:rPr lang="es-MX" sz="1200" kern="1200" dirty="0" smtClean="0">
                          <a:solidFill>
                            <a:schemeClr val="dk1"/>
                          </a:solidFill>
                          <a:effectLst/>
                          <a:latin typeface="KG Miss Kindergarten" panose="02000000000000000000" pitchFamily="2" charset="0"/>
                          <a:ea typeface="+mn-ea"/>
                          <a:cs typeface="+mn-cs"/>
                        </a:rPr>
                        <a:t>¿Qué vemos, sentimos, olemos, escuchamos, probamos y usamos en esta estación?</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Explicarles que deberemos responder estas preguntas que estarán anotadas en las láminas, poco a poco según lo que vayamos investigando y descubriendo.</a:t>
                      </a:r>
                    </a:p>
                    <a:p>
                      <a:pPr algn="just"/>
                      <a:r>
                        <a:rPr lang="es-MX" sz="1200" kern="1200" dirty="0" smtClean="0">
                          <a:solidFill>
                            <a:schemeClr val="dk1"/>
                          </a:solidFill>
                          <a:effectLst/>
                          <a:latin typeface="KG Miss Kindergarten" panose="02000000000000000000" pitchFamily="2" charset="0"/>
                          <a:ea typeface="+mn-ea"/>
                          <a:cs typeface="+mn-cs"/>
                        </a:rPr>
                        <a:t>Posteriormente, pedirles que observen el video: El mundo de Poli | El Otoño </a:t>
                      </a:r>
                      <a:r>
                        <a:rPr lang="es-MX" sz="1200" u="sng" kern="1200" dirty="0" smtClean="0">
                          <a:solidFill>
                            <a:schemeClr val="dk1"/>
                          </a:solidFill>
                          <a:effectLst/>
                          <a:latin typeface="KG Miss Kindergarten" panose="02000000000000000000" pitchFamily="2" charset="0"/>
                          <a:ea typeface="+mn-ea"/>
                          <a:cs typeface="+mn-cs"/>
                          <a:hlinkClick r:id="rId3"/>
                        </a:rPr>
                        <a:t>https://www.youtube.com/watch?v=t-KoGbD153M</a:t>
                      </a:r>
                      <a:r>
                        <a:rPr lang="es-MX" sz="1200" kern="1200" dirty="0" smtClean="0">
                          <a:solidFill>
                            <a:schemeClr val="dk1"/>
                          </a:solidFill>
                          <a:effectLst/>
                          <a:latin typeface="KG Miss Kindergarten" panose="02000000000000000000" pitchFamily="2" charset="0"/>
                          <a:ea typeface="+mn-ea"/>
                          <a:cs typeface="+mn-cs"/>
                        </a:rPr>
                        <a:t>, al terminar de verlo se les pedirá que hagan comentarios sobre este, sobre lo que les pareció y lo que aprendieron de él. </a:t>
                      </a:r>
                      <a:endParaRPr lang="es-MX" sz="9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Cuadro de texto 20"/>
          <p:cNvSpPr txBox="1"/>
          <p:nvPr/>
        </p:nvSpPr>
        <p:spPr>
          <a:xfrm rot="16200000">
            <a:off x="-1031312" y="5453267"/>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717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237956718"/>
              </p:ext>
            </p:extLst>
          </p:nvPr>
        </p:nvGraphicFramePr>
        <p:xfrm>
          <a:off x="534520" y="917575"/>
          <a:ext cx="9144603" cy="2085600"/>
        </p:xfrm>
        <a:graphic>
          <a:graphicData uri="http://schemas.openxmlformats.org/drawingml/2006/table">
            <a:tbl>
              <a:tblPr firstRow="1" bandRow="1">
                <a:tableStyleId>{5C22544A-7EE6-4342-B048-85BDC9FD1C3A}</a:tableStyleId>
              </a:tblPr>
              <a:tblGrid>
                <a:gridCol w="503448"/>
                <a:gridCol w="1242637"/>
                <a:gridCol w="7398518"/>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r>
                        <a:rPr lang="es-MX" sz="1050" dirty="0" smtClean="0">
                          <a:solidFill>
                            <a:schemeClr val="tx1"/>
                          </a:solidFill>
                          <a:latin typeface="KG Miss Kindergarten" panose="02000000000000000000" pitchFamily="2" charset="0"/>
                        </a:rPr>
                        <a:t>2.-</a:t>
                      </a:r>
                    </a:p>
                    <a:p>
                      <a:pPr algn="ctr"/>
                      <a:r>
                        <a:rPr lang="es-MX" sz="1050" dirty="0" smtClean="0">
                          <a:solidFill>
                            <a:schemeClr val="tx1"/>
                          </a:solidFill>
                          <a:latin typeface="KG Miss Kindergarten" panose="02000000000000000000" pitchFamily="2" charset="0"/>
                        </a:rPr>
                        <a:t>RECUPERACIÓN</a:t>
                      </a:r>
                      <a:endParaRPr lang="es-MX" sz="1050" dirty="0">
                        <a:solidFill>
                          <a:schemeClr val="tx1"/>
                        </a:solidFill>
                        <a:latin typeface="KG Miss Kindergarten"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endParaRPr lang="es-MX"/>
                    </a:p>
                  </a:txBody>
                  <a:tcPr/>
                </a:tc>
                <a:tc>
                  <a:txBody>
                    <a:bodyPr/>
                    <a:lstStyle/>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r>
                        <a:rPr lang="es-MX" sz="1200" kern="1200" dirty="0" smtClean="0">
                          <a:solidFill>
                            <a:schemeClr val="dk1"/>
                          </a:solidFill>
                          <a:effectLst/>
                          <a:latin typeface="KG Miss Kindergarten" panose="02000000000000000000" pitchFamily="2" charset="0"/>
                          <a:ea typeface="+mn-ea"/>
                          <a:cs typeface="+mn-cs"/>
                        </a:rPr>
                        <a:t>Enseguida se les dará respuesta a las preguntas, dando espacio al diálogo y anotando lo que los niños mencionen en el pizarrón.</a:t>
                      </a:r>
                    </a:p>
                    <a:p>
                      <a:r>
                        <a:rPr lang="es-MX" sz="1200" kern="1200" dirty="0" smtClean="0">
                          <a:solidFill>
                            <a:schemeClr val="dk1"/>
                          </a:solidFill>
                          <a:effectLst/>
                          <a:latin typeface="KG Miss Kindergarten" panose="02000000000000000000" pitchFamily="2" charset="0"/>
                          <a:ea typeface="+mn-ea"/>
                          <a:cs typeface="+mn-cs"/>
                        </a:rPr>
                        <a:t> Finalmente, se les dará unos rompecabezas alusivos al otoño, los cuales deberán de armar en equipo.</a:t>
                      </a:r>
                    </a:p>
                    <a:p>
                      <a:endParaRPr lang="es-MX" sz="1200" kern="1200" dirty="0" smtClean="0">
                        <a:solidFill>
                          <a:schemeClr val="dk1"/>
                        </a:solidFill>
                        <a:effectLst/>
                        <a:latin typeface="KG Miss Kindergarten" panose="02000000000000000000" pitchFamily="2" charset="0"/>
                        <a:ea typeface="+mn-ea"/>
                        <a:cs typeface="+mn-cs"/>
                      </a:endParaRPr>
                    </a:p>
                    <a:p>
                      <a:endParaRPr lang="es-MX" sz="1200" kern="1200" dirty="0" smtClean="0">
                        <a:solidFill>
                          <a:schemeClr val="dk1"/>
                        </a:solidFill>
                        <a:effectLst/>
                        <a:latin typeface="KG Miss Kindergarten" panose="02000000000000000000" pitchFamily="2" charset="0"/>
                        <a:ea typeface="+mn-ea"/>
                        <a:cs typeface="+mn-cs"/>
                      </a:endParaRPr>
                    </a:p>
                    <a:p>
                      <a:endParaRPr lang="es-MX" sz="500" kern="1200" dirty="0" smtClean="0">
                        <a:solidFill>
                          <a:schemeClr val="dk1"/>
                        </a:solidFill>
                        <a:effectLst/>
                        <a:latin typeface="KG Miss Kindergarten"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708456216"/>
              </p:ext>
            </p:extLst>
          </p:nvPr>
        </p:nvGraphicFramePr>
        <p:xfrm>
          <a:off x="534520" y="3227088"/>
          <a:ext cx="8989359" cy="11737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8D06"/>
                    </a:solidFill>
                  </a:tcPr>
                </a:tc>
              </a:tr>
              <a:tr h="589349">
                <a:tc>
                  <a:txBody>
                    <a:bodyPr/>
                    <a:lstStyle/>
                    <a:p>
                      <a:pPr marL="171450" indent="-171450">
                        <a:buFont typeface="Arial" panose="020B0604020202020204" pitchFamily="34" charset="0"/>
                        <a:buChar char="•"/>
                      </a:pPr>
                      <a:r>
                        <a:rPr lang="es-MX" sz="1200" baseline="0" dirty="0" smtClean="0">
                          <a:latin typeface="KG Miss Speechy IPA" panose="02000000000000000000" pitchFamily="2" charset="0"/>
                        </a:rPr>
                        <a:t>Lámina 1,2,3,4 y 5</a:t>
                      </a:r>
                    </a:p>
                    <a:p>
                      <a:pPr marL="171450" indent="-171450">
                        <a:buFont typeface="Arial" panose="020B0604020202020204" pitchFamily="34" charset="0"/>
                        <a:buChar char="•"/>
                      </a:pPr>
                      <a:r>
                        <a:rPr lang="es-MX" sz="1200" baseline="0" dirty="0" smtClean="0">
                          <a:latin typeface="KG Miss Speechy IPA" panose="02000000000000000000" pitchFamily="2" charset="0"/>
                        </a:rPr>
                        <a:t>Video: “El mundo de Poli | El Otoño”</a:t>
                      </a:r>
                    </a:p>
                    <a:p>
                      <a:pPr marL="171450" indent="-171450">
                        <a:buFont typeface="Arial" panose="020B0604020202020204" pitchFamily="34" charset="0"/>
                        <a:buChar char="•"/>
                      </a:pPr>
                      <a:r>
                        <a:rPr lang="es-MX" sz="1200" baseline="0" dirty="0" smtClean="0">
                          <a:latin typeface="KG Miss Speechy IPA" panose="02000000000000000000" pitchFamily="2" charset="0"/>
                        </a:rPr>
                        <a:t>Plumones</a:t>
                      </a:r>
                    </a:p>
                    <a:p>
                      <a:pPr marL="171450" indent="-171450">
                        <a:buFont typeface="Arial" panose="020B0604020202020204" pitchFamily="34" charset="0"/>
                        <a:buChar char="•"/>
                      </a:pPr>
                      <a:r>
                        <a:rPr lang="es-MX" sz="1200" baseline="0" dirty="0" smtClean="0">
                          <a:latin typeface="KG Miss Speechy IPA" panose="02000000000000000000" pitchFamily="2" charset="0"/>
                        </a:rPr>
                        <a:t>Rompecabezas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Cuadro de texto 20"/>
          <p:cNvSpPr txBox="1"/>
          <p:nvPr/>
        </p:nvSpPr>
        <p:spPr>
          <a:xfrm rot="16200000">
            <a:off x="-281095" y="1696533"/>
            <a:ext cx="2174155"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581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917575"/>
          </a:xfrm>
          <a:prstGeom prst="rect">
            <a:avLst/>
          </a:prstGeom>
        </p:spPr>
      </p:pic>
      <p:graphicFrame>
        <p:nvGraphicFramePr>
          <p:cNvPr id="5" name="Tabla 4"/>
          <p:cNvGraphicFramePr>
            <a:graphicFrameLocks noGrp="1"/>
          </p:cNvGraphicFramePr>
          <p:nvPr>
            <p:extLst>
              <p:ext uri="{D42A27DB-BD31-4B8C-83A1-F6EECF244321}">
                <p14:modId xmlns:p14="http://schemas.microsoft.com/office/powerpoint/2010/main" val="437706291"/>
              </p:ext>
            </p:extLst>
          </p:nvPr>
        </p:nvGraphicFramePr>
        <p:xfrm>
          <a:off x="556055" y="917575"/>
          <a:ext cx="9057502" cy="6733933"/>
        </p:xfrm>
        <a:graphic>
          <a:graphicData uri="http://schemas.openxmlformats.org/drawingml/2006/table">
            <a:tbl>
              <a:tblPr firstRow="1" bandRow="1">
                <a:tableStyleId>{5C22544A-7EE6-4342-B048-85BDC9FD1C3A}</a:tableStyleId>
              </a:tblPr>
              <a:tblGrid>
                <a:gridCol w="683862"/>
                <a:gridCol w="1462678"/>
                <a:gridCol w="845119"/>
                <a:gridCol w="2069038"/>
                <a:gridCol w="1749995"/>
                <a:gridCol w="2246810"/>
              </a:tblGrid>
              <a:tr h="310606">
                <a:tc gridSpan="3">
                  <a:txBody>
                    <a:bodyPr/>
                    <a:lstStyle/>
                    <a:p>
                      <a:r>
                        <a:rPr lang="es-ES" sz="1200" b="1" dirty="0" smtClean="0">
                          <a:solidFill>
                            <a:schemeClr val="tx1"/>
                          </a:solidFill>
                          <a:latin typeface="KG Miss Speechy IPA" panose="02000000000000000000" pitchFamily="2" charset="0"/>
                        </a:rPr>
                        <a:t>Nombre de</a:t>
                      </a:r>
                      <a:r>
                        <a:rPr lang="es-ES" sz="1200" b="1" baseline="0" dirty="0" smtClean="0">
                          <a:solidFill>
                            <a:schemeClr val="tx1"/>
                          </a:solidFill>
                          <a:latin typeface="KG Miss Speechy IPA" panose="02000000000000000000" pitchFamily="2" charset="0"/>
                        </a:rPr>
                        <a:t> la actividad</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Organicemos</a:t>
                      </a:r>
                      <a:r>
                        <a:rPr lang="es-ES" sz="1200" b="1" baseline="0" dirty="0" smtClean="0">
                          <a:solidFill>
                            <a:schemeClr val="tx1"/>
                          </a:solidFill>
                          <a:latin typeface="KG Miss Speechy IPA" panose="02000000000000000000" pitchFamily="2" charset="0"/>
                        </a:rPr>
                        <a:t> nuestras actividades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232475">
                <a:tc gridSpan="3">
                  <a:txBody>
                    <a:bodyPr/>
                    <a:lstStyle/>
                    <a:p>
                      <a:r>
                        <a:rPr lang="es-ES" sz="1200" b="1" dirty="0" smtClean="0">
                          <a:solidFill>
                            <a:schemeClr val="tx1"/>
                          </a:solidFill>
                          <a:latin typeface="KG Miss Speechy IPA" panose="02000000000000000000" pitchFamily="2" charset="0"/>
                        </a:rPr>
                        <a:t>Fecha</a:t>
                      </a:r>
                      <a:r>
                        <a:rPr lang="es-ES" sz="1200" b="1" baseline="0" dirty="0" smtClean="0">
                          <a:solidFill>
                            <a:schemeClr val="tx1"/>
                          </a:solidFill>
                          <a:latin typeface="KG Miss Speechy IPA" panose="02000000000000000000" pitchFamily="2" charset="0"/>
                        </a:rPr>
                        <a:t> de aplicación</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r>
                        <a:rPr lang="es-ES" sz="1200" b="1" dirty="0" smtClean="0">
                          <a:solidFill>
                            <a:schemeClr val="tx1"/>
                          </a:solidFill>
                          <a:latin typeface="KG Miss Speechy IPA" panose="02000000000000000000" pitchFamily="2" charset="0"/>
                        </a:rPr>
                        <a:t>Miércoles </a:t>
                      </a:r>
                      <a:r>
                        <a:rPr lang="es-ES" sz="1200" b="1" baseline="0" dirty="0" smtClean="0">
                          <a:solidFill>
                            <a:schemeClr val="tx1"/>
                          </a:solidFill>
                          <a:latin typeface="KG Miss Speechy IPA" panose="02000000000000000000" pitchFamily="2" charset="0"/>
                        </a:rPr>
                        <a:t> de 2024</a:t>
                      </a:r>
                      <a:endParaRPr lang="es-MX" sz="1200"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560277">
                <a:tc gridSpan="3">
                  <a:txBody>
                    <a:bodyPr/>
                    <a:lstStyle/>
                    <a:p>
                      <a:r>
                        <a:rPr lang="es-ES" sz="1200" b="1" dirty="0" smtClean="0">
                          <a:solidFill>
                            <a:schemeClr val="tx1"/>
                          </a:solidFill>
                          <a:latin typeface="KG Miss Speechy IPA" panose="02000000000000000000" pitchFamily="2" charset="0"/>
                        </a:rPr>
                        <a:t>Campo</a:t>
                      </a:r>
                      <a:r>
                        <a:rPr lang="es-ES" sz="1200" b="1" baseline="0" dirty="0" smtClean="0">
                          <a:solidFill>
                            <a:schemeClr val="tx1"/>
                          </a:solidFill>
                          <a:latin typeface="KG Miss Speechy IPA" panose="02000000000000000000" pitchFamily="2" charset="0"/>
                        </a:rPr>
                        <a:t> formativo que sustenta el aprendizaje</a:t>
                      </a:r>
                      <a:r>
                        <a:rPr lang="es-ES" sz="1200" b="1" dirty="0" smtClean="0">
                          <a:solidFill>
                            <a:schemeClr val="tx1"/>
                          </a:solidFill>
                          <a:latin typeface="KG Miss Speechy IPA" panose="02000000000000000000" pitchFamily="2" charset="0"/>
                        </a:rPr>
                        <a:t>:</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a:txBody>
                    <a:bodyPr/>
                    <a:lstStyle/>
                    <a:p>
                      <a:pPr algn="ctr"/>
                      <a:r>
                        <a:rPr lang="es-MX" sz="1200" b="1" dirty="0" smtClean="0">
                          <a:solidFill>
                            <a:schemeClr val="tx1"/>
                          </a:solidFill>
                          <a:latin typeface="KG Miss Speechy IPA" panose="02000000000000000000" pitchFamily="2" charset="0"/>
                        </a:rPr>
                        <a:t>Lenguajes</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s-ES" sz="1200" b="1" dirty="0" smtClean="0">
                          <a:solidFill>
                            <a:schemeClr val="tx1"/>
                          </a:solidFill>
                          <a:latin typeface="KG Miss Speechy IPA" panose="02000000000000000000" pitchFamily="2" charset="0"/>
                        </a:rPr>
                        <a:t>Contenido:</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Kindergarten" panose="02000000000000000000" pitchFamily="2" charset="0"/>
                          <a:ea typeface="+mn-ea"/>
                          <a:cs typeface="+mn-cs"/>
                        </a:rPr>
                        <a:t>Producción de expresiones creativas con los distintos elementos de los lenguajes artísticos.</a:t>
                      </a:r>
                      <a:endParaRPr lang="es-MX" sz="800" dirty="0" smtClean="0">
                        <a:effectLst/>
                        <a:latin typeface="KG Miss Kindergarten" panose="02000000000000000000" pitchFamily="2" charset="0"/>
                        <a:ea typeface="Calibri" panose="020F0502020204030204" pitchFamily="34"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005">
                <a:tc gridSpan="3">
                  <a:txBody>
                    <a:bodyPr/>
                    <a:lstStyle/>
                    <a:p>
                      <a:r>
                        <a:rPr lang="es-ES" sz="1200" b="1" dirty="0" smtClean="0">
                          <a:solidFill>
                            <a:schemeClr val="tx1"/>
                          </a:solidFill>
                          <a:latin typeface="KG Miss Speechy IPA" panose="02000000000000000000" pitchFamily="2" charset="0"/>
                        </a:rPr>
                        <a:t>Procesos</a:t>
                      </a:r>
                      <a:r>
                        <a:rPr lang="es-ES" sz="1200" b="1" baseline="0" dirty="0" smtClean="0">
                          <a:solidFill>
                            <a:schemeClr val="tx1"/>
                          </a:solidFill>
                          <a:latin typeface="KG Miss Speechy IPA" panose="02000000000000000000" pitchFamily="2" charset="0"/>
                        </a:rPr>
                        <a:t> de Desarrollo del Aprendizaje (PDA):</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kern="1200" dirty="0" smtClean="0">
                          <a:solidFill>
                            <a:schemeClr val="dk1"/>
                          </a:solidFill>
                          <a:effectLst/>
                          <a:latin typeface="KG Miss Kindergarten" panose="02000000000000000000" pitchFamily="2" charset="0"/>
                          <a:ea typeface="+mn-ea"/>
                          <a:cs typeface="+mn-cs"/>
                        </a:rPr>
                        <a:t>I.-Produce expresiones creativas para representar el mundo cercano, experiencias de su vida personal,  familiar o creaciones de su imaginación, recurriendo a los distintos recursos de las artes.</a:t>
                      </a:r>
                      <a:endParaRPr lang="es-MX" sz="2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tc>
              </a:tr>
              <a:tr h="560277">
                <a:tc gridSpan="3">
                  <a:txBody>
                    <a:bodyPr/>
                    <a:lstStyle/>
                    <a:p>
                      <a:r>
                        <a:rPr lang="es-ES" sz="1200" b="1" dirty="0" smtClean="0">
                          <a:solidFill>
                            <a:schemeClr val="tx1"/>
                          </a:solidFill>
                          <a:latin typeface="KG Miss Speechy IPA" panose="02000000000000000000" pitchFamily="2" charset="0"/>
                        </a:rPr>
                        <a:t>Transversalidad: </a:t>
                      </a:r>
                      <a:endParaRPr lang="es-MX" sz="12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sz="10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660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100" dirty="0" smtClean="0">
                          <a:latin typeface="KG Miss Kindergarten" panose="02000000000000000000" pitchFamily="2" charset="0"/>
                        </a:rPr>
                        <a:t>III.- Planifica de manera colaborativa indagaciones para ampliar sus conocimientos sobre la naturaleza, el planeta y el universo: hace preguntas, explora su entorno, expone sus ideas, busca información, compara lo que sabe, registra datos y explica sus hallazgos.</a:t>
                      </a:r>
                      <a:endParaRPr lang="es-MX" sz="1100" b="1" dirty="0" smtClean="0">
                        <a:solidFill>
                          <a:schemeClr val="tx1"/>
                        </a:solidFill>
                        <a:latin typeface="KG Miss Kindergarten"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322178">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KG Miss Speechy IPA" panose="02000000000000000000" pitchFamily="2" charset="0"/>
                        </a:rPr>
                        <a:t>FASE</a:t>
                      </a:r>
                      <a:endParaRPr lang="es-MX" sz="1400" b="1" dirty="0" smtClean="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a:r>
                        <a:rPr lang="es-MX" sz="1400" b="1" dirty="0" smtClean="0">
                          <a:solidFill>
                            <a:schemeClr val="tx1"/>
                          </a:solidFill>
                          <a:latin typeface="KG Miss Speechy IPA" panose="02000000000000000000" pitchFamily="2" charset="0"/>
                        </a:rPr>
                        <a:t>MOMENTO</a:t>
                      </a:r>
                      <a:endParaRPr lang="es-MX" sz="1400" b="1" dirty="0">
                        <a:solidFill>
                          <a:schemeClr val="tx1"/>
                        </a:solidFill>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gridSpan="4">
                  <a:txBody>
                    <a:bodyPr/>
                    <a:lstStyle/>
                    <a:p>
                      <a:pPr algn="ctr"/>
                      <a:r>
                        <a:rPr lang="es-ES" sz="1400" b="1" dirty="0" smtClean="0">
                          <a:latin typeface="KG Miss Speechy IPA" panose="02000000000000000000" pitchFamily="2" charset="0"/>
                        </a:rPr>
                        <a:t>ACTIVIDAD</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22274">
                <a:tc rowSpan="4">
                  <a:txBody>
                    <a:bodyPr/>
                    <a:lstStyle/>
                    <a:p>
                      <a:pPr algn="ctr"/>
                      <a:endParaRPr lang="es-MX" sz="10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4">
                  <a:txBody>
                    <a:bodyPr/>
                    <a:lstStyle/>
                    <a:p>
                      <a:pPr algn="ctr"/>
                      <a:r>
                        <a:rPr lang="es-MX" sz="1200" b="1" kern="1200" dirty="0" smtClean="0">
                          <a:solidFill>
                            <a:schemeClr val="dk1"/>
                          </a:solidFill>
                          <a:effectLst/>
                          <a:latin typeface="KG Miss Kindergarten" panose="02000000000000000000" pitchFamily="2" charset="0"/>
                          <a:ea typeface="+mn-ea"/>
                          <a:cs typeface="+mn-cs"/>
                        </a:rPr>
                        <a:t>3.- PLANIFICACIÓN </a:t>
                      </a:r>
                      <a:r>
                        <a:rPr lang="es-MX" sz="1200" kern="1200" dirty="0" smtClean="0">
                          <a:solidFill>
                            <a:schemeClr val="dk1"/>
                          </a:solidFill>
                          <a:effectLst/>
                          <a:latin typeface="KG Miss Kindergarten" panose="02000000000000000000" pitchFamily="2" charset="0"/>
                          <a:ea typeface="+mn-ea"/>
                          <a:cs typeface="+mn-cs"/>
                        </a:rPr>
                        <a:t>Productos</a:t>
                      </a:r>
                      <a:r>
                        <a:rPr lang="es-MX" sz="1200" b="1" kern="1200" dirty="0" smtClean="0">
                          <a:solidFill>
                            <a:schemeClr val="dk1"/>
                          </a:solidFill>
                          <a:effectLst/>
                          <a:latin typeface="KG Miss Kindergarten" panose="02000000000000000000" pitchFamily="2" charset="0"/>
                          <a:ea typeface="+mn-ea"/>
                          <a:cs typeface="+mn-cs"/>
                        </a:rPr>
                        <a:t>:</a:t>
                      </a:r>
                      <a:endParaRPr lang="es-MX" sz="1200" kern="1200" dirty="0" smtClean="0">
                        <a:solidFill>
                          <a:schemeClr val="dk1"/>
                        </a:solidFill>
                        <a:effectLst/>
                        <a:latin typeface="KG Miss Kindergarten" panose="02000000000000000000" pitchFamily="2" charset="0"/>
                        <a:ea typeface="+mn-ea"/>
                        <a:cs typeface="+mn-cs"/>
                      </a:endParaRPr>
                    </a:p>
                    <a:p>
                      <a:pPr lvl="0" algn="ctr"/>
                      <a:r>
                        <a:rPr lang="es-MX" sz="1200" kern="1200" dirty="0" smtClean="0">
                          <a:solidFill>
                            <a:schemeClr val="dk1"/>
                          </a:solidFill>
                          <a:effectLst/>
                          <a:latin typeface="KG Miss Kindergarten" panose="02000000000000000000" pitchFamily="2" charset="0"/>
                          <a:ea typeface="+mn-ea"/>
                          <a:cs typeface="+mn-cs"/>
                        </a:rPr>
                        <a:t>- Calendario con las actividades a realizar para la Feria de Otoño.</a:t>
                      </a:r>
                    </a:p>
                    <a:p>
                      <a:pPr algn="ctr"/>
                      <a:r>
                        <a:rPr lang="es-MX" sz="1200" kern="1200" dirty="0" smtClean="0">
                          <a:solidFill>
                            <a:schemeClr val="dk1"/>
                          </a:solidFill>
                          <a:effectLst/>
                          <a:latin typeface="KG Miss Kindergarten" panose="02000000000000000000" pitchFamily="2" charset="0"/>
                          <a:ea typeface="+mn-ea"/>
                          <a:cs typeface="+mn-cs"/>
                        </a:rPr>
                        <a:t>- Establecer la fecha de presentación de la feria de otoño en el calendario de octubre.</a:t>
                      </a:r>
                      <a:endParaRPr lang="es-MX" sz="900" kern="1200" dirty="0" smtClean="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400" b="1" dirty="0" smtClean="0">
                          <a:latin typeface="KG Miss Speechy IPA" panose="02000000000000000000" pitchFamily="2" charset="0"/>
                        </a:rPr>
                        <a:t>INICIO: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1544389">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Poner a los niños en plenaria y mostrarles las láminas realizadas el día anterior y preguntarles si recuerdan lo que se escribió en ellas.</a:t>
                      </a:r>
                    </a:p>
                    <a:p>
                      <a:pPr algn="just"/>
                      <a:r>
                        <a:rPr lang="es-MX" sz="1200" kern="1200" dirty="0" smtClean="0">
                          <a:solidFill>
                            <a:schemeClr val="dk1"/>
                          </a:solidFill>
                          <a:effectLst/>
                          <a:latin typeface="KG Miss Kindergarten" panose="02000000000000000000" pitchFamily="2" charset="0"/>
                          <a:ea typeface="+mn-ea"/>
                          <a:cs typeface="+mn-cs"/>
                        </a:rPr>
                        <a:t>Preguntarles, ¿creen que otras personas o niños de la escuela conozcan esta información que ahora ustedes saben?, ¿creen que sus padres saben estos datos sobre el otoño? ¿Les gustaría compartir esa información con la comunidad escolar y los padres de familia a través de una feria con la temática del otoño?</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48644">
                <a:tc vMerge="1">
                  <a:txBody>
                    <a:bodyPr/>
                    <a:lstStyle/>
                    <a:p>
                      <a:endParaRPr lang="es-MX"/>
                    </a:p>
                  </a:txBody>
                  <a:tcPr/>
                </a:tc>
                <a:tc vMerge="1">
                  <a:txBody>
                    <a:bodyPr/>
                    <a:lstStyle/>
                    <a:p>
                      <a:endParaRPr lang="es-MX" dirty="0"/>
                    </a:p>
                  </a:txBody>
                  <a:tcPr/>
                </a:tc>
                <a:tc gridSpan="4">
                  <a:txBody>
                    <a:bodyPr/>
                    <a:lstStyle/>
                    <a:p>
                      <a:pPr algn="ctr"/>
                      <a:r>
                        <a:rPr lang="es-ES" sz="1400" b="1" dirty="0" smtClean="0">
                          <a:latin typeface="KG Miss Speechy IPA" panose="02000000000000000000" pitchFamily="2" charset="0"/>
                        </a:rPr>
                        <a:t>DESARROLLO:</a:t>
                      </a:r>
                      <a:endParaRPr lang="es-MX" sz="1400" b="1" dirty="0">
                        <a:latin typeface="KG Miss Speechy IPA" panose="02000000000000000000" pitchFamily="2"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251328">
                <a:tc vMerge="1">
                  <a:txBody>
                    <a:bodyPr/>
                    <a:lstStyle/>
                    <a:p>
                      <a:endParaRPr lang="es-MX"/>
                    </a:p>
                  </a:txBody>
                  <a:tcPr/>
                </a:tc>
                <a:tc vMerge="1">
                  <a:txBody>
                    <a:bodyPr/>
                    <a:lstStyle/>
                    <a:p>
                      <a:endParaRPr lang="es-MX"/>
                    </a:p>
                  </a:txBody>
                  <a:tcPr/>
                </a:tc>
                <a:tc gridSpan="4">
                  <a:txBody>
                    <a:bodyPr/>
                    <a:lstStyle/>
                    <a:p>
                      <a:pPr algn="just"/>
                      <a:r>
                        <a:rPr lang="es-MX" sz="1200" kern="1200" dirty="0" smtClean="0">
                          <a:solidFill>
                            <a:schemeClr val="dk1"/>
                          </a:solidFill>
                          <a:effectLst/>
                          <a:latin typeface="KG Miss Kindergarten" panose="02000000000000000000" pitchFamily="2" charset="0"/>
                          <a:ea typeface="+mn-ea"/>
                          <a:cs typeface="+mn-cs"/>
                        </a:rPr>
                        <a:t>Posteriormente discutir sobre lo que les gustaría mostrar en la feria y darles algunas ideas ( representación de lo que pasa con el sol y la Tierra en ésta época del año, tendedero de ropa que usamos en otoño, representación de emociones que nos causa esta estación, elaboración de lienzos en piedras, botes sensoriales de olores de otoño, elaboración de disfraces con hojas de otoño, dramatización de cuento “Las tres hojitas de otoño”, canasta de frutas de temporada realizadas con cartón y estambre).</a:t>
                      </a:r>
                    </a:p>
                    <a:p>
                      <a:pPr algn="just"/>
                      <a:r>
                        <a:rPr lang="es-MX" sz="1200" kern="1200" dirty="0" smtClean="0">
                          <a:solidFill>
                            <a:schemeClr val="dk1"/>
                          </a:solidFill>
                          <a:effectLst/>
                          <a:latin typeface="KG Miss Kindergarten" panose="02000000000000000000" pitchFamily="2" charset="0"/>
                          <a:ea typeface="+mn-ea"/>
                          <a:cs typeface="+mn-cs"/>
                        </a:rPr>
                        <a:t>Enseguida, en un calendario asignar fechas para la elaboración de dichas actividades a presentar en la feria.</a:t>
                      </a:r>
                      <a:endParaRPr lang="es-MX" sz="1200" kern="1200" dirty="0">
                        <a:solidFill>
                          <a:schemeClr val="dk1"/>
                        </a:solidFill>
                        <a:effectLst/>
                        <a:latin typeface="KG Miss Kindergarten" panose="02000000000000000000" pitchFamily="2"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6" name="Cuadro de texto 20"/>
          <p:cNvSpPr txBox="1"/>
          <p:nvPr/>
        </p:nvSpPr>
        <p:spPr>
          <a:xfrm rot="16200000">
            <a:off x="-1105452" y="5332375"/>
            <a:ext cx="4095342" cy="542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ES" sz="1100" dirty="0">
                <a:effectLst/>
                <a:latin typeface="KG Red Hands" panose="02000505000000020004" pitchFamily="2" charset="0"/>
                <a:ea typeface="Calibri" panose="020F0502020204030204" pitchFamily="34" charset="0"/>
                <a:cs typeface="Times New Roman" panose="02020603050405020304" pitchFamily="18" charset="0"/>
              </a:rPr>
              <a:t>1.- </a:t>
            </a:r>
            <a:r>
              <a:rPr lang="es-ES" sz="1000" dirty="0">
                <a:effectLst/>
                <a:latin typeface="KG Red Hands" panose="02000505000000020004" pitchFamily="2" charset="0"/>
                <a:ea typeface="Calibri" panose="020F0502020204030204" pitchFamily="34" charset="0"/>
                <a:cs typeface="Times New Roman" panose="02020603050405020304" pitchFamily="18" charset="0"/>
              </a:rPr>
              <a:t>PLANEACIÓN, PROBLEMA </a:t>
            </a:r>
            <a:endParaRPr lang="es-MX"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s-ES" sz="1000" dirty="0">
                <a:effectLst/>
                <a:latin typeface="KG Red Hands" panose="02000505000000020004" pitchFamily="2" charset="0"/>
                <a:ea typeface="Calibri" panose="020F0502020204030204" pitchFamily="34" charset="0"/>
                <a:cs typeface="Times New Roman" panose="02020603050405020304" pitchFamily="18" charset="0"/>
              </a:rPr>
              <a:t>Y RUTA DE ACCIÓN</a:t>
            </a:r>
            <a:endParaRPr lang="es-MX"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23528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4421</Words>
  <Application>Microsoft Office PowerPoint</Application>
  <PresentationFormat>Personalizado</PresentationFormat>
  <Paragraphs>561</Paragraphs>
  <Slides>29</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29</vt:i4>
      </vt:variant>
    </vt:vector>
  </HeadingPairs>
  <TitlesOfParts>
    <vt:vector size="42" baseType="lpstr">
      <vt:lpstr>Arial</vt:lpstr>
      <vt:lpstr>Calibri</vt:lpstr>
      <vt:lpstr>Calibri Light</vt:lpstr>
      <vt:lpstr>HelloBigDeal</vt:lpstr>
      <vt:lpstr>HelloCarmel</vt:lpstr>
      <vt:lpstr>HelloMorgan</vt:lpstr>
      <vt:lpstr>KG Miss Kindergarten</vt:lpstr>
      <vt:lpstr>KG Miss Speechy IPA</vt:lpstr>
      <vt:lpstr>KG Red Hands</vt:lpstr>
      <vt:lpstr>KG Second Chances Sketch</vt:lpstr>
      <vt:lpstr>Lemon Tea Demo</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38</cp:revision>
  <dcterms:created xsi:type="dcterms:W3CDTF">2024-09-04T21:38:40Z</dcterms:created>
  <dcterms:modified xsi:type="dcterms:W3CDTF">2024-10-12T00:59:34Z</dcterms:modified>
</cp:coreProperties>
</file>