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68" r:id="rId3"/>
    <p:sldId id="269" r:id="rId4"/>
    <p:sldId id="270" r:id="rId5"/>
    <p:sldId id="266" r:id="rId6"/>
    <p:sldId id="265" r:id="rId7"/>
    <p:sldId id="26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71" r:id="rId16"/>
  </p:sldIdLst>
  <p:sldSz cx="10058400" cy="7772400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44" autoAdjust="0"/>
    <p:restoredTop sz="94660"/>
  </p:normalViewPr>
  <p:slideViewPr>
    <p:cSldViewPr snapToGrid="0">
      <p:cViewPr varScale="1">
        <p:scale>
          <a:sx n="62" d="100"/>
          <a:sy n="62" d="100"/>
        </p:scale>
        <p:origin x="1386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54380" y="1272011"/>
            <a:ext cx="8549640" cy="2705947"/>
          </a:xfrm>
        </p:spPr>
        <p:txBody>
          <a:bodyPr anchor="b"/>
          <a:lstStyle>
            <a:lvl1pPr algn="ctr">
              <a:defRPr sz="66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57300" y="4082310"/>
            <a:ext cx="7543800" cy="1876530"/>
          </a:xfrm>
        </p:spPr>
        <p:txBody>
          <a:bodyPr/>
          <a:lstStyle>
            <a:lvl1pPr marL="0" indent="0" algn="ctr">
              <a:buNone/>
              <a:defRPr sz="2640"/>
            </a:lvl1pPr>
            <a:lvl2pPr marL="502920" indent="0" algn="ctr">
              <a:buNone/>
              <a:defRPr sz="2200"/>
            </a:lvl2pPr>
            <a:lvl3pPr marL="1005840" indent="0" algn="ctr">
              <a:buNone/>
              <a:defRPr sz="1980"/>
            </a:lvl3pPr>
            <a:lvl4pPr marL="1508760" indent="0" algn="ctr">
              <a:buNone/>
              <a:defRPr sz="1760"/>
            </a:lvl4pPr>
            <a:lvl5pPr marL="2011680" indent="0" algn="ctr">
              <a:buNone/>
              <a:defRPr sz="1760"/>
            </a:lvl5pPr>
            <a:lvl6pPr marL="2514600" indent="0" algn="ctr">
              <a:buNone/>
              <a:defRPr sz="1760"/>
            </a:lvl6pPr>
            <a:lvl7pPr marL="3017520" indent="0" algn="ctr">
              <a:buNone/>
              <a:defRPr sz="1760"/>
            </a:lvl7pPr>
            <a:lvl8pPr marL="3520440" indent="0" algn="ctr">
              <a:buNone/>
              <a:defRPr sz="1760"/>
            </a:lvl8pPr>
            <a:lvl9pPr marL="4023360" indent="0" algn="ctr">
              <a:buNone/>
              <a:defRPr sz="1760"/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F03893-AB62-4485-B3EE-A19473B3FE34}" type="datetimeFigureOut">
              <a:rPr lang="es-MX" smtClean="0"/>
              <a:t>10/04/2024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D3B129-4B01-4A64-B964-4EF646996EDC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21658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F03893-AB62-4485-B3EE-A19473B3FE34}" type="datetimeFigureOut">
              <a:rPr lang="es-MX" smtClean="0"/>
              <a:t>10/04/2024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D3B129-4B01-4A64-B964-4EF646996EDC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4679898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98043" y="413808"/>
            <a:ext cx="2168843" cy="6586750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91515" y="413808"/>
            <a:ext cx="6380798" cy="6586750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F03893-AB62-4485-B3EE-A19473B3FE34}" type="datetimeFigureOut">
              <a:rPr lang="es-MX" smtClean="0"/>
              <a:t>10/04/2024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D3B129-4B01-4A64-B964-4EF646996EDC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0685955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F03893-AB62-4485-B3EE-A19473B3FE34}" type="datetimeFigureOut">
              <a:rPr lang="es-MX" smtClean="0"/>
              <a:t>10/04/2024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D3B129-4B01-4A64-B964-4EF646996EDC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2486344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6277" y="1937705"/>
            <a:ext cx="8675370" cy="3233102"/>
          </a:xfrm>
        </p:spPr>
        <p:txBody>
          <a:bodyPr anchor="b"/>
          <a:lstStyle>
            <a:lvl1pPr>
              <a:defRPr sz="66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6277" y="5201393"/>
            <a:ext cx="8675370" cy="1700212"/>
          </a:xfrm>
        </p:spPr>
        <p:txBody>
          <a:bodyPr/>
          <a:lstStyle>
            <a:lvl1pPr marL="0" indent="0">
              <a:buNone/>
              <a:defRPr sz="2640">
                <a:solidFill>
                  <a:schemeClr val="tx1"/>
                </a:solidFill>
              </a:defRPr>
            </a:lvl1pPr>
            <a:lvl2pPr marL="502920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2pPr>
            <a:lvl3pPr marL="1005840" indent="0">
              <a:buNone/>
              <a:defRPr sz="1980">
                <a:solidFill>
                  <a:schemeClr val="tx1">
                    <a:tint val="75000"/>
                  </a:schemeClr>
                </a:solidFill>
              </a:defRPr>
            </a:lvl3pPr>
            <a:lvl4pPr marL="1508760" indent="0">
              <a:buNone/>
              <a:defRPr sz="1760">
                <a:solidFill>
                  <a:schemeClr val="tx1">
                    <a:tint val="75000"/>
                  </a:schemeClr>
                </a:solidFill>
              </a:defRPr>
            </a:lvl4pPr>
            <a:lvl5pPr marL="2011680" indent="0">
              <a:buNone/>
              <a:defRPr sz="1760">
                <a:solidFill>
                  <a:schemeClr val="tx1">
                    <a:tint val="75000"/>
                  </a:schemeClr>
                </a:solidFill>
              </a:defRPr>
            </a:lvl5pPr>
            <a:lvl6pPr marL="2514600" indent="0">
              <a:buNone/>
              <a:defRPr sz="1760">
                <a:solidFill>
                  <a:schemeClr val="tx1">
                    <a:tint val="75000"/>
                  </a:schemeClr>
                </a:solidFill>
              </a:defRPr>
            </a:lvl6pPr>
            <a:lvl7pPr marL="3017520" indent="0">
              <a:buNone/>
              <a:defRPr sz="1760">
                <a:solidFill>
                  <a:schemeClr val="tx1">
                    <a:tint val="75000"/>
                  </a:schemeClr>
                </a:solidFill>
              </a:defRPr>
            </a:lvl7pPr>
            <a:lvl8pPr marL="3520440" indent="0">
              <a:buNone/>
              <a:defRPr sz="1760">
                <a:solidFill>
                  <a:schemeClr val="tx1">
                    <a:tint val="75000"/>
                  </a:schemeClr>
                </a:solidFill>
              </a:defRPr>
            </a:lvl8pPr>
            <a:lvl9pPr marL="4023360" indent="0">
              <a:buNone/>
              <a:defRPr sz="176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F03893-AB62-4485-B3EE-A19473B3FE34}" type="datetimeFigureOut">
              <a:rPr lang="es-MX" smtClean="0"/>
              <a:t>10/04/2024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D3B129-4B01-4A64-B964-4EF646996EDC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9110001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91515" y="2069042"/>
            <a:ext cx="4274820" cy="4931516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92065" y="2069042"/>
            <a:ext cx="4274820" cy="4931516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F03893-AB62-4485-B3EE-A19473B3FE34}" type="datetimeFigureOut">
              <a:rPr lang="es-MX" smtClean="0"/>
              <a:t>10/04/2024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D3B129-4B01-4A64-B964-4EF646996EDC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1118340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2825" y="413810"/>
            <a:ext cx="8675370" cy="150230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2826" y="1905318"/>
            <a:ext cx="4255174" cy="933767"/>
          </a:xfrm>
        </p:spPr>
        <p:txBody>
          <a:bodyPr anchor="b"/>
          <a:lstStyle>
            <a:lvl1pPr marL="0" indent="0">
              <a:buNone/>
              <a:defRPr sz="2640" b="1"/>
            </a:lvl1pPr>
            <a:lvl2pPr marL="502920" indent="0">
              <a:buNone/>
              <a:defRPr sz="2200" b="1"/>
            </a:lvl2pPr>
            <a:lvl3pPr marL="1005840" indent="0">
              <a:buNone/>
              <a:defRPr sz="1980" b="1"/>
            </a:lvl3pPr>
            <a:lvl4pPr marL="1508760" indent="0">
              <a:buNone/>
              <a:defRPr sz="1760" b="1"/>
            </a:lvl4pPr>
            <a:lvl5pPr marL="2011680" indent="0">
              <a:buNone/>
              <a:defRPr sz="1760" b="1"/>
            </a:lvl5pPr>
            <a:lvl6pPr marL="2514600" indent="0">
              <a:buNone/>
              <a:defRPr sz="1760" b="1"/>
            </a:lvl6pPr>
            <a:lvl7pPr marL="3017520" indent="0">
              <a:buNone/>
              <a:defRPr sz="1760" b="1"/>
            </a:lvl7pPr>
            <a:lvl8pPr marL="3520440" indent="0">
              <a:buNone/>
              <a:defRPr sz="1760" b="1"/>
            </a:lvl8pPr>
            <a:lvl9pPr marL="4023360" indent="0">
              <a:buNone/>
              <a:defRPr sz="176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92826" y="2839085"/>
            <a:ext cx="4255174" cy="4175866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92066" y="1905318"/>
            <a:ext cx="4276130" cy="933767"/>
          </a:xfrm>
        </p:spPr>
        <p:txBody>
          <a:bodyPr anchor="b"/>
          <a:lstStyle>
            <a:lvl1pPr marL="0" indent="0">
              <a:buNone/>
              <a:defRPr sz="2640" b="1"/>
            </a:lvl1pPr>
            <a:lvl2pPr marL="502920" indent="0">
              <a:buNone/>
              <a:defRPr sz="2200" b="1"/>
            </a:lvl2pPr>
            <a:lvl3pPr marL="1005840" indent="0">
              <a:buNone/>
              <a:defRPr sz="1980" b="1"/>
            </a:lvl3pPr>
            <a:lvl4pPr marL="1508760" indent="0">
              <a:buNone/>
              <a:defRPr sz="1760" b="1"/>
            </a:lvl4pPr>
            <a:lvl5pPr marL="2011680" indent="0">
              <a:buNone/>
              <a:defRPr sz="1760" b="1"/>
            </a:lvl5pPr>
            <a:lvl6pPr marL="2514600" indent="0">
              <a:buNone/>
              <a:defRPr sz="1760" b="1"/>
            </a:lvl6pPr>
            <a:lvl7pPr marL="3017520" indent="0">
              <a:buNone/>
              <a:defRPr sz="1760" b="1"/>
            </a:lvl7pPr>
            <a:lvl8pPr marL="3520440" indent="0">
              <a:buNone/>
              <a:defRPr sz="1760" b="1"/>
            </a:lvl8pPr>
            <a:lvl9pPr marL="4023360" indent="0">
              <a:buNone/>
              <a:defRPr sz="176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92066" y="2839085"/>
            <a:ext cx="4276130" cy="4175866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F03893-AB62-4485-B3EE-A19473B3FE34}" type="datetimeFigureOut">
              <a:rPr lang="es-MX" smtClean="0"/>
              <a:t>10/04/2024</a:t>
            </a:fld>
            <a:endParaRPr lang="es-MX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D3B129-4B01-4A64-B964-4EF646996EDC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7577532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F03893-AB62-4485-B3EE-A19473B3FE34}" type="datetimeFigureOut">
              <a:rPr lang="es-MX" smtClean="0"/>
              <a:t>10/04/2024</a:t>
            </a:fld>
            <a:endParaRPr lang="es-MX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D3B129-4B01-4A64-B964-4EF646996EDC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7162543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F03893-AB62-4485-B3EE-A19473B3FE34}" type="datetimeFigureOut">
              <a:rPr lang="es-MX" smtClean="0"/>
              <a:t>10/04/2024</a:t>
            </a:fld>
            <a:endParaRPr lang="es-MX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D3B129-4B01-4A64-B964-4EF646996EDC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3894654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2825" y="518160"/>
            <a:ext cx="3244096" cy="1813560"/>
          </a:xfrm>
        </p:spPr>
        <p:txBody>
          <a:bodyPr anchor="b"/>
          <a:lstStyle>
            <a:lvl1pPr>
              <a:defRPr sz="352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76130" y="1119083"/>
            <a:ext cx="5092065" cy="5523442"/>
          </a:xfrm>
        </p:spPr>
        <p:txBody>
          <a:bodyPr/>
          <a:lstStyle>
            <a:lvl1pPr>
              <a:defRPr sz="3520"/>
            </a:lvl1pPr>
            <a:lvl2pPr>
              <a:defRPr sz="3080"/>
            </a:lvl2pPr>
            <a:lvl3pPr>
              <a:defRPr sz="264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2825" y="2331720"/>
            <a:ext cx="3244096" cy="4319800"/>
          </a:xfrm>
        </p:spPr>
        <p:txBody>
          <a:bodyPr/>
          <a:lstStyle>
            <a:lvl1pPr marL="0" indent="0">
              <a:buNone/>
              <a:defRPr sz="1760"/>
            </a:lvl1pPr>
            <a:lvl2pPr marL="502920" indent="0">
              <a:buNone/>
              <a:defRPr sz="1540"/>
            </a:lvl2pPr>
            <a:lvl3pPr marL="1005840" indent="0">
              <a:buNone/>
              <a:defRPr sz="1320"/>
            </a:lvl3pPr>
            <a:lvl4pPr marL="1508760" indent="0">
              <a:buNone/>
              <a:defRPr sz="1100"/>
            </a:lvl4pPr>
            <a:lvl5pPr marL="2011680" indent="0">
              <a:buNone/>
              <a:defRPr sz="1100"/>
            </a:lvl5pPr>
            <a:lvl6pPr marL="2514600" indent="0">
              <a:buNone/>
              <a:defRPr sz="1100"/>
            </a:lvl6pPr>
            <a:lvl7pPr marL="3017520" indent="0">
              <a:buNone/>
              <a:defRPr sz="1100"/>
            </a:lvl7pPr>
            <a:lvl8pPr marL="3520440" indent="0">
              <a:buNone/>
              <a:defRPr sz="1100"/>
            </a:lvl8pPr>
            <a:lvl9pPr marL="4023360" indent="0">
              <a:buNone/>
              <a:defRPr sz="11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F03893-AB62-4485-B3EE-A19473B3FE34}" type="datetimeFigureOut">
              <a:rPr lang="es-MX" smtClean="0"/>
              <a:t>10/04/2024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D3B129-4B01-4A64-B964-4EF646996EDC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0055629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2825" y="518160"/>
            <a:ext cx="3244096" cy="1813560"/>
          </a:xfrm>
        </p:spPr>
        <p:txBody>
          <a:bodyPr anchor="b"/>
          <a:lstStyle>
            <a:lvl1pPr>
              <a:defRPr sz="352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276130" y="1119083"/>
            <a:ext cx="5092065" cy="5523442"/>
          </a:xfrm>
        </p:spPr>
        <p:txBody>
          <a:bodyPr anchor="t"/>
          <a:lstStyle>
            <a:lvl1pPr marL="0" indent="0">
              <a:buNone/>
              <a:defRPr sz="3520"/>
            </a:lvl1pPr>
            <a:lvl2pPr marL="502920" indent="0">
              <a:buNone/>
              <a:defRPr sz="3080"/>
            </a:lvl2pPr>
            <a:lvl3pPr marL="1005840" indent="0">
              <a:buNone/>
              <a:defRPr sz="2640"/>
            </a:lvl3pPr>
            <a:lvl4pPr marL="1508760" indent="0">
              <a:buNone/>
              <a:defRPr sz="2200"/>
            </a:lvl4pPr>
            <a:lvl5pPr marL="2011680" indent="0">
              <a:buNone/>
              <a:defRPr sz="2200"/>
            </a:lvl5pPr>
            <a:lvl6pPr marL="2514600" indent="0">
              <a:buNone/>
              <a:defRPr sz="2200"/>
            </a:lvl6pPr>
            <a:lvl7pPr marL="3017520" indent="0">
              <a:buNone/>
              <a:defRPr sz="2200"/>
            </a:lvl7pPr>
            <a:lvl8pPr marL="3520440" indent="0">
              <a:buNone/>
              <a:defRPr sz="2200"/>
            </a:lvl8pPr>
            <a:lvl9pPr marL="4023360" indent="0">
              <a:buNone/>
              <a:defRPr sz="22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2825" y="2331720"/>
            <a:ext cx="3244096" cy="4319800"/>
          </a:xfrm>
        </p:spPr>
        <p:txBody>
          <a:bodyPr/>
          <a:lstStyle>
            <a:lvl1pPr marL="0" indent="0">
              <a:buNone/>
              <a:defRPr sz="1760"/>
            </a:lvl1pPr>
            <a:lvl2pPr marL="502920" indent="0">
              <a:buNone/>
              <a:defRPr sz="1540"/>
            </a:lvl2pPr>
            <a:lvl3pPr marL="1005840" indent="0">
              <a:buNone/>
              <a:defRPr sz="1320"/>
            </a:lvl3pPr>
            <a:lvl4pPr marL="1508760" indent="0">
              <a:buNone/>
              <a:defRPr sz="1100"/>
            </a:lvl4pPr>
            <a:lvl5pPr marL="2011680" indent="0">
              <a:buNone/>
              <a:defRPr sz="1100"/>
            </a:lvl5pPr>
            <a:lvl6pPr marL="2514600" indent="0">
              <a:buNone/>
              <a:defRPr sz="1100"/>
            </a:lvl6pPr>
            <a:lvl7pPr marL="3017520" indent="0">
              <a:buNone/>
              <a:defRPr sz="1100"/>
            </a:lvl7pPr>
            <a:lvl8pPr marL="3520440" indent="0">
              <a:buNone/>
              <a:defRPr sz="1100"/>
            </a:lvl8pPr>
            <a:lvl9pPr marL="4023360" indent="0">
              <a:buNone/>
              <a:defRPr sz="11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F03893-AB62-4485-B3EE-A19473B3FE34}" type="datetimeFigureOut">
              <a:rPr lang="es-MX" smtClean="0"/>
              <a:t>10/04/2024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D3B129-4B01-4A64-B964-4EF646996EDC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4586328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91515" y="413810"/>
            <a:ext cx="8675370" cy="150230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1515" y="2069042"/>
            <a:ext cx="8675370" cy="49315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91515" y="7203865"/>
            <a:ext cx="2263140" cy="41380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3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F03893-AB62-4485-B3EE-A19473B3FE34}" type="datetimeFigureOut">
              <a:rPr lang="es-MX" smtClean="0"/>
              <a:t>10/04/2024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31845" y="7203865"/>
            <a:ext cx="3394710" cy="41380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3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103745" y="7203865"/>
            <a:ext cx="2263140" cy="41380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3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D3B129-4B01-4A64-B964-4EF646996EDC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6443166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1005840" rtl="0" eaLnBrk="1" latinLnBrk="0" hangingPunct="1">
        <a:lnSpc>
          <a:spcPct val="90000"/>
        </a:lnSpc>
        <a:spcBef>
          <a:spcPct val="0"/>
        </a:spcBef>
        <a:buNone/>
        <a:defRPr sz="484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1460" indent="-251460" algn="l" defTabSz="1005840" rtl="0" eaLnBrk="1" latinLnBrk="0" hangingPunct="1">
        <a:lnSpc>
          <a:spcPct val="90000"/>
        </a:lnSpc>
        <a:spcBef>
          <a:spcPts val="1100"/>
        </a:spcBef>
        <a:buFont typeface="Arial" panose="020B0604020202020204" pitchFamily="34" charset="0"/>
        <a:buChar char="•"/>
        <a:defRPr sz="3080" kern="1200">
          <a:solidFill>
            <a:schemeClr val="tx1"/>
          </a:solidFill>
          <a:latin typeface="+mn-lt"/>
          <a:ea typeface="+mn-ea"/>
          <a:cs typeface="+mn-cs"/>
        </a:defRPr>
      </a:lvl1pPr>
      <a:lvl2pPr marL="75438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2640" kern="1200">
          <a:solidFill>
            <a:schemeClr val="tx1"/>
          </a:solidFill>
          <a:latin typeface="+mn-lt"/>
          <a:ea typeface="+mn-ea"/>
          <a:cs typeface="+mn-cs"/>
        </a:defRPr>
      </a:lvl2pPr>
      <a:lvl3pPr marL="125730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76022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1980" kern="1200">
          <a:solidFill>
            <a:schemeClr val="tx1"/>
          </a:solidFill>
          <a:latin typeface="+mn-lt"/>
          <a:ea typeface="+mn-ea"/>
          <a:cs typeface="+mn-cs"/>
        </a:defRPr>
      </a:lvl4pPr>
      <a:lvl5pPr marL="226314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1980" kern="1200">
          <a:solidFill>
            <a:schemeClr val="tx1"/>
          </a:solidFill>
          <a:latin typeface="+mn-lt"/>
          <a:ea typeface="+mn-ea"/>
          <a:cs typeface="+mn-cs"/>
        </a:defRPr>
      </a:lvl5pPr>
      <a:lvl6pPr marL="276606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1980" kern="1200">
          <a:solidFill>
            <a:schemeClr val="tx1"/>
          </a:solidFill>
          <a:latin typeface="+mn-lt"/>
          <a:ea typeface="+mn-ea"/>
          <a:cs typeface="+mn-cs"/>
        </a:defRPr>
      </a:lvl6pPr>
      <a:lvl7pPr marL="326898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1980" kern="1200">
          <a:solidFill>
            <a:schemeClr val="tx1"/>
          </a:solidFill>
          <a:latin typeface="+mn-lt"/>
          <a:ea typeface="+mn-ea"/>
          <a:cs typeface="+mn-cs"/>
        </a:defRPr>
      </a:lvl7pPr>
      <a:lvl8pPr marL="377190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1980" kern="1200">
          <a:solidFill>
            <a:schemeClr val="tx1"/>
          </a:solidFill>
          <a:latin typeface="+mn-lt"/>
          <a:ea typeface="+mn-ea"/>
          <a:cs typeface="+mn-cs"/>
        </a:defRPr>
      </a:lvl8pPr>
      <a:lvl9pPr marL="427482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198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1pPr>
      <a:lvl2pPr marL="50292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3pPr>
      <a:lvl4pPr marL="150876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4pPr>
      <a:lvl5pPr marL="201168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6pPr>
      <a:lvl7pPr marL="301752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7pPr>
      <a:lvl8pPr marL="352044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8pPr>
      <a:lvl9pPr marL="402336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Imagen 3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7115" y="921857"/>
            <a:ext cx="4246858" cy="4246858"/>
          </a:xfrm>
          <a:prstGeom prst="rect">
            <a:avLst/>
          </a:prstGeom>
        </p:spPr>
      </p:pic>
      <p:pic>
        <p:nvPicPr>
          <p:cNvPr id="33" name="Imagen 3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8891" y="-501894"/>
            <a:ext cx="4246858" cy="4246858"/>
          </a:xfrm>
          <a:prstGeom prst="rect">
            <a:avLst/>
          </a:prstGeom>
        </p:spPr>
      </p:pic>
      <p:pic>
        <p:nvPicPr>
          <p:cNvPr id="30" name="Imagen 2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38" y="76778"/>
            <a:ext cx="4246858" cy="4246858"/>
          </a:xfrm>
          <a:prstGeom prst="rect">
            <a:avLst/>
          </a:prstGeom>
        </p:spPr>
      </p:pic>
      <p:pic>
        <p:nvPicPr>
          <p:cNvPr id="31" name="Imagen 3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2491" y="1282921"/>
            <a:ext cx="4246858" cy="4246858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492" t="36523" r="11561"/>
          <a:stretch/>
        </p:blipFill>
        <p:spPr>
          <a:xfrm>
            <a:off x="0" y="0"/>
            <a:ext cx="10086276" cy="3426657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072338" cy="7771588"/>
          </a:xfrm>
          <a:prstGeom prst="rect">
            <a:avLst/>
          </a:prstGeom>
        </p:spPr>
      </p:pic>
      <p:sp>
        <p:nvSpPr>
          <p:cNvPr id="10" name="CuadroTexto 9"/>
          <p:cNvSpPr txBox="1"/>
          <p:nvPr/>
        </p:nvSpPr>
        <p:spPr>
          <a:xfrm>
            <a:off x="2059714" y="1433738"/>
            <a:ext cx="5966847" cy="553608"/>
          </a:xfrm>
          <a:prstGeom prst="rect">
            <a:avLst/>
          </a:prstGeom>
          <a:noFill/>
        </p:spPr>
        <p:txBody>
          <a:bodyPr wrap="square" rtlCol="0">
            <a:prstTxWarp prst="textArchDown">
              <a:avLst>
                <a:gd name="adj" fmla="val 281159"/>
              </a:avLst>
            </a:prstTxWarp>
            <a:spAutoFit/>
          </a:bodyPr>
          <a:lstStyle/>
          <a:p>
            <a:pPr algn="ctr"/>
            <a:r>
              <a:rPr lang="es-MX" sz="16600" dirty="0" smtClean="0">
                <a:latin typeface="KG A Little Spark" panose="02000506000000020004" pitchFamily="2" charset="0"/>
              </a:rPr>
              <a:t>PROYECTO:</a:t>
            </a:r>
          </a:p>
          <a:p>
            <a:pPr algn="ctr"/>
            <a:r>
              <a:rPr lang="es-MX" sz="16600" dirty="0" smtClean="0">
                <a:latin typeface="KG A Little Spark" panose="02000506000000020004" pitchFamily="2" charset="0"/>
              </a:rPr>
              <a:t>LA FIESTA DE CUMPLEAÑOS</a:t>
            </a:r>
            <a:endParaRPr lang="es-MX" sz="16600" dirty="0">
              <a:latin typeface="KG A Little Spark" panose="02000506000000020004" pitchFamily="2" charset="0"/>
            </a:endParaRPr>
          </a:p>
        </p:txBody>
      </p:sp>
      <p:pic>
        <p:nvPicPr>
          <p:cNvPr id="27" name="Imagen 2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92014" y="3529625"/>
            <a:ext cx="4246858" cy="4246858"/>
          </a:xfrm>
          <a:prstGeom prst="rect">
            <a:avLst/>
          </a:prstGeom>
        </p:spPr>
      </p:pic>
      <p:pic>
        <p:nvPicPr>
          <p:cNvPr id="28" name="Imagen 2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5678" y="3885794"/>
            <a:ext cx="4246858" cy="4246858"/>
          </a:xfrm>
          <a:prstGeom prst="rect">
            <a:avLst/>
          </a:prstGeom>
        </p:spPr>
      </p:pic>
      <p:pic>
        <p:nvPicPr>
          <p:cNvPr id="22" name="Imagen 21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5118"/>
          <a:stretch/>
        </p:blipFill>
        <p:spPr>
          <a:xfrm>
            <a:off x="-984628" y="3490063"/>
            <a:ext cx="5736586" cy="4295656"/>
          </a:xfrm>
          <a:prstGeom prst="rect">
            <a:avLst/>
          </a:prstGeom>
        </p:spPr>
      </p:pic>
      <p:pic>
        <p:nvPicPr>
          <p:cNvPr id="23" name="Imagen 2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1320" y="2233896"/>
            <a:ext cx="4186646" cy="5582195"/>
          </a:xfrm>
          <a:prstGeom prst="rect">
            <a:avLst/>
          </a:prstGeom>
        </p:spPr>
      </p:pic>
      <p:pic>
        <p:nvPicPr>
          <p:cNvPr id="24" name="Imagen 2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3907" y="2691230"/>
            <a:ext cx="3806225" cy="5085765"/>
          </a:xfrm>
          <a:prstGeom prst="rect">
            <a:avLst/>
          </a:prstGeom>
        </p:spPr>
      </p:pic>
      <p:pic>
        <p:nvPicPr>
          <p:cNvPr id="25" name="Imagen 24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4666" b="13459"/>
          <a:stretch/>
        </p:blipFill>
        <p:spPr>
          <a:xfrm>
            <a:off x="3910433" y="5957684"/>
            <a:ext cx="2908420" cy="2165846"/>
          </a:xfrm>
          <a:prstGeom prst="rect">
            <a:avLst/>
          </a:prstGeom>
        </p:spPr>
      </p:pic>
      <p:pic>
        <p:nvPicPr>
          <p:cNvPr id="15" name="Imagen 14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988" y="7059770"/>
            <a:ext cx="870273" cy="703869"/>
          </a:xfrm>
          <a:prstGeom prst="rect">
            <a:avLst/>
          </a:prstGeom>
        </p:spPr>
      </p:pic>
      <p:sp>
        <p:nvSpPr>
          <p:cNvPr id="2" name="CuadroTexto 1"/>
          <p:cNvSpPr txBox="1"/>
          <p:nvPr/>
        </p:nvSpPr>
        <p:spPr>
          <a:xfrm>
            <a:off x="2368080" y="855016"/>
            <a:ext cx="5350114" cy="1862048"/>
          </a:xfrm>
          <a:prstGeom prst="rect">
            <a:avLst/>
          </a:prstGeom>
          <a:noFill/>
        </p:spPr>
        <p:txBody>
          <a:bodyPr wrap="square" rtlCol="0">
            <a:prstTxWarp prst="textArchUp">
              <a:avLst/>
            </a:prstTxWarp>
            <a:spAutoFit/>
          </a:bodyPr>
          <a:lstStyle/>
          <a:p>
            <a:pPr algn="ctr"/>
            <a:r>
              <a:rPr lang="es-MX" sz="11500" dirty="0" smtClean="0">
                <a:latin typeface="Panda" pitchFamily="50" charset="0"/>
              </a:rPr>
              <a:t>Evaluación</a:t>
            </a:r>
            <a:endParaRPr lang="es-MX" sz="11500" dirty="0">
              <a:latin typeface="Panda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706311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7" y="812"/>
            <a:ext cx="10072338" cy="7771588"/>
          </a:xfrm>
          <a:prstGeom prst="rect">
            <a:avLst/>
          </a:prstGeom>
        </p:spPr>
      </p:pic>
      <p:sp>
        <p:nvSpPr>
          <p:cNvPr id="12" name="Rectángulo redondeado 11"/>
          <p:cNvSpPr/>
          <p:nvPr/>
        </p:nvSpPr>
        <p:spPr>
          <a:xfrm>
            <a:off x="9562454" y="-8762"/>
            <a:ext cx="495946" cy="7772401"/>
          </a:xfrm>
          <a:prstGeom prst="roundRect">
            <a:avLst/>
          </a:prstGeom>
          <a:solidFill>
            <a:srgbClr val="7030A0"/>
          </a:solidFill>
          <a:ln w="190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3" name="CuadroTexto 12"/>
          <p:cNvSpPr txBox="1"/>
          <p:nvPr/>
        </p:nvSpPr>
        <p:spPr>
          <a:xfrm rot="5400000">
            <a:off x="6060178" y="3499379"/>
            <a:ext cx="76010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3200" dirty="0" smtClean="0">
                <a:solidFill>
                  <a:schemeClr val="bg1"/>
                </a:solidFill>
                <a:latin typeface="Somelove" panose="02000500000000000000" pitchFamily="50" charset="0"/>
              </a:rPr>
              <a:t>Campo formativo: De lo Humano y lo Comunitario</a:t>
            </a:r>
            <a:r>
              <a:rPr lang="es-ES" sz="3200" dirty="0" smtClean="0">
                <a:solidFill>
                  <a:schemeClr val="bg1"/>
                </a:solidFill>
                <a:latin typeface="Somelove" panose="02000500000000000000" pitchFamily="50" charset="0"/>
              </a:rPr>
              <a:t> </a:t>
            </a:r>
            <a:endParaRPr lang="es-MX" sz="3200" dirty="0">
              <a:solidFill>
                <a:schemeClr val="bg1"/>
              </a:solidFill>
              <a:latin typeface="Somelove" panose="02000500000000000000" pitchFamily="50" charset="0"/>
            </a:endParaRPr>
          </a:p>
        </p:txBody>
      </p:sp>
      <p:graphicFrame>
        <p:nvGraphicFramePr>
          <p:cNvPr id="14" name="Tabla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9316145"/>
              </p:ext>
            </p:extLst>
          </p:nvPr>
        </p:nvGraphicFramePr>
        <p:xfrm>
          <a:off x="460843" y="329872"/>
          <a:ext cx="9006919" cy="692378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61822"/>
                <a:gridCol w="2873676"/>
                <a:gridCol w="858914"/>
                <a:gridCol w="898072"/>
                <a:gridCol w="1090045"/>
                <a:gridCol w="805015"/>
                <a:gridCol w="941318"/>
                <a:gridCol w="978057"/>
              </a:tblGrid>
              <a:tr h="33525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9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s-MX" sz="9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 dirty="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r>
                        <a:rPr lang="es-MX" sz="1200" b="1" dirty="0" smtClean="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CONTENIDOS:</a:t>
                      </a:r>
                      <a:endParaRPr lang="es-MX" sz="1200" dirty="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6">
                  <a:txBody>
                    <a:bodyPr/>
                    <a:lstStyle/>
                    <a:p>
                      <a:pPr algn="ctr">
                        <a:tabLst>
                          <a:tab pos="2597150" algn="l"/>
                        </a:tabLst>
                      </a:pPr>
                      <a:r>
                        <a:rPr lang="es-ES" sz="1000" b="0" dirty="0" smtClean="0">
                          <a:solidFill>
                            <a:schemeClr val="tx1"/>
                          </a:solidFill>
                          <a:latin typeface="KG Miss Speechy IPA" panose="02000000000000000000" pitchFamily="2" charset="0"/>
                        </a:rPr>
                        <a:t>Los afectos en la interacción con </a:t>
                      </a:r>
                      <a:r>
                        <a:rPr lang="es-MX" sz="1000" b="0" dirty="0" smtClean="0">
                          <a:solidFill>
                            <a:schemeClr val="tx1"/>
                          </a:solidFill>
                          <a:latin typeface="KG Miss Speechy IPA" panose="02000000000000000000" pitchFamily="2" charset="0"/>
                        </a:rPr>
                        <a:t>diversas personas y situaciones.</a:t>
                      </a:r>
                      <a:endParaRPr lang="es-ES" sz="1000" b="0" dirty="0" smtClean="0">
                        <a:solidFill>
                          <a:schemeClr val="tx1"/>
                        </a:solidFill>
                        <a:latin typeface="KG Miss Speechy IPA" panose="02000000000000000000" pitchFamily="2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lvl="0" indent="0" algn="ctr" defTabSz="10058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ES" sz="1000" b="0" dirty="0" smtClean="0">
                        <a:solidFill>
                          <a:schemeClr val="tx1"/>
                        </a:solidFill>
                        <a:latin typeface="KG Miss Speechy IPA" panose="02000000000000000000" pitchFamily="2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</a:tr>
              <a:tr h="76533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9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s-MX" sz="9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0584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200" dirty="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r>
                        <a:rPr lang="es-MX" sz="1200" b="1" dirty="0" smtClean="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PROCESOS DE DESARROLLO DEL APRENDIZAJE (PDA):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s-MX" sz="1200" dirty="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s-ES" sz="900" dirty="0" smtClean="0">
                          <a:latin typeface="KG Miss Speechy IPA" panose="02000000000000000000" pitchFamily="2" charset="0"/>
                        </a:rPr>
                        <a:t>I.- Escucha con atención a sus compañeras y compañeros, cuando hablan acerca de personas o situaciones que le generan agrado o desagrado.</a:t>
                      </a:r>
                      <a:endParaRPr lang="es-ES" sz="900" dirty="0" smtClean="0">
                        <a:latin typeface="KG Miss Speechy IPA" panose="02000000000000000000" pitchFamily="2" charset="0"/>
                      </a:endParaRPr>
                    </a:p>
                  </a:txBody>
                  <a:tcPr marL="54585" marR="54585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ctr" defTabSz="10058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900" dirty="0" smtClean="0">
                          <a:latin typeface="KG Miss Speechy IPA" panose="02000000000000000000" pitchFamily="2" charset="0"/>
                        </a:rPr>
                        <a:t>II.- </a:t>
                      </a:r>
                      <a:r>
                        <a:rPr lang="es-ES" sz="900" smtClean="0">
                          <a:latin typeface="KG Miss Speechy IPA" panose="02000000000000000000" pitchFamily="2" charset="0"/>
                        </a:rPr>
                        <a:t>Percibe cambios corporales, y con ayuda de una persona adulta, nombra las emociones que experimenta, como alegría, tristeza, sorpresa, miedo, asco o enojo, y reconoce a las personas o situaciones que las provocan.</a:t>
                      </a:r>
                      <a:endParaRPr lang="es-MX" sz="900" smtClean="0">
                        <a:latin typeface="KG Miss Speechy IPA" panose="02000000000000000000" pitchFamily="2" charset="0"/>
                      </a:endParaRPr>
                    </a:p>
                  </a:txBody>
                  <a:tcPr marL="54585" marR="54585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</a:tr>
              <a:tr h="45862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 b="0" dirty="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N° </a:t>
                      </a:r>
                      <a:r>
                        <a:rPr lang="es-MX" sz="900" b="0" dirty="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LISTA</a:t>
                      </a:r>
                      <a:endParaRPr lang="es-MX" sz="900" b="0" dirty="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 b="1" dirty="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NOMBRE DEL ALUMNO</a:t>
                      </a:r>
                      <a:endParaRPr lang="es-MX" sz="1000" b="1" dirty="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s-MX" sz="1000" b="1" dirty="0" smtClean="0">
                        <a:solidFill>
                          <a:schemeClr val="bg1"/>
                        </a:solidFill>
                        <a:effectLst/>
                        <a:latin typeface="KG Miss Speechy IPA" panose="02000000000000000000" pitchFamily="2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 b="1" dirty="0" smtClean="0">
                          <a:solidFill>
                            <a:schemeClr val="bg1"/>
                          </a:solidFill>
                          <a:effectLst/>
                          <a:latin typeface="KG Miss Speechy IPA" panose="02000000000000000000" pitchFamily="2" charset="0"/>
                        </a:rPr>
                        <a:t>L</a:t>
                      </a:r>
                      <a:endParaRPr lang="es-MX" sz="1000" b="1" dirty="0">
                        <a:solidFill>
                          <a:schemeClr val="bg1"/>
                        </a:solidFill>
                        <a:effectLst/>
                        <a:latin typeface="KG Miss Speechy IPA" panose="02000000000000000000" pitchFamily="2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 b="1" dirty="0">
                          <a:solidFill>
                            <a:schemeClr val="bg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000" b="1" dirty="0">
                        <a:solidFill>
                          <a:schemeClr val="bg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 b="1" dirty="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EP</a:t>
                      </a:r>
                      <a:endParaRPr lang="es-MX" sz="1000" b="1" dirty="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 b="1" dirty="0">
                          <a:solidFill>
                            <a:schemeClr val="bg1"/>
                          </a:solidFill>
                          <a:effectLst/>
                          <a:latin typeface="KG Miss Speechy IPA" panose="02000000000000000000" pitchFamily="2" charset="0"/>
                        </a:rPr>
                        <a:t>RA</a:t>
                      </a:r>
                      <a:endParaRPr lang="es-MX" sz="1000" b="1" dirty="0">
                        <a:solidFill>
                          <a:schemeClr val="bg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000" b="1" dirty="0" smtClean="0">
                          <a:solidFill>
                            <a:schemeClr val="bg1"/>
                          </a:solidFill>
                          <a:latin typeface="KG Miss Speechy IPA" panose="02000000000000000000" pitchFamily="2" charset="0"/>
                        </a:rPr>
                        <a:t>L</a:t>
                      </a:r>
                      <a:endParaRPr lang="es-MX" sz="1000" b="1" dirty="0">
                        <a:solidFill>
                          <a:schemeClr val="bg1"/>
                        </a:solidFill>
                        <a:latin typeface="KG Miss Speechy IPA" panose="02000000000000000000" pitchFamily="2" charset="0"/>
                      </a:endParaRPr>
                    </a:p>
                  </a:txBody>
                  <a:tcPr marL="54585" marR="54585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 b="1" dirty="0" smtClean="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EP</a:t>
                      </a:r>
                      <a:endParaRPr lang="es-MX" sz="1000" b="1" dirty="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 b="1" dirty="0" smtClean="0">
                          <a:solidFill>
                            <a:schemeClr val="bg1"/>
                          </a:solidFill>
                          <a:effectLst/>
                          <a:latin typeface="KG Miss Speechy IPA" panose="02000000000000000000" pitchFamily="2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RA</a:t>
                      </a:r>
                      <a:endParaRPr lang="es-MX" sz="1000" b="1" dirty="0">
                        <a:solidFill>
                          <a:schemeClr val="bg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</a:tr>
              <a:tr h="18278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 b="0" dirty="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1.-</a:t>
                      </a:r>
                      <a:endParaRPr lang="es-MX" sz="1000" b="0" dirty="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00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00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 dirty="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000" dirty="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 dirty="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000" dirty="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MX" sz="1400" dirty="0"/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MX" sz="1400" dirty="0"/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MX" sz="1400" dirty="0"/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8278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 b="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2.-</a:t>
                      </a:r>
                      <a:endParaRPr lang="es-MX" sz="1000" b="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00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00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 dirty="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000" dirty="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 dirty="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000" dirty="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MX" sz="1400"/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MX" sz="1400"/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MX" sz="1400"/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8278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 b="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3.-</a:t>
                      </a:r>
                      <a:endParaRPr lang="es-MX" sz="1000" b="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00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00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 dirty="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000" dirty="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 dirty="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000" dirty="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MX" sz="1400"/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MX" sz="1400"/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MX" sz="1400"/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8278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 b="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4.-</a:t>
                      </a:r>
                      <a:endParaRPr lang="es-MX" sz="1000" b="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 dirty="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000" dirty="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00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 dirty="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000" dirty="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 dirty="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000" dirty="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MX" sz="1400"/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MX" sz="1400"/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MX" sz="1400"/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8278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 b="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5.-</a:t>
                      </a:r>
                      <a:endParaRPr lang="es-MX" sz="1000" b="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 dirty="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000" dirty="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00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 dirty="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000" dirty="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 dirty="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000" dirty="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MX" sz="1400" dirty="0"/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MX" sz="1400"/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MX" sz="1400"/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8278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 b="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6.-</a:t>
                      </a:r>
                      <a:endParaRPr lang="es-MX" sz="1000" b="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 dirty="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000" dirty="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00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 dirty="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000" dirty="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 dirty="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000" dirty="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MX" sz="1400" dirty="0"/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MX" sz="1400"/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MX" sz="1400"/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8278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 b="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7.-</a:t>
                      </a:r>
                      <a:endParaRPr lang="es-MX" sz="1000" b="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 dirty="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000" dirty="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00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00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 dirty="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000" dirty="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MX" sz="1400"/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MX" sz="1400" dirty="0"/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MX" sz="1400"/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8278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 b="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8.-</a:t>
                      </a:r>
                      <a:endParaRPr lang="es-MX" sz="1000" b="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 dirty="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000" dirty="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00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00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 dirty="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000" dirty="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MX" sz="1400"/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MX" sz="1400"/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MX" sz="1400"/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8278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 b="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9.-</a:t>
                      </a:r>
                      <a:endParaRPr lang="es-MX" sz="1000" b="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 dirty="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000" dirty="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00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00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 dirty="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000" dirty="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MX" sz="1400"/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MX" sz="1400" dirty="0"/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MX" sz="1400"/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8278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 b="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10.-</a:t>
                      </a:r>
                      <a:endParaRPr lang="es-MX" sz="1000" b="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 dirty="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000" dirty="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00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00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 dirty="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000" dirty="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MX" sz="1400"/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MX" sz="1400" dirty="0"/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MX" sz="1400"/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8278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 b="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11.-</a:t>
                      </a:r>
                      <a:endParaRPr lang="es-MX" sz="1000" b="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 dirty="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000" dirty="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00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00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 dirty="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000" dirty="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MX" sz="1400"/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MX" sz="1400"/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MX" sz="1400" dirty="0"/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8278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 b="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12.-</a:t>
                      </a:r>
                      <a:endParaRPr lang="es-MX" sz="1000" b="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 dirty="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000" dirty="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00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00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 dirty="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000" dirty="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MX" sz="1400"/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MX" sz="1400"/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MX" sz="1400" dirty="0"/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8278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 b="0" dirty="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13.-</a:t>
                      </a:r>
                      <a:endParaRPr lang="es-MX" sz="1000" b="0" dirty="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 dirty="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000" dirty="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00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00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 dirty="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000" dirty="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MX" sz="1400"/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MX" sz="1400"/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MX" sz="1400" dirty="0"/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8278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 b="0" dirty="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14.-</a:t>
                      </a:r>
                      <a:endParaRPr lang="es-MX" sz="1000" b="0" dirty="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 dirty="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000" dirty="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00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00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 dirty="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000" dirty="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MX" sz="1400"/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MX" sz="1400"/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MX" sz="1400" dirty="0"/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8278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 b="0" dirty="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15.-</a:t>
                      </a:r>
                      <a:endParaRPr lang="es-MX" sz="1000" b="0" dirty="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00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00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00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 dirty="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000" dirty="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MX" sz="1400"/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MX" sz="1400"/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MX" sz="1400" dirty="0"/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8278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 b="0" dirty="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16.-</a:t>
                      </a:r>
                      <a:endParaRPr lang="es-MX" sz="1000" b="0" dirty="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00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00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00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 dirty="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000" dirty="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MX" sz="1400"/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MX" sz="1400"/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MX" sz="1400" dirty="0"/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8278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 b="0" dirty="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17.-</a:t>
                      </a:r>
                      <a:endParaRPr lang="es-MX" sz="1000" b="0" dirty="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00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00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00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 dirty="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000" dirty="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MX" sz="1400"/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MX" sz="1400"/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MX" sz="1400" dirty="0"/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8278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 b="0" dirty="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18.-</a:t>
                      </a:r>
                      <a:endParaRPr lang="es-MX" sz="1000" b="0" dirty="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00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00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00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 dirty="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000" dirty="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MX" sz="1400"/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MX" sz="1400"/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MX" sz="1400" dirty="0"/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8278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 b="0" dirty="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19.-</a:t>
                      </a:r>
                      <a:endParaRPr lang="es-MX" sz="1000" b="0" dirty="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00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00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00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 dirty="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000" dirty="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MX" sz="1400"/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MX" sz="1400"/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MX" sz="1400" dirty="0"/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8278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 b="0" dirty="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20.-</a:t>
                      </a:r>
                      <a:endParaRPr lang="es-MX" sz="1000" b="0" dirty="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00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00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00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 dirty="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000" dirty="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MX" sz="1400"/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MX" sz="1400"/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MX" sz="1400"/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8278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 b="0" dirty="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21.-</a:t>
                      </a:r>
                      <a:endParaRPr lang="es-MX" sz="1000" b="0" dirty="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00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00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00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 dirty="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000" dirty="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MX" sz="1400"/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MX" sz="1400"/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MX" sz="1400"/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8278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 b="0" dirty="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22.-</a:t>
                      </a:r>
                      <a:endParaRPr lang="es-MX" sz="1000" b="0" dirty="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00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00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00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 dirty="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000" dirty="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MX" sz="1400"/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MX" sz="1400"/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MX" sz="1400"/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8278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 b="0" dirty="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23.-</a:t>
                      </a:r>
                      <a:endParaRPr lang="es-MX" sz="1000" b="0" dirty="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00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00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00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 dirty="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000" dirty="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MX" sz="1400"/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MX" sz="1400"/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MX" sz="1400"/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8278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 b="0" dirty="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24.-</a:t>
                      </a:r>
                      <a:endParaRPr lang="es-MX" sz="1000" b="0" dirty="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00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00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00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 dirty="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000" dirty="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MX" sz="1400"/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MX" sz="1400"/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MX" sz="1400"/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8278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 b="0" dirty="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25.-</a:t>
                      </a:r>
                      <a:endParaRPr lang="es-MX" sz="1000" b="0" dirty="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00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00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00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 dirty="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000" dirty="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MX" sz="1400"/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MX" sz="1400"/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MX" sz="1400" dirty="0"/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pic>
        <p:nvPicPr>
          <p:cNvPr id="7" name="Imagen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843" y="351769"/>
            <a:ext cx="515889" cy="4172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36216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7" y="812"/>
            <a:ext cx="10072338" cy="7771588"/>
          </a:xfrm>
          <a:prstGeom prst="rect">
            <a:avLst/>
          </a:prstGeom>
        </p:spPr>
      </p:pic>
      <p:sp>
        <p:nvSpPr>
          <p:cNvPr id="12" name="Rectángulo redondeado 11"/>
          <p:cNvSpPr/>
          <p:nvPr/>
        </p:nvSpPr>
        <p:spPr>
          <a:xfrm>
            <a:off x="9562454" y="-8762"/>
            <a:ext cx="495946" cy="7772401"/>
          </a:xfrm>
          <a:prstGeom prst="roundRect">
            <a:avLst/>
          </a:prstGeom>
          <a:solidFill>
            <a:srgbClr val="7030A0"/>
          </a:solidFill>
          <a:ln w="190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3" name="CuadroTexto 12"/>
          <p:cNvSpPr txBox="1"/>
          <p:nvPr/>
        </p:nvSpPr>
        <p:spPr>
          <a:xfrm rot="5400000">
            <a:off x="6060178" y="3499379"/>
            <a:ext cx="76010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3200" dirty="0" smtClean="0">
                <a:solidFill>
                  <a:schemeClr val="bg1"/>
                </a:solidFill>
                <a:latin typeface="Somelove" panose="02000500000000000000" pitchFamily="50" charset="0"/>
              </a:rPr>
              <a:t>Campo formativo: De lo Humano y lo Comunitario</a:t>
            </a:r>
            <a:r>
              <a:rPr lang="es-ES" sz="3200" dirty="0" smtClean="0">
                <a:solidFill>
                  <a:schemeClr val="bg1"/>
                </a:solidFill>
                <a:latin typeface="Somelove" panose="02000500000000000000" pitchFamily="50" charset="0"/>
              </a:rPr>
              <a:t> </a:t>
            </a:r>
            <a:endParaRPr lang="es-MX" sz="3200" dirty="0">
              <a:solidFill>
                <a:schemeClr val="bg1"/>
              </a:solidFill>
              <a:latin typeface="Somelove" panose="02000500000000000000" pitchFamily="50" charset="0"/>
            </a:endParaRPr>
          </a:p>
        </p:txBody>
      </p:sp>
      <p:graphicFrame>
        <p:nvGraphicFramePr>
          <p:cNvPr id="14" name="Tabla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81580985"/>
              </p:ext>
            </p:extLst>
          </p:nvPr>
        </p:nvGraphicFramePr>
        <p:xfrm>
          <a:off x="460843" y="244643"/>
          <a:ext cx="9006919" cy="728392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61822"/>
                <a:gridCol w="2873676"/>
                <a:gridCol w="858914"/>
                <a:gridCol w="898072"/>
                <a:gridCol w="1090045"/>
                <a:gridCol w="805015"/>
                <a:gridCol w="941318"/>
                <a:gridCol w="978057"/>
              </a:tblGrid>
              <a:tr h="33525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9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s-MX" sz="9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 dirty="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r>
                        <a:rPr lang="es-MX" sz="1200" b="1" dirty="0" smtClean="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CONTENIDOS:</a:t>
                      </a:r>
                      <a:endParaRPr lang="es-MX" sz="1200" dirty="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ctr" defTabSz="10058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900" b="0" dirty="0" smtClean="0">
                          <a:solidFill>
                            <a:schemeClr val="tx1"/>
                          </a:solidFill>
                          <a:latin typeface="KG Miss Speechy IPA" panose="02000000000000000000" pitchFamily="2" charset="0"/>
                        </a:rPr>
                        <a:t>Los afectos en la interacción con </a:t>
                      </a:r>
                      <a:r>
                        <a:rPr lang="es-MX" sz="900" b="0" smtClean="0">
                          <a:solidFill>
                            <a:schemeClr val="tx1"/>
                          </a:solidFill>
                          <a:latin typeface="KG Miss Speechy IPA" panose="02000000000000000000" pitchFamily="2" charset="0"/>
                        </a:rPr>
                        <a:t>diversas personas y situaciones.</a:t>
                      </a:r>
                      <a:endParaRPr lang="es-ES" sz="900" b="0" smtClean="0">
                        <a:solidFill>
                          <a:schemeClr val="tx1"/>
                        </a:solidFill>
                        <a:latin typeface="KG Miss Speechy IPA" panose="02000000000000000000" pitchFamily="2" charset="0"/>
                      </a:endParaRPr>
                    </a:p>
                  </a:txBody>
                  <a:tcPr marL="54585" marR="54585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defTabSz="1073150"/>
                      <a:r>
                        <a:rPr lang="es-ES" sz="1000" b="0" dirty="0" smtClean="0">
                          <a:solidFill>
                            <a:schemeClr val="tx1"/>
                          </a:solidFill>
                          <a:latin typeface="KG Miss Speechy IPA" panose="02000000000000000000" pitchFamily="2" charset="0"/>
                        </a:rPr>
                        <a:t>Precisión y coordinación en los movimientos al usar objetos y materiales, de acuerdo con las condiciones, capacidades y características de niñas y niños.</a:t>
                      </a:r>
                      <a:endParaRPr lang="es-ES" sz="1000" b="0" dirty="0" smtClean="0">
                        <a:solidFill>
                          <a:schemeClr val="tx1"/>
                        </a:solidFill>
                        <a:latin typeface="KG Miss Speechy IPA" panose="02000000000000000000" pitchFamily="2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</a:tr>
              <a:tr h="69872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9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s-MX" sz="9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0584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200" dirty="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r>
                        <a:rPr lang="es-MX" sz="1200" b="1" dirty="0" smtClean="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PROCESOS DE DESARROLLO DEL APRENDIZAJE (PDA):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s-MX" sz="1200" dirty="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s-ES" sz="900" dirty="0" smtClean="0">
                          <a:latin typeface="KG Miss Speechy IPA" panose="02000000000000000000" pitchFamily="2" charset="0"/>
                        </a:rPr>
                        <a:t>III.- Intercambia saberes y conocimientos con sus pares y otras personas, acerca de las diferentes formas de actuar, expresar, nombrar y controlar las emociones.</a:t>
                      </a:r>
                      <a:endParaRPr lang="es-MX" sz="900" dirty="0">
                        <a:latin typeface="KG Miss Speechy IPA" panose="02000000000000000000" pitchFamily="2" charset="0"/>
                      </a:endParaRPr>
                    </a:p>
                  </a:txBody>
                  <a:tcPr marL="54585" marR="54585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s-ES" sz="900" dirty="0" smtClean="0">
                          <a:latin typeface="KG Miss Speechy IPA" panose="02000000000000000000" pitchFamily="2" charset="0"/>
                        </a:rPr>
                        <a:t>I.- Explora y manipula objetos y materiales de distintas formas, texturas y tamaños.</a:t>
                      </a:r>
                      <a:endParaRPr lang="es-ES" sz="900" dirty="0">
                        <a:latin typeface="KG Miss Speechy IPA" panose="02000000000000000000" pitchFamily="2" charset="0"/>
                      </a:endParaRPr>
                    </a:p>
                  </a:txBody>
                  <a:tcPr marL="54585" marR="54585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</a:tr>
              <a:tr h="45862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 b="0" dirty="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N° </a:t>
                      </a:r>
                      <a:r>
                        <a:rPr lang="es-MX" sz="900" b="0" dirty="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LISTA</a:t>
                      </a:r>
                      <a:endParaRPr lang="es-MX" sz="900" b="0" dirty="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 b="1" dirty="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NOMBRE DEL ALUMNO</a:t>
                      </a:r>
                      <a:endParaRPr lang="es-MX" sz="1000" b="1" dirty="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s-MX" sz="1000" b="1" dirty="0" smtClean="0">
                        <a:solidFill>
                          <a:schemeClr val="bg1"/>
                        </a:solidFill>
                        <a:effectLst/>
                        <a:latin typeface="KG Miss Speechy IPA" panose="02000000000000000000" pitchFamily="2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 b="1" dirty="0" smtClean="0">
                          <a:solidFill>
                            <a:schemeClr val="bg1"/>
                          </a:solidFill>
                          <a:effectLst/>
                          <a:latin typeface="KG Miss Speechy IPA" panose="02000000000000000000" pitchFamily="2" charset="0"/>
                        </a:rPr>
                        <a:t>L</a:t>
                      </a:r>
                      <a:endParaRPr lang="es-MX" sz="1000" b="1" dirty="0">
                        <a:solidFill>
                          <a:schemeClr val="bg1"/>
                        </a:solidFill>
                        <a:effectLst/>
                        <a:latin typeface="KG Miss Speechy IPA" panose="02000000000000000000" pitchFamily="2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 b="1" dirty="0">
                          <a:solidFill>
                            <a:schemeClr val="bg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000" b="1" dirty="0">
                        <a:solidFill>
                          <a:schemeClr val="bg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 b="1" dirty="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EP</a:t>
                      </a:r>
                      <a:endParaRPr lang="es-MX" sz="1000" b="1" dirty="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 b="1" dirty="0">
                          <a:solidFill>
                            <a:schemeClr val="bg1"/>
                          </a:solidFill>
                          <a:effectLst/>
                          <a:latin typeface="KG Miss Speechy IPA" panose="02000000000000000000" pitchFamily="2" charset="0"/>
                        </a:rPr>
                        <a:t>RA</a:t>
                      </a:r>
                      <a:endParaRPr lang="es-MX" sz="1000" b="1" dirty="0">
                        <a:solidFill>
                          <a:schemeClr val="bg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000" b="1" dirty="0" smtClean="0">
                          <a:solidFill>
                            <a:schemeClr val="bg1"/>
                          </a:solidFill>
                          <a:latin typeface="KG Miss Speechy IPA" panose="02000000000000000000" pitchFamily="2" charset="0"/>
                        </a:rPr>
                        <a:t>L</a:t>
                      </a:r>
                      <a:endParaRPr lang="es-MX" sz="1000" b="1" dirty="0">
                        <a:solidFill>
                          <a:schemeClr val="bg1"/>
                        </a:solidFill>
                        <a:latin typeface="KG Miss Speechy IPA" panose="02000000000000000000" pitchFamily="2" charset="0"/>
                      </a:endParaRPr>
                    </a:p>
                  </a:txBody>
                  <a:tcPr marL="54585" marR="54585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 b="1" dirty="0" smtClean="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EP</a:t>
                      </a:r>
                      <a:endParaRPr lang="es-MX" sz="1000" b="1" dirty="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 b="1" dirty="0" smtClean="0">
                          <a:solidFill>
                            <a:schemeClr val="bg1"/>
                          </a:solidFill>
                          <a:effectLst/>
                          <a:latin typeface="KG Miss Speechy IPA" panose="02000000000000000000" pitchFamily="2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RA</a:t>
                      </a:r>
                      <a:endParaRPr lang="es-MX" sz="1000" b="1" dirty="0">
                        <a:solidFill>
                          <a:schemeClr val="bg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</a:tr>
              <a:tr h="18278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 b="0" dirty="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1.-</a:t>
                      </a:r>
                      <a:endParaRPr lang="es-MX" sz="1000" b="0" dirty="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00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00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 dirty="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000" dirty="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 dirty="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000" dirty="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MX" sz="1400" dirty="0"/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MX" sz="1400" dirty="0"/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MX" sz="1400" dirty="0"/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8278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 b="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2.-</a:t>
                      </a:r>
                      <a:endParaRPr lang="es-MX" sz="1000" b="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00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00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 dirty="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000" dirty="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 dirty="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000" dirty="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MX" sz="1400"/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MX" sz="1400"/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MX" sz="1400"/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8278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 b="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3.-</a:t>
                      </a:r>
                      <a:endParaRPr lang="es-MX" sz="1000" b="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00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00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 dirty="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000" dirty="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 dirty="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000" dirty="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MX" sz="1400"/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MX" sz="1400"/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MX" sz="1400"/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8278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 b="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4.-</a:t>
                      </a:r>
                      <a:endParaRPr lang="es-MX" sz="1000" b="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 dirty="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000" dirty="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00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 dirty="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000" dirty="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 dirty="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000" dirty="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MX" sz="1400"/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MX" sz="1400"/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MX" sz="1400"/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8278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 b="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5.-</a:t>
                      </a:r>
                      <a:endParaRPr lang="es-MX" sz="1000" b="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 dirty="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000" dirty="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00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 dirty="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000" dirty="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 dirty="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000" dirty="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MX" sz="1400" dirty="0"/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MX" sz="1400"/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MX" sz="1400"/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8278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 b="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6.-</a:t>
                      </a:r>
                      <a:endParaRPr lang="es-MX" sz="1000" b="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 dirty="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000" dirty="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00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 dirty="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000" dirty="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 dirty="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000" dirty="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MX" sz="1400" dirty="0"/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MX" sz="1400"/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MX" sz="1400"/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8278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 b="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7.-</a:t>
                      </a:r>
                      <a:endParaRPr lang="es-MX" sz="1000" b="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 dirty="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000" dirty="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00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00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 dirty="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000" dirty="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MX" sz="1400"/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MX" sz="1400" dirty="0"/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MX" sz="1400"/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8278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 b="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8.-</a:t>
                      </a:r>
                      <a:endParaRPr lang="es-MX" sz="1000" b="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 dirty="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000" dirty="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00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00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 dirty="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000" dirty="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MX" sz="1400"/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MX" sz="1400"/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MX" sz="1400"/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8278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 b="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9.-</a:t>
                      </a:r>
                      <a:endParaRPr lang="es-MX" sz="1000" b="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 dirty="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000" dirty="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00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00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 dirty="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000" dirty="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MX" sz="1400"/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MX" sz="1400" dirty="0"/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MX" sz="1400"/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8278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 b="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10.-</a:t>
                      </a:r>
                      <a:endParaRPr lang="es-MX" sz="1000" b="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 dirty="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000" dirty="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00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00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 dirty="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000" dirty="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MX" sz="1400"/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MX" sz="1400" dirty="0"/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MX" sz="1400"/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8278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 b="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11.-</a:t>
                      </a:r>
                      <a:endParaRPr lang="es-MX" sz="1000" b="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 dirty="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000" dirty="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00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00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 dirty="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000" dirty="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MX" sz="1400"/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MX" sz="1400"/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MX" sz="1400" dirty="0"/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8278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 b="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12.-</a:t>
                      </a:r>
                      <a:endParaRPr lang="es-MX" sz="1000" b="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 dirty="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000" dirty="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00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00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 dirty="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000" dirty="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MX" sz="1400"/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MX" sz="1400"/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MX" sz="1400" dirty="0"/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8278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 b="0" dirty="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13.-</a:t>
                      </a:r>
                      <a:endParaRPr lang="es-MX" sz="1000" b="0" dirty="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 dirty="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000" dirty="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00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00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 dirty="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000" dirty="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MX" sz="1400"/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MX" sz="1400"/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MX" sz="1400" dirty="0"/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8278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 b="0" dirty="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14.-</a:t>
                      </a:r>
                      <a:endParaRPr lang="es-MX" sz="1000" b="0" dirty="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 dirty="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000" dirty="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00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00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 dirty="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000" dirty="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MX" sz="1400"/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MX" sz="1400"/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MX" sz="1400" dirty="0"/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8278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 b="0" dirty="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15.-</a:t>
                      </a:r>
                      <a:endParaRPr lang="es-MX" sz="1000" b="0" dirty="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00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00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00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 dirty="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000" dirty="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MX" sz="1400"/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MX" sz="1400"/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MX" sz="1400" dirty="0"/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8278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 b="0" dirty="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16.-</a:t>
                      </a:r>
                      <a:endParaRPr lang="es-MX" sz="1000" b="0" dirty="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00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00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00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 dirty="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000" dirty="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MX" sz="1400"/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MX" sz="1400"/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MX" sz="1400" dirty="0"/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8278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 b="0" dirty="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17.-</a:t>
                      </a:r>
                      <a:endParaRPr lang="es-MX" sz="1000" b="0" dirty="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00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00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00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 dirty="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000" dirty="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MX" sz="1400"/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MX" sz="1400"/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MX" sz="1400" dirty="0"/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8278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 b="0" dirty="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18.-</a:t>
                      </a:r>
                      <a:endParaRPr lang="es-MX" sz="1000" b="0" dirty="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00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00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00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 dirty="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000" dirty="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MX" sz="1400"/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MX" sz="1400"/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MX" sz="1400" dirty="0"/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8278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 b="0" dirty="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19.-</a:t>
                      </a:r>
                      <a:endParaRPr lang="es-MX" sz="1000" b="0" dirty="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00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00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00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 dirty="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000" dirty="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MX" sz="1400"/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MX" sz="1400"/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MX" sz="1400" dirty="0"/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8278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 b="0" dirty="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20.-</a:t>
                      </a:r>
                      <a:endParaRPr lang="es-MX" sz="1000" b="0" dirty="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00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00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00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 dirty="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000" dirty="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MX" sz="1400"/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MX" sz="1400"/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MX" sz="1400"/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8278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 b="0" dirty="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21.-</a:t>
                      </a:r>
                      <a:endParaRPr lang="es-MX" sz="1000" b="0" dirty="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00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00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00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 dirty="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000" dirty="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MX" sz="1400"/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MX" sz="1400"/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MX" sz="1400"/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8278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 b="0" dirty="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22.-</a:t>
                      </a:r>
                      <a:endParaRPr lang="es-MX" sz="1000" b="0" dirty="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00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00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00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 dirty="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000" dirty="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MX" sz="1400"/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MX" sz="1400"/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MX" sz="1400"/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8278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 b="0" dirty="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23.-</a:t>
                      </a:r>
                      <a:endParaRPr lang="es-MX" sz="1000" b="0" dirty="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00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00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00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 dirty="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000" dirty="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MX" sz="1400"/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MX" sz="1400"/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MX" sz="1400"/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8278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 b="0" dirty="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24.-</a:t>
                      </a:r>
                      <a:endParaRPr lang="es-MX" sz="1000" b="0" dirty="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00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00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00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 dirty="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000" dirty="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MX" sz="1400"/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MX" sz="1400"/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MX" sz="1400"/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8278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 b="0" dirty="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25.-</a:t>
                      </a:r>
                      <a:endParaRPr lang="es-MX" sz="1000" b="0" dirty="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00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00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 dirty="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000" dirty="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 dirty="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000" dirty="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MX" sz="1400"/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MX" sz="1400"/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MX" sz="1400" dirty="0"/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pic>
        <p:nvPicPr>
          <p:cNvPr id="7" name="Imagen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843" y="351769"/>
            <a:ext cx="515889" cy="4172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8676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7" y="812"/>
            <a:ext cx="10072338" cy="7771588"/>
          </a:xfrm>
          <a:prstGeom prst="rect">
            <a:avLst/>
          </a:prstGeom>
        </p:spPr>
      </p:pic>
      <p:sp>
        <p:nvSpPr>
          <p:cNvPr id="12" name="Rectángulo redondeado 11"/>
          <p:cNvSpPr/>
          <p:nvPr/>
        </p:nvSpPr>
        <p:spPr>
          <a:xfrm>
            <a:off x="9562454" y="-8762"/>
            <a:ext cx="495946" cy="7772401"/>
          </a:xfrm>
          <a:prstGeom prst="roundRect">
            <a:avLst/>
          </a:prstGeom>
          <a:solidFill>
            <a:srgbClr val="7030A0"/>
          </a:solidFill>
          <a:ln w="190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3" name="CuadroTexto 12"/>
          <p:cNvSpPr txBox="1"/>
          <p:nvPr/>
        </p:nvSpPr>
        <p:spPr>
          <a:xfrm rot="5400000">
            <a:off x="6060178" y="3499379"/>
            <a:ext cx="76010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3200" dirty="0" smtClean="0">
                <a:solidFill>
                  <a:schemeClr val="bg1"/>
                </a:solidFill>
                <a:latin typeface="Somelove" panose="02000500000000000000" pitchFamily="50" charset="0"/>
              </a:rPr>
              <a:t>Campo formativo: De lo Humano y lo Comunitario</a:t>
            </a:r>
            <a:r>
              <a:rPr lang="es-ES" sz="3200" dirty="0" smtClean="0">
                <a:solidFill>
                  <a:schemeClr val="bg1"/>
                </a:solidFill>
                <a:latin typeface="Somelove" panose="02000500000000000000" pitchFamily="50" charset="0"/>
              </a:rPr>
              <a:t> </a:t>
            </a:r>
            <a:endParaRPr lang="es-MX" sz="3200" dirty="0">
              <a:solidFill>
                <a:schemeClr val="bg1"/>
              </a:solidFill>
              <a:latin typeface="Somelove" panose="02000500000000000000" pitchFamily="50" charset="0"/>
            </a:endParaRPr>
          </a:p>
        </p:txBody>
      </p:sp>
      <p:graphicFrame>
        <p:nvGraphicFramePr>
          <p:cNvPr id="14" name="Tabla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84984113"/>
              </p:ext>
            </p:extLst>
          </p:nvPr>
        </p:nvGraphicFramePr>
        <p:xfrm>
          <a:off x="460843" y="329872"/>
          <a:ext cx="9006919" cy="692378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61822"/>
                <a:gridCol w="2873676"/>
                <a:gridCol w="858914"/>
                <a:gridCol w="898072"/>
                <a:gridCol w="1090045"/>
                <a:gridCol w="805015"/>
                <a:gridCol w="941318"/>
                <a:gridCol w="978057"/>
              </a:tblGrid>
              <a:tr h="33525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9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s-MX" sz="9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 dirty="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r>
                        <a:rPr lang="es-MX" sz="1200" b="1" dirty="0" smtClean="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CONTENIDOS:</a:t>
                      </a:r>
                      <a:endParaRPr lang="es-MX" sz="1200" dirty="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6">
                  <a:txBody>
                    <a:bodyPr/>
                    <a:lstStyle/>
                    <a:p>
                      <a:pPr algn="ctr"/>
                      <a:r>
                        <a:rPr lang="es-ES" sz="1000" b="0" dirty="0" smtClean="0">
                          <a:solidFill>
                            <a:schemeClr val="tx1"/>
                          </a:solidFill>
                          <a:latin typeface="KG Miss Speechy IPA" panose="02000000000000000000" pitchFamily="2" charset="0"/>
                        </a:rPr>
                        <a:t>Medidas de prevención de accidentes y situaciones de riesgo, para el cuidado de la integridad personal y colectiva, de acuerdo con el contexto. </a:t>
                      </a:r>
                      <a:endParaRPr lang="es-ES" sz="1000" b="0" dirty="0">
                        <a:solidFill>
                          <a:schemeClr val="tx1"/>
                        </a:solidFill>
                        <a:latin typeface="KG Miss Speechy IPA" panose="02000000000000000000" pitchFamily="2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lvl="0" indent="0" algn="ctr" defTabSz="10058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ES" sz="1000" b="0" dirty="0" smtClean="0">
                        <a:solidFill>
                          <a:schemeClr val="tx1"/>
                        </a:solidFill>
                        <a:latin typeface="KG Miss Speechy IPA" panose="02000000000000000000" pitchFamily="2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</a:tr>
              <a:tr h="76533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9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s-MX" sz="9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0584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200" dirty="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r>
                        <a:rPr lang="es-MX" sz="1200" b="1" dirty="0" smtClean="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PROCESOS DE DESARROLLO DEL APRENDIZAJE (PDA):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s-MX" sz="1200" dirty="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s-MX" sz="900" smtClean="0">
                          <a:latin typeface="KG Miss Speechy IPA" panose="02000000000000000000" pitchFamily="2" charset="0"/>
                        </a:rPr>
                        <a:t>I.- </a:t>
                      </a:r>
                      <a:r>
                        <a:rPr lang="es-ES" sz="900" smtClean="0">
                          <a:latin typeface="KG Miss Speechy IPA" panose="02000000000000000000" pitchFamily="2" charset="0"/>
                        </a:rPr>
                        <a:t>Propone, de manera colaborativa, acuerdos que contribuyen a evitar accidentes o lesiones al manipular objetos y materiales y usar con seguridad los espacios de juego y actividades en casa, escuela y comunidad.</a:t>
                      </a:r>
                      <a:endParaRPr lang="es-MX" sz="900" dirty="0">
                        <a:latin typeface="KG Miss Speechy IPA" panose="02000000000000000000" pitchFamily="2" charset="0"/>
                      </a:endParaRPr>
                    </a:p>
                  </a:txBody>
                  <a:tcPr marL="54585" marR="54585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ctr" defTabSz="10058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900" dirty="0" smtClean="0">
                          <a:latin typeface="KG Miss Speechy IPA" panose="02000000000000000000" pitchFamily="2" charset="0"/>
                        </a:rPr>
                        <a:t>I.- Identifica algunos comportamientos y situaciones en las que puede lastimarse o lastimar a las demás personas.</a:t>
                      </a:r>
                      <a:endParaRPr lang="es-ES" sz="900" b="1" dirty="0" smtClean="0">
                        <a:latin typeface="KG Miss Speechy IPA" panose="02000000000000000000" pitchFamily="2" charset="0"/>
                      </a:endParaRPr>
                    </a:p>
                    <a:p>
                      <a:pPr marL="0" marR="0" lvl="0" indent="0" algn="ctr" defTabSz="10058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MX" sz="900" dirty="0" smtClean="0">
                        <a:latin typeface="KG Miss Speechy IPA" panose="02000000000000000000" pitchFamily="2" charset="0"/>
                      </a:endParaRPr>
                    </a:p>
                  </a:txBody>
                  <a:tcPr marL="54585" marR="54585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</a:tr>
              <a:tr h="45862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 b="0" dirty="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N° </a:t>
                      </a:r>
                      <a:r>
                        <a:rPr lang="es-MX" sz="900" b="0" dirty="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LISTA</a:t>
                      </a:r>
                      <a:endParaRPr lang="es-MX" sz="900" b="0" dirty="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 b="1" dirty="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NOMBRE DEL ALUMNO</a:t>
                      </a:r>
                      <a:endParaRPr lang="es-MX" sz="1000" b="1" dirty="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s-MX" sz="1000" b="1" dirty="0" smtClean="0">
                        <a:solidFill>
                          <a:schemeClr val="bg1"/>
                        </a:solidFill>
                        <a:effectLst/>
                        <a:latin typeface="KG Miss Speechy IPA" panose="02000000000000000000" pitchFamily="2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 b="1" dirty="0" smtClean="0">
                          <a:solidFill>
                            <a:schemeClr val="bg1"/>
                          </a:solidFill>
                          <a:effectLst/>
                          <a:latin typeface="KG Miss Speechy IPA" panose="02000000000000000000" pitchFamily="2" charset="0"/>
                        </a:rPr>
                        <a:t>L</a:t>
                      </a:r>
                      <a:endParaRPr lang="es-MX" sz="1000" b="1" dirty="0">
                        <a:solidFill>
                          <a:schemeClr val="bg1"/>
                        </a:solidFill>
                        <a:effectLst/>
                        <a:latin typeface="KG Miss Speechy IPA" panose="02000000000000000000" pitchFamily="2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 b="1" dirty="0">
                          <a:solidFill>
                            <a:schemeClr val="bg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000" b="1" dirty="0">
                        <a:solidFill>
                          <a:schemeClr val="bg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 b="1" dirty="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EP</a:t>
                      </a:r>
                      <a:endParaRPr lang="es-MX" sz="1000" b="1" dirty="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 b="1" dirty="0">
                          <a:solidFill>
                            <a:schemeClr val="bg1"/>
                          </a:solidFill>
                          <a:effectLst/>
                          <a:latin typeface="KG Miss Speechy IPA" panose="02000000000000000000" pitchFamily="2" charset="0"/>
                        </a:rPr>
                        <a:t>RA</a:t>
                      </a:r>
                      <a:endParaRPr lang="es-MX" sz="1000" b="1" dirty="0">
                        <a:solidFill>
                          <a:schemeClr val="bg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000" b="1" dirty="0" smtClean="0">
                          <a:solidFill>
                            <a:schemeClr val="bg1"/>
                          </a:solidFill>
                          <a:latin typeface="KG Miss Speechy IPA" panose="02000000000000000000" pitchFamily="2" charset="0"/>
                        </a:rPr>
                        <a:t>L</a:t>
                      </a:r>
                      <a:endParaRPr lang="es-MX" sz="1000" b="1" dirty="0">
                        <a:solidFill>
                          <a:schemeClr val="bg1"/>
                        </a:solidFill>
                        <a:latin typeface="KG Miss Speechy IPA" panose="02000000000000000000" pitchFamily="2" charset="0"/>
                      </a:endParaRPr>
                    </a:p>
                  </a:txBody>
                  <a:tcPr marL="54585" marR="54585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 b="1" dirty="0" smtClean="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EP</a:t>
                      </a:r>
                      <a:endParaRPr lang="es-MX" sz="1000" b="1" dirty="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 b="1" dirty="0" smtClean="0">
                          <a:solidFill>
                            <a:schemeClr val="bg1"/>
                          </a:solidFill>
                          <a:effectLst/>
                          <a:latin typeface="KG Miss Speechy IPA" panose="02000000000000000000" pitchFamily="2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RA</a:t>
                      </a:r>
                      <a:endParaRPr lang="es-MX" sz="1000" b="1" dirty="0">
                        <a:solidFill>
                          <a:schemeClr val="bg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</a:tr>
              <a:tr h="18278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 b="0" dirty="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1.-</a:t>
                      </a:r>
                      <a:endParaRPr lang="es-MX" sz="1000" b="0" dirty="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00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00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 dirty="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000" dirty="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 dirty="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000" dirty="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MX" sz="1400" dirty="0"/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MX" sz="1400" dirty="0"/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MX" sz="1400" dirty="0"/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8278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 b="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2.-</a:t>
                      </a:r>
                      <a:endParaRPr lang="es-MX" sz="1000" b="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00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00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 dirty="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000" dirty="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 dirty="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000" dirty="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MX" sz="1400"/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MX" sz="1400"/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MX" sz="1400"/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8278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 b="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3.-</a:t>
                      </a:r>
                      <a:endParaRPr lang="es-MX" sz="1000" b="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00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00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 dirty="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000" dirty="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 dirty="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000" dirty="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MX" sz="1400"/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MX" sz="1400"/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MX" sz="1400"/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8278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 b="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4.-</a:t>
                      </a:r>
                      <a:endParaRPr lang="es-MX" sz="1000" b="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 dirty="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000" dirty="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00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 dirty="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000" dirty="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 dirty="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000" dirty="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MX" sz="1400"/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MX" sz="1400"/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MX" sz="1400"/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8278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 b="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5.-</a:t>
                      </a:r>
                      <a:endParaRPr lang="es-MX" sz="1000" b="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 dirty="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000" dirty="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00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 dirty="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000" dirty="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 dirty="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000" dirty="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MX" sz="1400" dirty="0"/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MX" sz="1400"/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MX" sz="1400"/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8278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 b="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6.-</a:t>
                      </a:r>
                      <a:endParaRPr lang="es-MX" sz="1000" b="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 dirty="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000" dirty="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00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 dirty="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000" dirty="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 dirty="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000" dirty="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MX" sz="1400" dirty="0"/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MX" sz="1400"/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MX" sz="1400"/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8278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 b="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7.-</a:t>
                      </a:r>
                      <a:endParaRPr lang="es-MX" sz="1000" b="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 dirty="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000" dirty="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00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00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 dirty="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000" dirty="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MX" sz="1400"/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MX" sz="1400" dirty="0"/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MX" sz="1400"/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8278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 b="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8.-</a:t>
                      </a:r>
                      <a:endParaRPr lang="es-MX" sz="1000" b="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 dirty="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000" dirty="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00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00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 dirty="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000" dirty="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MX" sz="1400"/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MX" sz="1400"/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MX" sz="1400"/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8278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 b="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9.-</a:t>
                      </a:r>
                      <a:endParaRPr lang="es-MX" sz="1000" b="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 dirty="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000" dirty="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00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00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 dirty="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000" dirty="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MX" sz="1400"/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MX" sz="1400" dirty="0"/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MX" sz="1400"/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8278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 b="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10.-</a:t>
                      </a:r>
                      <a:endParaRPr lang="es-MX" sz="1000" b="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 dirty="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000" dirty="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00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00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 dirty="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000" dirty="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MX" sz="1400"/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MX" sz="1400" dirty="0"/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MX" sz="1400"/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8278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 b="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11.-</a:t>
                      </a:r>
                      <a:endParaRPr lang="es-MX" sz="1000" b="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 dirty="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000" dirty="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00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00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 dirty="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000" dirty="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MX" sz="1400"/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MX" sz="1400"/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MX" sz="1400" dirty="0"/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8278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 b="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12.-</a:t>
                      </a:r>
                      <a:endParaRPr lang="es-MX" sz="1000" b="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 dirty="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000" dirty="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00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00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 dirty="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000" dirty="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MX" sz="1400"/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MX" sz="1400"/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MX" sz="1400" dirty="0"/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8278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 b="0" dirty="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13.-</a:t>
                      </a:r>
                      <a:endParaRPr lang="es-MX" sz="1000" b="0" dirty="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 dirty="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000" dirty="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00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00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 dirty="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000" dirty="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MX" sz="1400"/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MX" sz="1400"/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MX" sz="1400" dirty="0"/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8278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 b="0" dirty="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14.-</a:t>
                      </a:r>
                      <a:endParaRPr lang="es-MX" sz="1000" b="0" dirty="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 dirty="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000" dirty="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00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00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 dirty="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000" dirty="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MX" sz="1400"/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MX" sz="1400"/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MX" sz="1400" dirty="0"/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8278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 b="0" dirty="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15.-</a:t>
                      </a:r>
                      <a:endParaRPr lang="es-MX" sz="1000" b="0" dirty="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00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00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00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 dirty="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000" dirty="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MX" sz="1400"/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MX" sz="1400"/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MX" sz="1400" dirty="0"/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8278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 b="0" dirty="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16.-</a:t>
                      </a:r>
                      <a:endParaRPr lang="es-MX" sz="1000" b="0" dirty="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00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00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00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 dirty="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000" dirty="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MX" sz="1400"/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MX" sz="1400"/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MX" sz="1400" dirty="0"/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8278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 b="0" dirty="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17.-</a:t>
                      </a:r>
                      <a:endParaRPr lang="es-MX" sz="1000" b="0" dirty="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00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00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00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 dirty="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000" dirty="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MX" sz="1400"/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MX" sz="1400"/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MX" sz="1400" dirty="0"/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8278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 b="0" dirty="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18.-</a:t>
                      </a:r>
                      <a:endParaRPr lang="es-MX" sz="1000" b="0" dirty="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00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00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00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 dirty="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000" dirty="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MX" sz="1400"/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MX" sz="1400"/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MX" sz="1400" dirty="0"/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8278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 b="0" dirty="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19.-</a:t>
                      </a:r>
                      <a:endParaRPr lang="es-MX" sz="1000" b="0" dirty="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00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00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00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 dirty="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000" dirty="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MX" sz="1400"/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MX" sz="1400"/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MX" sz="1400" dirty="0"/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8278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 b="0" dirty="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20.-</a:t>
                      </a:r>
                      <a:endParaRPr lang="es-MX" sz="1000" b="0" dirty="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00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00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00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 dirty="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000" dirty="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MX" sz="1400"/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MX" sz="1400"/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MX" sz="1400"/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8278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 b="0" dirty="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21.-</a:t>
                      </a:r>
                      <a:endParaRPr lang="es-MX" sz="1000" b="0" dirty="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00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00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00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 dirty="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000" dirty="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MX" sz="1400"/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MX" sz="1400"/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MX" sz="1400"/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8278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 b="0" dirty="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22.-</a:t>
                      </a:r>
                      <a:endParaRPr lang="es-MX" sz="1000" b="0" dirty="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00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00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00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 dirty="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000" dirty="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MX" sz="1400"/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MX" sz="1400"/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MX" sz="1400"/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8278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 b="0" dirty="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23.-</a:t>
                      </a:r>
                      <a:endParaRPr lang="es-MX" sz="1000" b="0" dirty="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00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00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00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 dirty="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000" dirty="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MX" sz="1400"/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MX" sz="1400"/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MX" sz="1400"/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8278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 b="0" dirty="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24.-</a:t>
                      </a:r>
                      <a:endParaRPr lang="es-MX" sz="1000" b="0" dirty="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00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00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00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 dirty="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000" dirty="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MX" sz="1400"/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MX" sz="1400"/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MX" sz="1400"/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8278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 b="0" dirty="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25.-</a:t>
                      </a:r>
                      <a:endParaRPr lang="es-MX" sz="1000" b="0" dirty="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00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00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00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 dirty="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000" dirty="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MX" sz="1400"/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MX" sz="1400"/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MX" sz="1400" dirty="0"/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pic>
        <p:nvPicPr>
          <p:cNvPr id="7" name="Imagen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843" y="351769"/>
            <a:ext cx="515889" cy="4172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89669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7" y="812"/>
            <a:ext cx="10072338" cy="7771588"/>
          </a:xfrm>
          <a:prstGeom prst="rect">
            <a:avLst/>
          </a:prstGeom>
        </p:spPr>
      </p:pic>
      <p:sp>
        <p:nvSpPr>
          <p:cNvPr id="12" name="Rectángulo redondeado 11"/>
          <p:cNvSpPr/>
          <p:nvPr/>
        </p:nvSpPr>
        <p:spPr>
          <a:xfrm>
            <a:off x="9562454" y="-8762"/>
            <a:ext cx="495946" cy="7772401"/>
          </a:xfrm>
          <a:prstGeom prst="roundRect">
            <a:avLst/>
          </a:prstGeom>
          <a:solidFill>
            <a:srgbClr val="7030A0"/>
          </a:solidFill>
          <a:ln w="190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3" name="CuadroTexto 12"/>
          <p:cNvSpPr txBox="1"/>
          <p:nvPr/>
        </p:nvSpPr>
        <p:spPr>
          <a:xfrm rot="5400000">
            <a:off x="6060178" y="3499379"/>
            <a:ext cx="76010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3200" dirty="0" smtClean="0">
                <a:solidFill>
                  <a:schemeClr val="bg1"/>
                </a:solidFill>
                <a:latin typeface="Somelove" panose="02000500000000000000" pitchFamily="50" charset="0"/>
              </a:rPr>
              <a:t>Campo formativo: De lo Humano y lo Comunitario</a:t>
            </a:r>
            <a:r>
              <a:rPr lang="es-ES" sz="3200" dirty="0" smtClean="0">
                <a:solidFill>
                  <a:schemeClr val="bg1"/>
                </a:solidFill>
                <a:latin typeface="Somelove" panose="02000500000000000000" pitchFamily="50" charset="0"/>
              </a:rPr>
              <a:t> </a:t>
            </a:r>
            <a:endParaRPr lang="es-MX" sz="3200" dirty="0">
              <a:solidFill>
                <a:schemeClr val="bg1"/>
              </a:solidFill>
              <a:latin typeface="Somelove" panose="02000500000000000000" pitchFamily="50" charset="0"/>
            </a:endParaRPr>
          </a:p>
        </p:txBody>
      </p:sp>
      <p:graphicFrame>
        <p:nvGraphicFramePr>
          <p:cNvPr id="14" name="Tabla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74507090"/>
              </p:ext>
            </p:extLst>
          </p:nvPr>
        </p:nvGraphicFramePr>
        <p:xfrm>
          <a:off x="460843" y="329872"/>
          <a:ext cx="9006919" cy="692378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61822"/>
                <a:gridCol w="2873676"/>
                <a:gridCol w="858914"/>
                <a:gridCol w="898072"/>
                <a:gridCol w="1090045"/>
                <a:gridCol w="805015"/>
                <a:gridCol w="941318"/>
                <a:gridCol w="978057"/>
              </a:tblGrid>
              <a:tr h="33525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9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s-MX" sz="9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 dirty="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r>
                        <a:rPr lang="es-MX" sz="1200" b="1" dirty="0" smtClean="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CONTENIDOS:</a:t>
                      </a:r>
                      <a:endParaRPr lang="es-MX" sz="1200" dirty="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6">
                  <a:txBody>
                    <a:bodyPr/>
                    <a:lstStyle/>
                    <a:p>
                      <a:pPr marL="0" marR="0" lvl="0" indent="0" algn="ctr" defTabSz="10058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000" b="0" dirty="0" smtClean="0">
                          <a:solidFill>
                            <a:schemeClr val="tx1"/>
                          </a:solidFill>
                          <a:latin typeface="KG Miss Speechy IPA" panose="02000000000000000000" pitchFamily="2" charset="0"/>
                        </a:rPr>
                        <a:t>Interacción con personas de diversos contextos, que contribuyan al establecimiento de relaciones positivas y a una convivencia basada en la aceptación de la </a:t>
                      </a:r>
                      <a:r>
                        <a:rPr lang="es-ES" sz="1000" b="0" smtClean="0">
                          <a:solidFill>
                            <a:schemeClr val="tx1"/>
                          </a:solidFill>
                          <a:latin typeface="KG Miss Speechy IPA" panose="02000000000000000000" pitchFamily="2" charset="0"/>
                        </a:rPr>
                        <a:t>diversidad.</a:t>
                      </a:r>
                      <a:endParaRPr lang="es-ES" sz="1000" b="0" dirty="0" smtClean="0">
                        <a:solidFill>
                          <a:schemeClr val="tx1"/>
                        </a:solidFill>
                        <a:latin typeface="KG Miss Speechy IPA" panose="02000000000000000000" pitchFamily="2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lvl="0" indent="0" algn="ctr" defTabSz="10058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ES" sz="1000" b="0" dirty="0" smtClean="0">
                        <a:solidFill>
                          <a:schemeClr val="tx1"/>
                        </a:solidFill>
                        <a:latin typeface="KG Miss Speechy IPA" panose="02000000000000000000" pitchFamily="2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</a:tr>
              <a:tr h="76533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9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s-MX" sz="9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0584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200" dirty="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r>
                        <a:rPr lang="es-MX" sz="1200" b="1" dirty="0" smtClean="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PROCESOS DE DESARROLLO DEL APRENDIZAJE (PDA):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s-MX" sz="1200" dirty="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s-ES" sz="900" dirty="0" smtClean="0">
                          <a:latin typeface="KG Miss Speechy IPA" panose="02000000000000000000" pitchFamily="2" charset="0"/>
                        </a:rPr>
                        <a:t>II.- Interactúa con distintas personas en situaciones diversas, a partir del establecimiento conjunto de acuerdos para la participación, la </a:t>
                      </a:r>
                      <a:r>
                        <a:rPr lang="es-MX" sz="900" smtClean="0">
                          <a:latin typeface="KG Miss Speechy IPA" panose="02000000000000000000" pitchFamily="2" charset="0"/>
                        </a:rPr>
                        <a:t>organización y la convivencia.</a:t>
                      </a:r>
                      <a:endParaRPr lang="es-MX" sz="900" dirty="0" smtClean="0">
                        <a:latin typeface="KG Miss Speechy IPA" panose="02000000000000000000" pitchFamily="2" charset="0"/>
                      </a:endParaRPr>
                    </a:p>
                  </a:txBody>
                  <a:tcPr marL="54585" marR="54585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s-MX" sz="900" dirty="0" smtClean="0">
                          <a:latin typeface="KG Miss Speechy IPA" panose="02000000000000000000" pitchFamily="2" charset="0"/>
                        </a:rPr>
                        <a:t>I.- </a:t>
                      </a:r>
                      <a:r>
                        <a:rPr lang="es-ES" sz="900" smtClean="0">
                          <a:latin typeface="KG Miss Speechy IPA" panose="02000000000000000000" pitchFamily="2" charset="0"/>
                        </a:rPr>
                        <a:t>Interactúa con diferentes compañeras y compañeros, para establecer relaciones de amistad, igualdad, </a:t>
                      </a:r>
                      <a:r>
                        <a:rPr lang="es-MX" sz="900" smtClean="0">
                          <a:latin typeface="KG Miss Speechy IPA" panose="02000000000000000000" pitchFamily="2" charset="0"/>
                        </a:rPr>
                        <a:t>empatía y colaboración.</a:t>
                      </a:r>
                    </a:p>
                  </a:txBody>
                  <a:tcPr marL="54585" marR="54585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</a:tr>
              <a:tr h="45862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 b="0" dirty="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N° </a:t>
                      </a:r>
                      <a:r>
                        <a:rPr lang="es-MX" sz="900" b="0" dirty="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LISTA</a:t>
                      </a:r>
                      <a:endParaRPr lang="es-MX" sz="900" b="0" dirty="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 b="1" dirty="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NOMBRE DEL ALUMNO</a:t>
                      </a:r>
                      <a:endParaRPr lang="es-MX" sz="1000" b="1" dirty="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s-MX" sz="1000" b="1" dirty="0" smtClean="0">
                        <a:solidFill>
                          <a:schemeClr val="bg1"/>
                        </a:solidFill>
                        <a:effectLst/>
                        <a:latin typeface="KG Miss Speechy IPA" panose="02000000000000000000" pitchFamily="2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 b="1" dirty="0" smtClean="0">
                          <a:solidFill>
                            <a:schemeClr val="bg1"/>
                          </a:solidFill>
                          <a:effectLst/>
                          <a:latin typeface="KG Miss Speechy IPA" panose="02000000000000000000" pitchFamily="2" charset="0"/>
                        </a:rPr>
                        <a:t>L</a:t>
                      </a:r>
                      <a:endParaRPr lang="es-MX" sz="1000" b="1" dirty="0">
                        <a:solidFill>
                          <a:schemeClr val="bg1"/>
                        </a:solidFill>
                        <a:effectLst/>
                        <a:latin typeface="KG Miss Speechy IPA" panose="02000000000000000000" pitchFamily="2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 b="1" dirty="0">
                          <a:solidFill>
                            <a:schemeClr val="bg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000" b="1" dirty="0">
                        <a:solidFill>
                          <a:schemeClr val="bg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 b="1" dirty="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EP</a:t>
                      </a:r>
                      <a:endParaRPr lang="es-MX" sz="1000" b="1" dirty="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 b="1" dirty="0">
                          <a:solidFill>
                            <a:schemeClr val="bg1"/>
                          </a:solidFill>
                          <a:effectLst/>
                          <a:latin typeface="KG Miss Speechy IPA" panose="02000000000000000000" pitchFamily="2" charset="0"/>
                        </a:rPr>
                        <a:t>RA</a:t>
                      </a:r>
                      <a:endParaRPr lang="es-MX" sz="1000" b="1" dirty="0">
                        <a:solidFill>
                          <a:schemeClr val="bg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000" b="1" dirty="0" smtClean="0">
                          <a:solidFill>
                            <a:schemeClr val="bg1"/>
                          </a:solidFill>
                          <a:latin typeface="KG Miss Speechy IPA" panose="02000000000000000000" pitchFamily="2" charset="0"/>
                        </a:rPr>
                        <a:t>L</a:t>
                      </a:r>
                      <a:endParaRPr lang="es-MX" sz="1000" b="1" dirty="0">
                        <a:solidFill>
                          <a:schemeClr val="bg1"/>
                        </a:solidFill>
                        <a:latin typeface="KG Miss Speechy IPA" panose="02000000000000000000" pitchFamily="2" charset="0"/>
                      </a:endParaRPr>
                    </a:p>
                  </a:txBody>
                  <a:tcPr marL="54585" marR="54585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 b="1" dirty="0" smtClean="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EP</a:t>
                      </a:r>
                      <a:endParaRPr lang="es-MX" sz="1000" b="1" dirty="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 b="1" dirty="0" smtClean="0">
                          <a:solidFill>
                            <a:schemeClr val="bg1"/>
                          </a:solidFill>
                          <a:effectLst/>
                          <a:latin typeface="KG Miss Speechy IPA" panose="02000000000000000000" pitchFamily="2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RA</a:t>
                      </a:r>
                      <a:endParaRPr lang="es-MX" sz="1000" b="1" dirty="0">
                        <a:solidFill>
                          <a:schemeClr val="bg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</a:tr>
              <a:tr h="18278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 b="0" dirty="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1.-</a:t>
                      </a:r>
                      <a:endParaRPr lang="es-MX" sz="1000" b="0" dirty="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00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00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 dirty="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000" dirty="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 dirty="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000" dirty="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MX" sz="1400" dirty="0"/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MX" sz="1400" dirty="0"/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MX" sz="1400" dirty="0"/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8278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 b="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2.-</a:t>
                      </a:r>
                      <a:endParaRPr lang="es-MX" sz="1000" b="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00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00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 dirty="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000" dirty="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 dirty="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000" dirty="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MX" sz="1400"/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MX" sz="1400"/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MX" sz="1400"/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8278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 b="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3.-</a:t>
                      </a:r>
                      <a:endParaRPr lang="es-MX" sz="1000" b="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00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00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 dirty="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000" dirty="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 dirty="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000" dirty="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MX" sz="1400"/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MX" sz="1400"/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MX" sz="1400"/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8278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 b="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4.-</a:t>
                      </a:r>
                      <a:endParaRPr lang="es-MX" sz="1000" b="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 dirty="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000" dirty="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00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 dirty="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000" dirty="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 dirty="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000" dirty="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MX" sz="1400"/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MX" sz="1400"/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MX" sz="1400"/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8278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 b="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5.-</a:t>
                      </a:r>
                      <a:endParaRPr lang="es-MX" sz="1000" b="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 dirty="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000" dirty="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00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 dirty="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000" dirty="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 dirty="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000" dirty="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MX" sz="1400" dirty="0"/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MX" sz="1400"/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MX" sz="1400"/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8278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 b="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6.-</a:t>
                      </a:r>
                      <a:endParaRPr lang="es-MX" sz="1000" b="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 dirty="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000" dirty="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00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 dirty="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000" dirty="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 dirty="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000" dirty="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MX" sz="1400" dirty="0"/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MX" sz="1400"/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MX" sz="1400"/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8278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 b="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7.-</a:t>
                      </a:r>
                      <a:endParaRPr lang="es-MX" sz="1000" b="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 dirty="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000" dirty="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00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00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 dirty="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000" dirty="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MX" sz="1400"/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MX" sz="1400" dirty="0"/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MX" sz="1400"/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8278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 b="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8.-</a:t>
                      </a:r>
                      <a:endParaRPr lang="es-MX" sz="1000" b="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 dirty="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000" dirty="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00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00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 dirty="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000" dirty="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MX" sz="1400"/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MX" sz="1400"/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MX" sz="1400"/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8278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 b="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9.-</a:t>
                      </a:r>
                      <a:endParaRPr lang="es-MX" sz="1000" b="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 dirty="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000" dirty="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00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00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 dirty="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000" dirty="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MX" sz="1400"/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MX" sz="1400" dirty="0"/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MX" sz="1400"/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8278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 b="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10.-</a:t>
                      </a:r>
                      <a:endParaRPr lang="es-MX" sz="1000" b="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 dirty="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000" dirty="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00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00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 dirty="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000" dirty="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MX" sz="1400"/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MX" sz="1400" dirty="0"/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MX" sz="1400"/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8278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 b="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11.-</a:t>
                      </a:r>
                      <a:endParaRPr lang="es-MX" sz="1000" b="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 dirty="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000" dirty="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00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00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 dirty="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000" dirty="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MX" sz="1400"/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MX" sz="1400"/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MX" sz="1400" dirty="0"/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8278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 b="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12.-</a:t>
                      </a:r>
                      <a:endParaRPr lang="es-MX" sz="1000" b="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 dirty="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000" dirty="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00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00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 dirty="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000" dirty="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MX" sz="1400"/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MX" sz="1400"/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MX" sz="1400" dirty="0"/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8278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 b="0" dirty="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13.-</a:t>
                      </a:r>
                      <a:endParaRPr lang="es-MX" sz="1000" b="0" dirty="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 dirty="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000" dirty="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00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00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 dirty="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000" dirty="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MX" sz="1400"/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MX" sz="1400"/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MX" sz="1400" dirty="0"/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8278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 b="0" dirty="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14.-</a:t>
                      </a:r>
                      <a:endParaRPr lang="es-MX" sz="1000" b="0" dirty="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 dirty="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000" dirty="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00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00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 dirty="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000" dirty="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MX" sz="1400"/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MX" sz="1400"/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MX" sz="1400" dirty="0"/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8278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 b="0" dirty="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15.-</a:t>
                      </a:r>
                      <a:endParaRPr lang="es-MX" sz="1000" b="0" dirty="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00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00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00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 dirty="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000" dirty="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MX" sz="1400"/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MX" sz="1400"/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MX" sz="1400" dirty="0"/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8278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 b="0" dirty="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16.-</a:t>
                      </a:r>
                      <a:endParaRPr lang="es-MX" sz="1000" b="0" dirty="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00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00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00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 dirty="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000" dirty="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MX" sz="1400"/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MX" sz="1400"/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MX" sz="1400" dirty="0"/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8278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 b="0" dirty="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17.-</a:t>
                      </a:r>
                      <a:endParaRPr lang="es-MX" sz="1000" b="0" dirty="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00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00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00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 dirty="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000" dirty="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MX" sz="1400"/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MX" sz="1400"/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MX" sz="1400" dirty="0"/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8278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 b="0" dirty="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18.-</a:t>
                      </a:r>
                      <a:endParaRPr lang="es-MX" sz="1000" b="0" dirty="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00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00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00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 dirty="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000" dirty="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MX" sz="1400"/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MX" sz="1400"/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MX" sz="1400" dirty="0"/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8278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 b="0" dirty="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19.-</a:t>
                      </a:r>
                      <a:endParaRPr lang="es-MX" sz="1000" b="0" dirty="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00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00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00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 dirty="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000" dirty="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MX" sz="1400"/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MX" sz="1400"/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MX" sz="1400" dirty="0"/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8278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 b="0" dirty="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20.-</a:t>
                      </a:r>
                      <a:endParaRPr lang="es-MX" sz="1000" b="0" dirty="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00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00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00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 dirty="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000" dirty="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MX" sz="1400"/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MX" sz="1400"/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MX" sz="1400"/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8278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 b="0" dirty="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21.-</a:t>
                      </a:r>
                      <a:endParaRPr lang="es-MX" sz="1000" b="0" dirty="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00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00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00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 dirty="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000" dirty="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MX" sz="1400"/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MX" sz="1400"/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MX" sz="1400"/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8278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 b="0" dirty="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22.-</a:t>
                      </a:r>
                      <a:endParaRPr lang="es-MX" sz="1000" b="0" dirty="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00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00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00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 dirty="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000" dirty="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MX" sz="1400"/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MX" sz="1400"/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MX" sz="1400"/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8278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 b="0" dirty="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23.-</a:t>
                      </a:r>
                      <a:endParaRPr lang="es-MX" sz="1000" b="0" dirty="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00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00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00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 dirty="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000" dirty="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MX" sz="1400"/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MX" sz="1400"/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MX" sz="1400"/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8278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 b="0" dirty="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24.-</a:t>
                      </a:r>
                      <a:endParaRPr lang="es-MX" sz="1000" b="0" dirty="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00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00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00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 dirty="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000" dirty="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MX" sz="1400"/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MX" sz="1400"/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MX" sz="1400"/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8278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 b="0" dirty="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25.-</a:t>
                      </a:r>
                      <a:endParaRPr lang="es-MX" sz="1000" b="0" dirty="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00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00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00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 dirty="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000" dirty="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MX" sz="1400"/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MX" sz="1400"/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MX" sz="1400" dirty="0"/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pic>
        <p:nvPicPr>
          <p:cNvPr id="7" name="Imagen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843" y="351769"/>
            <a:ext cx="515889" cy="4172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7503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7" y="812"/>
            <a:ext cx="10072338" cy="7771588"/>
          </a:xfrm>
          <a:prstGeom prst="rect">
            <a:avLst/>
          </a:prstGeom>
        </p:spPr>
      </p:pic>
      <p:sp>
        <p:nvSpPr>
          <p:cNvPr id="12" name="Rectángulo redondeado 11"/>
          <p:cNvSpPr/>
          <p:nvPr/>
        </p:nvSpPr>
        <p:spPr>
          <a:xfrm>
            <a:off x="9562454" y="-8762"/>
            <a:ext cx="495946" cy="7772401"/>
          </a:xfrm>
          <a:prstGeom prst="roundRect">
            <a:avLst/>
          </a:prstGeom>
          <a:solidFill>
            <a:srgbClr val="7030A0"/>
          </a:solidFill>
          <a:ln w="190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3" name="CuadroTexto 12"/>
          <p:cNvSpPr txBox="1"/>
          <p:nvPr/>
        </p:nvSpPr>
        <p:spPr>
          <a:xfrm rot="5400000">
            <a:off x="6060178" y="3499379"/>
            <a:ext cx="76010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3200" dirty="0" smtClean="0">
                <a:solidFill>
                  <a:schemeClr val="bg1"/>
                </a:solidFill>
                <a:latin typeface="Somelove" panose="02000500000000000000" pitchFamily="50" charset="0"/>
              </a:rPr>
              <a:t>Campo formativo: De lo Humano y lo Comunitario</a:t>
            </a:r>
            <a:r>
              <a:rPr lang="es-ES" sz="3200" dirty="0" smtClean="0">
                <a:solidFill>
                  <a:schemeClr val="bg1"/>
                </a:solidFill>
                <a:latin typeface="Somelove" panose="02000500000000000000" pitchFamily="50" charset="0"/>
              </a:rPr>
              <a:t> </a:t>
            </a:r>
            <a:endParaRPr lang="es-MX" sz="3200" dirty="0">
              <a:solidFill>
                <a:schemeClr val="bg1"/>
              </a:solidFill>
              <a:latin typeface="Somelove" panose="02000500000000000000" pitchFamily="50" charset="0"/>
            </a:endParaRPr>
          </a:p>
        </p:txBody>
      </p:sp>
      <p:graphicFrame>
        <p:nvGraphicFramePr>
          <p:cNvPr id="14" name="Tabla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40877186"/>
              </p:ext>
            </p:extLst>
          </p:nvPr>
        </p:nvGraphicFramePr>
        <p:xfrm>
          <a:off x="460843" y="351769"/>
          <a:ext cx="9006919" cy="677329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61822"/>
                <a:gridCol w="2873676"/>
                <a:gridCol w="858914"/>
                <a:gridCol w="898072"/>
                <a:gridCol w="1090045"/>
                <a:gridCol w="805015"/>
                <a:gridCol w="941318"/>
                <a:gridCol w="978057"/>
              </a:tblGrid>
              <a:tr h="33525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9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s-MX" sz="9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 dirty="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r>
                        <a:rPr lang="es-MX" sz="1200" b="1" dirty="0" smtClean="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CONTENIDOS:</a:t>
                      </a:r>
                      <a:endParaRPr lang="es-MX" sz="1200" dirty="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6">
                  <a:txBody>
                    <a:bodyPr/>
                    <a:lstStyle/>
                    <a:p>
                      <a:pPr marL="0" marR="0" lvl="0" indent="0" algn="ctr" defTabSz="10058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000" b="0" dirty="0" smtClean="0">
                          <a:solidFill>
                            <a:schemeClr val="tx1"/>
                          </a:solidFill>
                          <a:latin typeface="KG Miss Speechy IPA" panose="02000000000000000000" pitchFamily="2" charset="0"/>
                        </a:rPr>
                        <a:t>Interacción con personas de diversos contextos, que contribuyan al establecimiento de relaciones positivas y a una convivencia basada en la aceptación de la </a:t>
                      </a:r>
                      <a:r>
                        <a:rPr lang="es-ES" sz="1000" b="0" smtClean="0">
                          <a:solidFill>
                            <a:schemeClr val="tx1"/>
                          </a:solidFill>
                          <a:latin typeface="KG Miss Speechy IPA" panose="02000000000000000000" pitchFamily="2" charset="0"/>
                        </a:rPr>
                        <a:t>diversidad.</a:t>
                      </a:r>
                      <a:endParaRPr lang="es-ES" sz="1000" b="0" dirty="0" smtClean="0">
                        <a:solidFill>
                          <a:schemeClr val="tx1"/>
                        </a:solidFill>
                        <a:latin typeface="KG Miss Speechy IPA" panose="02000000000000000000" pitchFamily="2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lvl="0" indent="0" algn="ctr" defTabSz="10058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ES" sz="1000" b="0" dirty="0" smtClean="0">
                        <a:solidFill>
                          <a:schemeClr val="tx1"/>
                        </a:solidFill>
                        <a:latin typeface="KG Miss Speechy IPA" panose="02000000000000000000" pitchFamily="2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</a:tr>
              <a:tr h="61483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9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s-MX" sz="9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0584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200" dirty="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r>
                        <a:rPr lang="es-MX" sz="1200" b="1" dirty="0" smtClean="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PROCESOS DE DESARROLLO DEL APRENDIZAJE (PDA):</a:t>
                      </a:r>
                    </a:p>
                  </a:txBody>
                  <a:tcPr marL="54585" marR="54585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6">
                  <a:txBody>
                    <a:bodyPr/>
                    <a:lstStyle/>
                    <a:p>
                      <a:pPr marL="0" marR="0" lvl="0" indent="0" algn="ctr" defTabSz="10058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900" dirty="0" smtClean="0">
                          <a:latin typeface="KG Miss Speechy IPA" panose="02000000000000000000" pitchFamily="2" charset="0"/>
                        </a:rPr>
                        <a:t>III.- Asume actitudes </a:t>
                      </a:r>
                      <a:r>
                        <a:rPr lang="es-ES" sz="900" dirty="0" err="1" smtClean="0">
                          <a:latin typeface="KG Miss Speechy IPA" panose="02000000000000000000" pitchFamily="2" charset="0"/>
                        </a:rPr>
                        <a:t>prosociales</a:t>
                      </a:r>
                      <a:r>
                        <a:rPr lang="es-ES" sz="900" dirty="0" smtClean="0">
                          <a:latin typeface="KG Miss Speechy IPA" panose="02000000000000000000" pitchFamily="2" charset="0"/>
                        </a:rPr>
                        <a:t> como compartir, ayudar y colaborar, al participar y mejorar las relaciones de convivencia con las demás personas y el </a:t>
                      </a:r>
                      <a:r>
                        <a:rPr lang="es-ES" sz="900" smtClean="0">
                          <a:latin typeface="KG Miss Speechy IPA" panose="02000000000000000000" pitchFamily="2" charset="0"/>
                        </a:rPr>
                        <a:t>medio ambiente</a:t>
                      </a:r>
                      <a:endParaRPr lang="es-MX" sz="900" smtClean="0">
                        <a:latin typeface="KG Miss Speechy IPA" panose="02000000000000000000" pitchFamily="2" charset="0"/>
                      </a:endParaRPr>
                    </a:p>
                  </a:txBody>
                  <a:tcPr marL="54585" marR="54585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s-MX" sz="900" dirty="0" smtClean="0">
                        <a:latin typeface="KG Miss Speechy IPA" panose="02000000000000000000" pitchFamily="2" charset="0"/>
                      </a:endParaRPr>
                    </a:p>
                  </a:txBody>
                  <a:tcPr marL="54585" marR="54585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</a:tr>
              <a:tr h="45862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 b="0" dirty="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N° </a:t>
                      </a:r>
                      <a:r>
                        <a:rPr lang="es-MX" sz="900" b="0" dirty="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LISTA</a:t>
                      </a:r>
                      <a:endParaRPr lang="es-MX" sz="900" b="0" dirty="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 b="1" dirty="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NOMBRE DEL ALUMNO</a:t>
                      </a:r>
                      <a:endParaRPr lang="es-MX" sz="1000" b="1" dirty="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s-MX" sz="1000" b="1" dirty="0" smtClean="0">
                        <a:solidFill>
                          <a:schemeClr val="bg1"/>
                        </a:solidFill>
                        <a:effectLst/>
                        <a:latin typeface="KG Miss Speechy IPA" panose="02000000000000000000" pitchFamily="2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 b="1" dirty="0" smtClean="0">
                          <a:solidFill>
                            <a:schemeClr val="bg1"/>
                          </a:solidFill>
                          <a:effectLst/>
                          <a:latin typeface="KG Miss Speechy IPA" panose="02000000000000000000" pitchFamily="2" charset="0"/>
                        </a:rPr>
                        <a:t>L</a:t>
                      </a:r>
                      <a:endParaRPr lang="es-MX" sz="1000" b="1" dirty="0">
                        <a:solidFill>
                          <a:schemeClr val="bg1"/>
                        </a:solidFill>
                        <a:effectLst/>
                        <a:latin typeface="KG Miss Speechy IPA" panose="02000000000000000000" pitchFamily="2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 b="1" dirty="0">
                          <a:solidFill>
                            <a:schemeClr val="bg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000" b="1" dirty="0">
                        <a:solidFill>
                          <a:schemeClr val="bg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 b="1" dirty="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EP</a:t>
                      </a:r>
                      <a:endParaRPr lang="es-MX" sz="1000" b="1" dirty="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 b="1" dirty="0">
                          <a:solidFill>
                            <a:schemeClr val="bg1"/>
                          </a:solidFill>
                          <a:effectLst/>
                          <a:latin typeface="KG Miss Speechy IPA" panose="02000000000000000000" pitchFamily="2" charset="0"/>
                        </a:rPr>
                        <a:t>RA</a:t>
                      </a:r>
                      <a:endParaRPr lang="es-MX" sz="1000" b="1" dirty="0">
                        <a:solidFill>
                          <a:schemeClr val="bg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000" b="1" dirty="0" smtClean="0">
                          <a:solidFill>
                            <a:schemeClr val="bg1"/>
                          </a:solidFill>
                          <a:latin typeface="KG Miss Speechy IPA" panose="02000000000000000000" pitchFamily="2" charset="0"/>
                        </a:rPr>
                        <a:t>L</a:t>
                      </a:r>
                      <a:endParaRPr lang="es-MX" sz="1000" b="1" dirty="0">
                        <a:solidFill>
                          <a:schemeClr val="bg1"/>
                        </a:solidFill>
                        <a:latin typeface="KG Miss Speechy IPA" panose="02000000000000000000" pitchFamily="2" charset="0"/>
                      </a:endParaRPr>
                    </a:p>
                  </a:txBody>
                  <a:tcPr marL="54585" marR="54585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 b="1" dirty="0" smtClean="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EP</a:t>
                      </a:r>
                      <a:endParaRPr lang="es-MX" sz="1000" b="1" dirty="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 b="1" dirty="0" smtClean="0">
                          <a:solidFill>
                            <a:schemeClr val="bg1"/>
                          </a:solidFill>
                          <a:effectLst/>
                          <a:latin typeface="KG Miss Speechy IPA" panose="02000000000000000000" pitchFamily="2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RA</a:t>
                      </a:r>
                      <a:endParaRPr lang="es-MX" sz="1000" b="1" dirty="0">
                        <a:solidFill>
                          <a:schemeClr val="bg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</a:tr>
              <a:tr h="18278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 b="0" dirty="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1.-</a:t>
                      </a:r>
                      <a:endParaRPr lang="es-MX" sz="1000" b="0" dirty="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00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00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 dirty="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000" dirty="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 dirty="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000" dirty="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MX" sz="1400" dirty="0"/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MX" sz="1400" dirty="0"/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MX" sz="1400" dirty="0"/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8278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 b="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2.-</a:t>
                      </a:r>
                      <a:endParaRPr lang="es-MX" sz="1000" b="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00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00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 dirty="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000" dirty="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 dirty="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000" dirty="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MX" sz="1400"/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MX" sz="1400"/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MX" sz="1400"/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8278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 b="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3.-</a:t>
                      </a:r>
                      <a:endParaRPr lang="es-MX" sz="1000" b="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00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00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 dirty="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000" dirty="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 dirty="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000" dirty="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MX" sz="1400"/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MX" sz="1400"/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MX" sz="1400"/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8278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 b="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4.-</a:t>
                      </a:r>
                      <a:endParaRPr lang="es-MX" sz="1000" b="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 dirty="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000" dirty="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00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 dirty="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000" dirty="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 dirty="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000" dirty="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MX" sz="1400"/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MX" sz="1400"/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MX" sz="1400"/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8278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 b="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5.-</a:t>
                      </a:r>
                      <a:endParaRPr lang="es-MX" sz="1000" b="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 dirty="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000" dirty="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00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 dirty="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000" dirty="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 dirty="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000" dirty="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MX" sz="1400" dirty="0"/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MX" sz="1400"/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MX" sz="1400"/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8278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 b="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6.-</a:t>
                      </a:r>
                      <a:endParaRPr lang="es-MX" sz="1000" b="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 dirty="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000" dirty="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00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 dirty="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000" dirty="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 dirty="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000" dirty="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MX" sz="1400" dirty="0"/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MX" sz="1400"/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MX" sz="1400"/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8278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 b="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7.-</a:t>
                      </a:r>
                      <a:endParaRPr lang="es-MX" sz="1000" b="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 dirty="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000" dirty="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00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00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 dirty="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000" dirty="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MX" sz="1400"/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MX" sz="1400" dirty="0"/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MX" sz="1400"/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8278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 b="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8.-</a:t>
                      </a:r>
                      <a:endParaRPr lang="es-MX" sz="1000" b="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 dirty="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000" dirty="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00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00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 dirty="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000" dirty="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MX" sz="1400"/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MX" sz="1400"/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MX" sz="1400"/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8278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 b="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9.-</a:t>
                      </a:r>
                      <a:endParaRPr lang="es-MX" sz="1000" b="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 dirty="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000" dirty="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00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00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 dirty="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000" dirty="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MX" sz="1400"/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MX" sz="1400" dirty="0"/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MX" sz="1400"/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8278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 b="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10.-</a:t>
                      </a:r>
                      <a:endParaRPr lang="es-MX" sz="1000" b="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 dirty="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000" dirty="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00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00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 dirty="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000" dirty="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MX" sz="1400"/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MX" sz="1400" dirty="0"/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MX" sz="1400"/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8278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 b="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11.-</a:t>
                      </a:r>
                      <a:endParaRPr lang="es-MX" sz="1000" b="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 dirty="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000" dirty="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00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00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 dirty="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000" dirty="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MX" sz="1400"/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MX" sz="1400"/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MX" sz="1400" dirty="0"/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8278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 b="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12.-</a:t>
                      </a:r>
                      <a:endParaRPr lang="es-MX" sz="1000" b="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 dirty="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000" dirty="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00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00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 dirty="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000" dirty="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MX" sz="1400"/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MX" sz="1400"/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MX" sz="1400" dirty="0"/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8278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 b="0" dirty="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13.-</a:t>
                      </a:r>
                      <a:endParaRPr lang="es-MX" sz="1000" b="0" dirty="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 dirty="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000" dirty="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00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00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 dirty="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000" dirty="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MX" sz="1400"/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MX" sz="1400"/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MX" sz="1400" dirty="0"/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8278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 b="0" dirty="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14.-</a:t>
                      </a:r>
                      <a:endParaRPr lang="es-MX" sz="1000" b="0" dirty="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 dirty="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000" dirty="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00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00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 dirty="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000" dirty="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MX" sz="1400"/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MX" sz="1400"/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MX" sz="1400" dirty="0"/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8278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 b="0" dirty="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15.-</a:t>
                      </a:r>
                      <a:endParaRPr lang="es-MX" sz="1000" b="0" dirty="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00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00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00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 dirty="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000" dirty="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MX" sz="1400"/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MX" sz="1400"/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MX" sz="1400" dirty="0"/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8278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 b="0" dirty="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16.-</a:t>
                      </a:r>
                      <a:endParaRPr lang="es-MX" sz="1000" b="0" dirty="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00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00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00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 dirty="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000" dirty="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MX" sz="1400"/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MX" sz="1400"/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MX" sz="1400" dirty="0"/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8278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 b="0" dirty="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17.-</a:t>
                      </a:r>
                      <a:endParaRPr lang="es-MX" sz="1000" b="0" dirty="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00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00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00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 dirty="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000" dirty="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MX" sz="1400"/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MX" sz="1400"/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MX" sz="1400" dirty="0"/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8278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 b="0" dirty="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18.-</a:t>
                      </a:r>
                      <a:endParaRPr lang="es-MX" sz="1000" b="0" dirty="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00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00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00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 dirty="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000" dirty="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MX" sz="1400"/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MX" sz="1400"/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MX" sz="1400" dirty="0"/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8278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 b="0" dirty="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19.-</a:t>
                      </a:r>
                      <a:endParaRPr lang="es-MX" sz="1000" b="0" dirty="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00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00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00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 dirty="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000" dirty="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MX" sz="1400"/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MX" sz="1400"/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MX" sz="1400" dirty="0"/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8278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 b="0" dirty="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20.-</a:t>
                      </a:r>
                      <a:endParaRPr lang="es-MX" sz="1000" b="0" dirty="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00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00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00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 dirty="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000" dirty="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MX" sz="1400"/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MX" sz="1400"/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MX" sz="1400"/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8278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 b="0" dirty="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21.-</a:t>
                      </a:r>
                      <a:endParaRPr lang="es-MX" sz="1000" b="0" dirty="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00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00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00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 dirty="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000" dirty="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MX" sz="1400"/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MX" sz="1400"/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MX" sz="1400"/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8278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 b="0" dirty="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22.-</a:t>
                      </a:r>
                      <a:endParaRPr lang="es-MX" sz="1000" b="0" dirty="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00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00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00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 dirty="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000" dirty="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MX" sz="1400"/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MX" sz="1400"/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MX" sz="1400"/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8278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 b="0" dirty="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23.-</a:t>
                      </a:r>
                      <a:endParaRPr lang="es-MX" sz="1000" b="0" dirty="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00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00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00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 dirty="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000" dirty="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MX" sz="1400"/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MX" sz="1400"/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MX" sz="1400"/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8278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 b="0" dirty="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24.-</a:t>
                      </a:r>
                      <a:endParaRPr lang="es-MX" sz="1000" b="0" dirty="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00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00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00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 dirty="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000" dirty="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MX" sz="1400"/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MX" sz="1400"/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MX" sz="1400"/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8278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 b="0" dirty="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25.-</a:t>
                      </a:r>
                      <a:endParaRPr lang="es-MX" sz="1000" b="0" dirty="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00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00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00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 dirty="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000" dirty="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MX" sz="1400"/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MX" sz="1400"/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MX" sz="1400" dirty="0"/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pic>
        <p:nvPicPr>
          <p:cNvPr id="7" name="Imagen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843" y="351769"/>
            <a:ext cx="515889" cy="4172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83621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7" y="812"/>
            <a:ext cx="10072338" cy="7771588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62402" y="7103532"/>
            <a:ext cx="515889" cy="417246"/>
          </a:xfrm>
          <a:prstGeom prst="rect">
            <a:avLst/>
          </a:prstGeom>
        </p:spPr>
      </p:pic>
      <p:graphicFrame>
        <p:nvGraphicFramePr>
          <p:cNvPr id="8" name="Tabla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91480115"/>
              </p:ext>
            </p:extLst>
          </p:nvPr>
        </p:nvGraphicFramePr>
        <p:xfrm>
          <a:off x="751113" y="920501"/>
          <a:ext cx="8425543" cy="593141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797488"/>
                <a:gridCol w="2850190"/>
                <a:gridCol w="4777865"/>
              </a:tblGrid>
              <a:tr h="45391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100" b="0" dirty="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N° LISTA</a:t>
                      </a:r>
                      <a:endParaRPr lang="es-MX" sz="1100" b="0" dirty="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100" b="1" dirty="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NOMBRE DEL ALUMNO</a:t>
                      </a:r>
                      <a:endParaRPr lang="es-MX" sz="1100" b="1" dirty="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100" b="1" dirty="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OBSERVACIONES RELEVANTES EN LOS PROCESOS DE APRENDIZAJE</a:t>
                      </a:r>
                      <a:endParaRPr lang="es-MX" sz="1100" b="1" dirty="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1910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100" b="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1.-</a:t>
                      </a:r>
                      <a:endParaRPr lang="es-MX" sz="1100" b="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100" b="0" dirty="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100" b="0" dirty="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100" b="0" dirty="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100" b="0" dirty="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1910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100" b="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2.-</a:t>
                      </a:r>
                      <a:endParaRPr lang="es-MX" sz="1100" b="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100" b="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100" b="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100" b="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100" b="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1910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100" b="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3.-</a:t>
                      </a:r>
                      <a:endParaRPr lang="es-MX" sz="1100" b="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100" b="0" dirty="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100" b="0" dirty="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100" b="0" dirty="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100" b="0" dirty="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1910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100" b="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4.-</a:t>
                      </a:r>
                      <a:endParaRPr lang="es-MX" sz="1100" b="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100" b="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100" b="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100" b="0" dirty="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100" b="0" dirty="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1910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100" b="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5.-</a:t>
                      </a:r>
                      <a:endParaRPr lang="es-MX" sz="1100" b="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100" b="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100" b="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100" b="0" dirty="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100" b="0" dirty="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1910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100" b="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6.-</a:t>
                      </a:r>
                      <a:endParaRPr lang="es-MX" sz="1100" b="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100" b="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100" b="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100" b="0" dirty="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100" b="0" dirty="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1910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100" b="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7.-</a:t>
                      </a:r>
                      <a:endParaRPr lang="es-MX" sz="1100" b="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100" b="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100" b="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100" b="0" dirty="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100" b="0" dirty="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1910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100" b="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8.-</a:t>
                      </a:r>
                      <a:endParaRPr lang="es-MX" sz="1100" b="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100" b="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100" b="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100" b="0" dirty="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100" b="0" dirty="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1910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100" b="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9.-</a:t>
                      </a:r>
                      <a:endParaRPr lang="es-MX" sz="1100" b="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100" b="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100" b="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100" b="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100" b="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1910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100" b="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10.-</a:t>
                      </a:r>
                      <a:endParaRPr lang="es-MX" sz="1100" b="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100" b="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100" b="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100" b="0" dirty="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100" b="0" dirty="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1910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100" b="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11.-</a:t>
                      </a:r>
                      <a:endParaRPr lang="es-MX" sz="1100" b="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100" b="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100" b="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100" b="0" dirty="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100" b="0" dirty="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1910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100" b="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12.-</a:t>
                      </a:r>
                      <a:endParaRPr lang="es-MX" sz="1100" b="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100" b="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100" b="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100" b="0" dirty="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100" b="0" dirty="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1910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100" b="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13.-</a:t>
                      </a:r>
                      <a:endParaRPr lang="es-MX" sz="1100" b="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100" b="0" dirty="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100" b="0" dirty="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100" b="0" dirty="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100" b="0" dirty="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1910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100" b="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14.-</a:t>
                      </a:r>
                      <a:endParaRPr lang="es-MX" sz="1100" b="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100" b="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100" b="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100" b="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100" b="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1910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100" b="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15.-</a:t>
                      </a:r>
                      <a:endParaRPr lang="es-MX" sz="1100" b="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100" b="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100" b="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100" b="0" dirty="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100" b="0" dirty="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1910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100" b="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16.-</a:t>
                      </a:r>
                      <a:endParaRPr lang="es-MX" sz="1100" b="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100" b="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100" b="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100" b="0" dirty="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100" b="0" dirty="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1910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100" b="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17.-</a:t>
                      </a:r>
                      <a:endParaRPr lang="es-MX" sz="1100" b="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100" b="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100" b="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100" b="0" dirty="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100" b="0" dirty="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1910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100" b="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18.-</a:t>
                      </a:r>
                      <a:endParaRPr lang="es-MX" sz="1100" b="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100" b="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100" b="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100" b="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100" b="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1910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100" b="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19.-</a:t>
                      </a:r>
                      <a:endParaRPr lang="es-MX" sz="1100" b="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100" b="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100" b="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100" b="0" dirty="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100" b="0" dirty="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1910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100" b="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20.-</a:t>
                      </a:r>
                      <a:endParaRPr lang="es-MX" sz="1100" b="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100" b="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100" b="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100" b="0" dirty="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100" b="0" dirty="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1910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100" b="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21.-</a:t>
                      </a:r>
                      <a:endParaRPr lang="es-MX" sz="1100" b="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100" b="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100" b="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100" b="0" dirty="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100" b="0" dirty="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1910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100" b="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22.-</a:t>
                      </a:r>
                      <a:endParaRPr lang="es-MX" sz="1100" b="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100" b="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100" b="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100" b="0" dirty="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100" b="0" dirty="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1910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100" b="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23.-</a:t>
                      </a:r>
                      <a:endParaRPr lang="es-MX" sz="1100" b="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100" b="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100" b="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100" b="0" dirty="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100" b="0" dirty="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1910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100" b="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24.-</a:t>
                      </a:r>
                      <a:endParaRPr lang="es-MX" sz="1100" b="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100" b="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100" b="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100" b="0" dirty="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100" b="0" dirty="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1910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100" b="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25.-</a:t>
                      </a:r>
                      <a:endParaRPr lang="es-MX" sz="1100" b="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100" b="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100" b="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100" b="0" dirty="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100" b="0" dirty="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942993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7" y="812"/>
            <a:ext cx="10072338" cy="7771588"/>
          </a:xfrm>
          <a:prstGeom prst="rect">
            <a:avLst/>
          </a:prstGeom>
        </p:spPr>
      </p:pic>
      <p:sp>
        <p:nvSpPr>
          <p:cNvPr id="12" name="Rectángulo redondeado 11"/>
          <p:cNvSpPr/>
          <p:nvPr/>
        </p:nvSpPr>
        <p:spPr>
          <a:xfrm>
            <a:off x="9562454" y="-8762"/>
            <a:ext cx="495946" cy="7772401"/>
          </a:xfrm>
          <a:prstGeom prst="roundRect">
            <a:avLst/>
          </a:prstGeom>
          <a:solidFill>
            <a:srgbClr val="FF0000"/>
          </a:solidFill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3" name="CuadroTexto 12"/>
          <p:cNvSpPr txBox="1"/>
          <p:nvPr/>
        </p:nvSpPr>
        <p:spPr>
          <a:xfrm rot="5400000">
            <a:off x="5985142" y="3603388"/>
            <a:ext cx="777239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3200" dirty="0" smtClean="0">
                <a:solidFill>
                  <a:schemeClr val="bg1"/>
                </a:solidFill>
                <a:latin typeface="Somelove" panose="02000500000000000000" pitchFamily="50" charset="0"/>
              </a:rPr>
              <a:t>Campo formativo: Lenguajes</a:t>
            </a:r>
            <a:r>
              <a:rPr lang="es-ES" sz="3200" dirty="0" smtClean="0">
                <a:solidFill>
                  <a:schemeClr val="bg1"/>
                </a:solidFill>
                <a:latin typeface="Somelove" panose="02000500000000000000" pitchFamily="50" charset="0"/>
              </a:rPr>
              <a:t> </a:t>
            </a:r>
            <a:endParaRPr lang="es-MX" sz="3200" dirty="0">
              <a:solidFill>
                <a:schemeClr val="bg1"/>
              </a:solidFill>
              <a:latin typeface="Somelove" panose="02000500000000000000" pitchFamily="50" charset="0"/>
            </a:endParaRPr>
          </a:p>
        </p:txBody>
      </p:sp>
      <p:graphicFrame>
        <p:nvGraphicFramePr>
          <p:cNvPr id="8" name="Tabla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3933842"/>
              </p:ext>
            </p:extLst>
          </p:nvPr>
        </p:nvGraphicFramePr>
        <p:xfrm>
          <a:off x="460843" y="244643"/>
          <a:ext cx="9006919" cy="693028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61822"/>
                <a:gridCol w="2873676"/>
                <a:gridCol w="858914"/>
                <a:gridCol w="898072"/>
                <a:gridCol w="1090045"/>
                <a:gridCol w="805015"/>
                <a:gridCol w="941318"/>
                <a:gridCol w="978057"/>
              </a:tblGrid>
              <a:tr h="33525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9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s-MX" sz="9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 dirty="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r>
                        <a:rPr lang="es-MX" sz="1200" b="1" dirty="0" smtClean="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CONTENIDOS:</a:t>
                      </a:r>
                      <a:endParaRPr lang="es-MX" sz="1200" dirty="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s-ES" sz="900" b="0" dirty="0" smtClean="0">
                          <a:solidFill>
                            <a:schemeClr val="tx1"/>
                          </a:solidFill>
                          <a:latin typeface="KG Miss Speechy IPA" panose="02000000000000000000" pitchFamily="2" charset="0"/>
                        </a:rPr>
                        <a:t>Comunicación de necesidades, emociones, gustos, ideas y saberes, a través de los diversos lenguajes, desde una perspectiva comunitaria.</a:t>
                      </a:r>
                      <a:endParaRPr lang="es-MX" sz="900" b="0" dirty="0">
                        <a:solidFill>
                          <a:schemeClr val="tx1"/>
                        </a:solidFill>
                        <a:latin typeface="KG Miss Speechy IPA" panose="02000000000000000000" pitchFamily="2" charset="0"/>
                      </a:endParaRPr>
                    </a:p>
                  </a:txBody>
                  <a:tcPr marL="54585" marR="54585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s-ES" sz="1000" b="0" dirty="0" smtClean="0">
                          <a:solidFill>
                            <a:schemeClr val="tx1"/>
                          </a:solidFill>
                          <a:latin typeface="KG Miss Speechy IPA" panose="02000000000000000000" pitchFamily="2" charset="0"/>
                        </a:rPr>
                        <a:t>Producción de expresiones creativas con los distintos elementos de los </a:t>
                      </a:r>
                      <a:r>
                        <a:rPr lang="es-MX" sz="1000" b="0" dirty="0" smtClean="0">
                          <a:solidFill>
                            <a:schemeClr val="tx1"/>
                          </a:solidFill>
                          <a:latin typeface="KG Miss Speechy IPA" panose="02000000000000000000" pitchFamily="2" charset="0"/>
                        </a:rPr>
                        <a:t>lenguajes artísticos.</a:t>
                      </a:r>
                      <a:endParaRPr lang="es-MX" sz="1000" b="0" dirty="0" smtClean="0">
                        <a:solidFill>
                          <a:schemeClr val="tx1"/>
                        </a:solidFill>
                        <a:latin typeface="KG Miss Speechy IPA" panose="02000000000000000000" pitchFamily="2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</a:tr>
              <a:tr h="55843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9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s-MX" sz="9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0584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200" dirty="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r>
                        <a:rPr lang="es-MX" sz="1200" b="1" dirty="0" smtClean="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PROCESOS DE DESARROLLO DEL APRENDIZAJE (PDA):</a:t>
                      </a:r>
                    </a:p>
                  </a:txBody>
                  <a:tcPr marL="54585" marR="54585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s-ES" sz="900" dirty="0" smtClean="0">
                          <a:latin typeface="KG Miss Speechy IPA" panose="02000000000000000000" pitchFamily="2" charset="0"/>
                        </a:rPr>
                        <a:t>II.- Escucha con atención, se interesa por lo que las otras personas expresan, e intercambia ideas esperando su turno para hablar.</a:t>
                      </a:r>
                      <a:endParaRPr lang="es-ES" sz="900" dirty="0">
                        <a:latin typeface="KG Miss Speechy IPA" panose="02000000000000000000" pitchFamily="2" charset="0"/>
                      </a:endParaRPr>
                    </a:p>
                  </a:txBody>
                  <a:tcPr marL="54585" marR="54585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s-ES" sz="900" dirty="0" smtClean="0">
                          <a:latin typeface="KG Miss Speechy IPA" panose="02000000000000000000" pitchFamily="2" charset="0"/>
                        </a:rPr>
                        <a:t>I.- Explora y experimenta con los diversos elementos de los lenguajes artísticos, al elaborar producciones.</a:t>
                      </a:r>
                      <a:endParaRPr lang="es-ES" sz="900" dirty="0" smtClean="0">
                        <a:latin typeface="KG Miss Speechy IPA" panose="02000000000000000000" pitchFamily="2" charset="0"/>
                      </a:endParaRPr>
                    </a:p>
                  </a:txBody>
                  <a:tcPr marL="54585" marR="54585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</a:tr>
              <a:tr h="45862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 b="0" dirty="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N° </a:t>
                      </a:r>
                      <a:r>
                        <a:rPr lang="es-MX" sz="900" b="0" dirty="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LISTA</a:t>
                      </a:r>
                      <a:endParaRPr lang="es-MX" sz="900" b="0" dirty="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 b="1" dirty="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NOMBRE DEL ALUMNO</a:t>
                      </a:r>
                      <a:endParaRPr lang="es-MX" sz="1000" b="1" dirty="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s-MX" sz="1000" b="1" dirty="0" smtClean="0">
                        <a:solidFill>
                          <a:schemeClr val="bg1"/>
                        </a:solidFill>
                        <a:effectLst/>
                        <a:latin typeface="KG Miss Speechy IPA" panose="02000000000000000000" pitchFamily="2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 b="1" dirty="0" smtClean="0">
                          <a:solidFill>
                            <a:schemeClr val="bg1"/>
                          </a:solidFill>
                          <a:effectLst/>
                          <a:latin typeface="KG Miss Speechy IPA" panose="02000000000000000000" pitchFamily="2" charset="0"/>
                        </a:rPr>
                        <a:t>L</a:t>
                      </a:r>
                      <a:endParaRPr lang="es-MX" sz="1000" b="1" dirty="0">
                        <a:solidFill>
                          <a:schemeClr val="bg1"/>
                        </a:solidFill>
                        <a:effectLst/>
                        <a:latin typeface="KG Miss Speechy IPA" panose="02000000000000000000" pitchFamily="2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 b="1" dirty="0">
                          <a:solidFill>
                            <a:schemeClr val="bg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000" b="1" dirty="0">
                        <a:solidFill>
                          <a:schemeClr val="bg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 b="1" dirty="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EP</a:t>
                      </a:r>
                      <a:endParaRPr lang="es-MX" sz="1000" b="1" dirty="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 b="1" dirty="0">
                          <a:solidFill>
                            <a:schemeClr val="bg1"/>
                          </a:solidFill>
                          <a:effectLst/>
                          <a:latin typeface="KG Miss Speechy IPA" panose="02000000000000000000" pitchFamily="2" charset="0"/>
                        </a:rPr>
                        <a:t>RA</a:t>
                      </a:r>
                      <a:endParaRPr lang="es-MX" sz="1000" b="1" dirty="0">
                        <a:solidFill>
                          <a:schemeClr val="bg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000" b="1" dirty="0" smtClean="0">
                          <a:solidFill>
                            <a:schemeClr val="bg1"/>
                          </a:solidFill>
                          <a:latin typeface="KG Miss Speechy IPA" panose="02000000000000000000" pitchFamily="2" charset="0"/>
                        </a:rPr>
                        <a:t>L</a:t>
                      </a:r>
                      <a:endParaRPr lang="es-MX" sz="1000" b="1" dirty="0">
                        <a:solidFill>
                          <a:schemeClr val="bg1"/>
                        </a:solidFill>
                        <a:latin typeface="KG Miss Speechy IPA" panose="02000000000000000000" pitchFamily="2" charset="0"/>
                      </a:endParaRPr>
                    </a:p>
                  </a:txBody>
                  <a:tcPr marL="54585" marR="54585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 b="1" dirty="0" smtClean="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EP</a:t>
                      </a:r>
                      <a:endParaRPr lang="es-MX" sz="1000" b="1" dirty="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 b="1" dirty="0" smtClean="0">
                          <a:solidFill>
                            <a:schemeClr val="bg1"/>
                          </a:solidFill>
                          <a:effectLst/>
                          <a:latin typeface="KG Miss Speechy IPA" panose="02000000000000000000" pitchFamily="2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RA</a:t>
                      </a:r>
                      <a:endParaRPr lang="es-MX" sz="1000" b="1" dirty="0">
                        <a:solidFill>
                          <a:schemeClr val="bg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</a:tr>
              <a:tr h="18278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 b="0" dirty="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1.-</a:t>
                      </a:r>
                      <a:endParaRPr lang="es-MX" sz="1000" b="0" dirty="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00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00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 dirty="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000" dirty="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 dirty="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000" dirty="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MX" sz="1400" dirty="0"/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MX" sz="1400" dirty="0"/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MX" sz="1400" dirty="0"/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8278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 b="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2.-</a:t>
                      </a:r>
                      <a:endParaRPr lang="es-MX" sz="1000" b="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00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00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 dirty="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000" dirty="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 dirty="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000" dirty="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MX" sz="1400"/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MX" sz="1400"/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MX" sz="1400"/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8278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 b="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3.-</a:t>
                      </a:r>
                      <a:endParaRPr lang="es-MX" sz="1000" b="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00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00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 dirty="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000" dirty="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 dirty="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000" dirty="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MX" sz="1400"/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MX" sz="1400"/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MX" sz="1400"/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8278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 b="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4.-</a:t>
                      </a:r>
                      <a:endParaRPr lang="es-MX" sz="1000" b="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 dirty="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000" dirty="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00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 dirty="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000" dirty="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 dirty="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000" dirty="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MX" sz="1400"/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MX" sz="1400"/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MX" sz="1400"/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8278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 b="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5.-</a:t>
                      </a:r>
                      <a:endParaRPr lang="es-MX" sz="1000" b="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 dirty="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000" dirty="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00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 dirty="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000" dirty="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 dirty="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000" dirty="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MX" sz="1400" dirty="0"/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MX" sz="1400"/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MX" sz="1400"/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8278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 b="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6.-</a:t>
                      </a:r>
                      <a:endParaRPr lang="es-MX" sz="1000" b="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 dirty="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000" dirty="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00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 dirty="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000" dirty="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 dirty="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000" dirty="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MX" sz="1400" dirty="0"/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MX" sz="1400"/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MX" sz="1400"/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8278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 b="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7.-</a:t>
                      </a:r>
                      <a:endParaRPr lang="es-MX" sz="1000" b="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 dirty="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000" dirty="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00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00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 dirty="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000" dirty="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MX" sz="1400"/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MX" sz="1400" dirty="0"/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MX" sz="1400"/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8278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 b="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8.-</a:t>
                      </a:r>
                      <a:endParaRPr lang="es-MX" sz="1000" b="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 dirty="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000" dirty="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00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00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 dirty="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000" dirty="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MX" sz="1400"/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MX" sz="1400"/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MX" sz="1400"/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8278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 b="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9.-</a:t>
                      </a:r>
                      <a:endParaRPr lang="es-MX" sz="1000" b="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 dirty="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000" dirty="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00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00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 dirty="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000" dirty="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MX" sz="1400"/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MX" sz="1400" dirty="0"/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MX" sz="1400"/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8278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 b="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10.-</a:t>
                      </a:r>
                      <a:endParaRPr lang="es-MX" sz="1000" b="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 dirty="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000" dirty="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00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00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 dirty="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000" dirty="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MX" sz="1400"/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MX" sz="1400" dirty="0"/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MX" sz="1400"/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8278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 b="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11.-</a:t>
                      </a:r>
                      <a:endParaRPr lang="es-MX" sz="1000" b="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 dirty="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000" dirty="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00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00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 dirty="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000" dirty="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MX" sz="1400"/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MX" sz="1400"/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MX" sz="1400" dirty="0"/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8278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 b="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12.-</a:t>
                      </a:r>
                      <a:endParaRPr lang="es-MX" sz="1000" b="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 dirty="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000" dirty="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00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00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 dirty="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000" dirty="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MX" sz="1400"/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MX" sz="1400"/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MX" sz="1400" dirty="0"/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8278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 b="0" dirty="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13.-</a:t>
                      </a:r>
                      <a:endParaRPr lang="es-MX" sz="1000" b="0" dirty="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 dirty="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000" dirty="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00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00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 dirty="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000" dirty="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MX" sz="1400"/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MX" sz="1400"/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MX" sz="1400" dirty="0"/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8278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 b="0" dirty="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14.-</a:t>
                      </a:r>
                      <a:endParaRPr lang="es-MX" sz="1000" b="0" dirty="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 dirty="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000" dirty="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00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00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 dirty="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000" dirty="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MX" sz="1400"/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MX" sz="1400"/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MX" sz="1400" dirty="0"/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8278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 b="0" dirty="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15.-</a:t>
                      </a:r>
                      <a:endParaRPr lang="es-MX" sz="1000" b="0" dirty="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00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00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00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 dirty="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000" dirty="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MX" sz="1400"/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MX" sz="1400"/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MX" sz="1400" dirty="0"/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8278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 b="0" dirty="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16.-</a:t>
                      </a:r>
                      <a:endParaRPr lang="es-MX" sz="1000" b="0" dirty="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00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00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00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 dirty="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000" dirty="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MX" sz="1400"/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MX" sz="1400"/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MX" sz="1400" dirty="0"/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8278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 b="0" dirty="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17.-</a:t>
                      </a:r>
                      <a:endParaRPr lang="es-MX" sz="1000" b="0" dirty="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00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00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00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 dirty="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000" dirty="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MX" sz="1400"/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MX" sz="1400"/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MX" sz="1400" dirty="0"/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8278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 b="0" dirty="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18.-</a:t>
                      </a:r>
                      <a:endParaRPr lang="es-MX" sz="1000" b="0" dirty="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00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00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00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 dirty="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000" dirty="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MX" sz="1400"/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MX" sz="1400"/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MX" sz="1400" dirty="0"/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8278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 b="0" dirty="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19.-</a:t>
                      </a:r>
                      <a:endParaRPr lang="es-MX" sz="1000" b="0" dirty="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00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00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00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 dirty="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000" dirty="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MX" sz="1400"/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MX" sz="1400"/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MX" sz="1400" dirty="0"/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8278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 b="0" dirty="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20.-</a:t>
                      </a:r>
                      <a:endParaRPr lang="es-MX" sz="1000" b="0" dirty="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00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00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00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 dirty="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000" dirty="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MX" sz="1400"/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MX" sz="1400"/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MX" sz="1400"/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8278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 b="0" dirty="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21.-</a:t>
                      </a:r>
                      <a:endParaRPr lang="es-MX" sz="1000" b="0" dirty="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00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00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00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 dirty="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000" dirty="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MX" sz="1400"/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MX" sz="1400"/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MX" sz="1400"/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8278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 b="0" dirty="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22.-</a:t>
                      </a:r>
                      <a:endParaRPr lang="es-MX" sz="1000" b="0" dirty="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00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00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00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 dirty="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000" dirty="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MX" sz="1400"/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MX" sz="1400"/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MX" sz="1400"/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8278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 b="0" dirty="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23.-</a:t>
                      </a:r>
                      <a:endParaRPr lang="es-MX" sz="1000" b="0" dirty="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00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00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00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 dirty="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000" dirty="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MX" sz="1400"/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MX" sz="1400"/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MX" sz="1400"/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8278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 b="0" dirty="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24.-</a:t>
                      </a:r>
                      <a:endParaRPr lang="es-MX" sz="1000" b="0" dirty="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00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00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00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 dirty="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000" dirty="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MX" sz="1400"/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MX" sz="1400"/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MX" sz="1400"/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8278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 b="0" dirty="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25.-</a:t>
                      </a:r>
                      <a:endParaRPr lang="es-MX" sz="1000" b="0" dirty="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00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00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 dirty="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000" dirty="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 dirty="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000" dirty="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MX" sz="1400"/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MX" sz="1400"/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MX" sz="1400" dirty="0"/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pic>
        <p:nvPicPr>
          <p:cNvPr id="7" name="Imagen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843" y="244643"/>
            <a:ext cx="515889" cy="4172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64110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7" y="812"/>
            <a:ext cx="10072338" cy="7771588"/>
          </a:xfrm>
          <a:prstGeom prst="rect">
            <a:avLst/>
          </a:prstGeom>
        </p:spPr>
      </p:pic>
      <p:sp>
        <p:nvSpPr>
          <p:cNvPr id="12" name="Rectángulo redondeado 11"/>
          <p:cNvSpPr/>
          <p:nvPr/>
        </p:nvSpPr>
        <p:spPr>
          <a:xfrm>
            <a:off x="9562454" y="-8762"/>
            <a:ext cx="495946" cy="7772401"/>
          </a:xfrm>
          <a:prstGeom prst="roundRect">
            <a:avLst/>
          </a:prstGeom>
          <a:solidFill>
            <a:srgbClr val="FF0000"/>
          </a:solidFill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3" name="CuadroTexto 12"/>
          <p:cNvSpPr txBox="1"/>
          <p:nvPr/>
        </p:nvSpPr>
        <p:spPr>
          <a:xfrm rot="5400000">
            <a:off x="5985142" y="3603388"/>
            <a:ext cx="777239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3200" dirty="0" smtClean="0">
                <a:solidFill>
                  <a:schemeClr val="bg1"/>
                </a:solidFill>
                <a:latin typeface="Somelove" panose="02000500000000000000" pitchFamily="50" charset="0"/>
              </a:rPr>
              <a:t>Campo formativo: Lenguajes</a:t>
            </a:r>
            <a:r>
              <a:rPr lang="es-ES" sz="3200" dirty="0" smtClean="0">
                <a:solidFill>
                  <a:schemeClr val="bg1"/>
                </a:solidFill>
                <a:latin typeface="Somelove" panose="02000500000000000000" pitchFamily="50" charset="0"/>
              </a:rPr>
              <a:t> </a:t>
            </a:r>
            <a:endParaRPr lang="es-MX" sz="3200" dirty="0">
              <a:solidFill>
                <a:schemeClr val="bg1"/>
              </a:solidFill>
              <a:latin typeface="Somelove" panose="02000500000000000000" pitchFamily="50" charset="0"/>
            </a:endParaRPr>
          </a:p>
        </p:txBody>
      </p:sp>
      <p:graphicFrame>
        <p:nvGraphicFramePr>
          <p:cNvPr id="8" name="Tabla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06516896"/>
              </p:ext>
            </p:extLst>
          </p:nvPr>
        </p:nvGraphicFramePr>
        <p:xfrm>
          <a:off x="460843" y="244643"/>
          <a:ext cx="9006919" cy="711860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61822"/>
                <a:gridCol w="2873676"/>
                <a:gridCol w="858914"/>
                <a:gridCol w="898072"/>
                <a:gridCol w="1090045"/>
                <a:gridCol w="805015"/>
                <a:gridCol w="941318"/>
                <a:gridCol w="978057"/>
              </a:tblGrid>
              <a:tr h="33525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9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s-MX" sz="9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 dirty="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r>
                        <a:rPr lang="es-MX" sz="1200" b="1" dirty="0" smtClean="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CONTENIDOS:</a:t>
                      </a:r>
                      <a:endParaRPr lang="es-MX" sz="1200" dirty="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s-ES" sz="900" b="0" dirty="0" smtClean="0">
                          <a:solidFill>
                            <a:schemeClr val="tx1"/>
                          </a:solidFill>
                          <a:latin typeface="KG Miss Speechy IPA" panose="02000000000000000000" pitchFamily="2" charset="0"/>
                        </a:rPr>
                        <a:t>Producciones gráficas dirigidas a diversos destinatarios, para establecer vínculos sociales con personas en distintas culturas.</a:t>
                      </a:r>
                      <a:endParaRPr lang="es-MX" sz="900" b="0" dirty="0">
                        <a:solidFill>
                          <a:schemeClr val="tx1"/>
                        </a:solidFill>
                        <a:latin typeface="KG Miss Speechy IPA" panose="02000000000000000000" pitchFamily="2" charset="0"/>
                      </a:endParaRPr>
                    </a:p>
                  </a:txBody>
                  <a:tcPr marL="54585" marR="54585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s-ES" sz="1000" b="0" dirty="0" smtClean="0">
                          <a:solidFill>
                            <a:schemeClr val="tx1"/>
                          </a:solidFill>
                          <a:latin typeface="KG Miss Speechy IPA" panose="02000000000000000000" pitchFamily="2" charset="0"/>
                        </a:rPr>
                        <a:t>Representación gráfica de ideas y descubrimientos, al explorar los diversos textos que hay en su comunidad y otros lugares.</a:t>
                      </a:r>
                      <a:endParaRPr lang="es-ES" sz="1000" b="0" dirty="0">
                        <a:solidFill>
                          <a:schemeClr val="tx1"/>
                        </a:solidFill>
                        <a:latin typeface="KG Miss Speechy IPA" panose="02000000000000000000" pitchFamily="2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</a:tr>
              <a:tr h="55843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9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s-MX" sz="9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0584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200" dirty="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r>
                        <a:rPr lang="es-MX" sz="1200" b="1" dirty="0" smtClean="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PROCESOS DE DESARROLLO DEL APRENDIZAJE (PDA):</a:t>
                      </a:r>
                    </a:p>
                  </a:txBody>
                  <a:tcPr marL="54585" marR="54585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s-MX" sz="900" smtClean="0">
                          <a:latin typeface="KG Miss Speechy IPA" panose="02000000000000000000" pitchFamily="2" charset="0"/>
                        </a:rPr>
                        <a:t>II.- </a:t>
                      </a:r>
                      <a:r>
                        <a:rPr lang="es-ES" sz="900" smtClean="0">
                          <a:latin typeface="KG Miss Speechy IPA" panose="02000000000000000000" pitchFamily="2" charset="0"/>
                        </a:rPr>
                        <a:t>Produce textos o mensajes de interés, con formas gráficas personales, copiando textos o dictando a alguien, con distintos propósitos y destinatarios</a:t>
                      </a:r>
                      <a:endParaRPr lang="es-ES" sz="900" dirty="0">
                        <a:latin typeface="KG Miss Speechy IPA" panose="02000000000000000000" pitchFamily="2" charset="0"/>
                      </a:endParaRPr>
                    </a:p>
                  </a:txBody>
                  <a:tcPr marL="54585" marR="54585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s-MX" sz="900" smtClean="0">
                          <a:latin typeface="KG Miss Speechy IPA" panose="02000000000000000000" pitchFamily="2" charset="0"/>
                        </a:rPr>
                        <a:t>I.- </a:t>
                      </a:r>
                      <a:r>
                        <a:rPr lang="es-ES" sz="900" smtClean="0">
                          <a:latin typeface="KG Miss Speechy IPA" panose="02000000000000000000" pitchFamily="2" charset="0"/>
                        </a:rPr>
                        <a:t>Explora y descubre diversos textos de su hogar y escuela, como cuentos, carteles, letreros o mensajes, e interpreta qué dicen a partir de las imágenes y marcas gráficas, para conocer más de su entorno.</a:t>
                      </a:r>
                      <a:endParaRPr lang="es-MX" sz="900" dirty="0">
                        <a:latin typeface="KG Miss Speechy IPA" panose="02000000000000000000" pitchFamily="2" charset="0"/>
                      </a:endParaRPr>
                    </a:p>
                  </a:txBody>
                  <a:tcPr marL="54585" marR="54585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</a:tr>
              <a:tr h="45862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 b="0" dirty="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N° </a:t>
                      </a:r>
                      <a:r>
                        <a:rPr lang="es-MX" sz="900" b="0" dirty="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LISTA</a:t>
                      </a:r>
                      <a:endParaRPr lang="es-MX" sz="900" b="0" dirty="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 b="1" dirty="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NOMBRE DEL ALUMNO</a:t>
                      </a:r>
                      <a:endParaRPr lang="es-MX" sz="1000" b="1" dirty="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s-MX" sz="1000" b="1" dirty="0" smtClean="0">
                        <a:solidFill>
                          <a:schemeClr val="bg1"/>
                        </a:solidFill>
                        <a:effectLst/>
                        <a:latin typeface="KG Miss Speechy IPA" panose="02000000000000000000" pitchFamily="2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 b="1" dirty="0" smtClean="0">
                          <a:solidFill>
                            <a:schemeClr val="bg1"/>
                          </a:solidFill>
                          <a:effectLst/>
                          <a:latin typeface="KG Miss Speechy IPA" panose="02000000000000000000" pitchFamily="2" charset="0"/>
                        </a:rPr>
                        <a:t>L</a:t>
                      </a:r>
                      <a:endParaRPr lang="es-MX" sz="1000" b="1" dirty="0">
                        <a:solidFill>
                          <a:schemeClr val="bg1"/>
                        </a:solidFill>
                        <a:effectLst/>
                        <a:latin typeface="KG Miss Speechy IPA" panose="02000000000000000000" pitchFamily="2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 b="1" dirty="0">
                          <a:solidFill>
                            <a:schemeClr val="bg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000" b="1" dirty="0">
                        <a:solidFill>
                          <a:schemeClr val="bg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 b="1" dirty="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EP</a:t>
                      </a:r>
                      <a:endParaRPr lang="es-MX" sz="1000" b="1" dirty="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 b="1" dirty="0">
                          <a:solidFill>
                            <a:schemeClr val="bg1"/>
                          </a:solidFill>
                          <a:effectLst/>
                          <a:latin typeface="KG Miss Speechy IPA" panose="02000000000000000000" pitchFamily="2" charset="0"/>
                        </a:rPr>
                        <a:t>RA</a:t>
                      </a:r>
                      <a:endParaRPr lang="es-MX" sz="1000" b="1" dirty="0">
                        <a:solidFill>
                          <a:schemeClr val="bg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000" b="1" dirty="0" smtClean="0">
                          <a:solidFill>
                            <a:schemeClr val="bg1"/>
                          </a:solidFill>
                          <a:latin typeface="KG Miss Speechy IPA" panose="02000000000000000000" pitchFamily="2" charset="0"/>
                        </a:rPr>
                        <a:t>L</a:t>
                      </a:r>
                      <a:endParaRPr lang="es-MX" sz="1000" b="1" dirty="0">
                        <a:solidFill>
                          <a:schemeClr val="bg1"/>
                        </a:solidFill>
                        <a:latin typeface="KG Miss Speechy IPA" panose="02000000000000000000" pitchFamily="2" charset="0"/>
                      </a:endParaRPr>
                    </a:p>
                  </a:txBody>
                  <a:tcPr marL="54585" marR="54585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 b="1" dirty="0" smtClean="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EP</a:t>
                      </a:r>
                      <a:endParaRPr lang="es-MX" sz="1000" b="1" dirty="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 b="1" dirty="0" smtClean="0">
                          <a:solidFill>
                            <a:schemeClr val="bg1"/>
                          </a:solidFill>
                          <a:effectLst/>
                          <a:latin typeface="KG Miss Speechy IPA" panose="02000000000000000000" pitchFamily="2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RA</a:t>
                      </a:r>
                      <a:endParaRPr lang="es-MX" sz="1000" b="1" dirty="0">
                        <a:solidFill>
                          <a:schemeClr val="bg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</a:tr>
              <a:tr h="18278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 b="0" dirty="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1.-</a:t>
                      </a:r>
                      <a:endParaRPr lang="es-MX" sz="1000" b="0" dirty="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00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00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 dirty="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000" dirty="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 dirty="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000" dirty="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MX" sz="1400" dirty="0"/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MX" sz="1400" dirty="0"/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MX" sz="1400" dirty="0"/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8278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 b="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2.-</a:t>
                      </a:r>
                      <a:endParaRPr lang="es-MX" sz="1000" b="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00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00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 dirty="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000" dirty="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 dirty="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000" dirty="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MX" sz="1400"/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MX" sz="1400"/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MX" sz="1400"/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8278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 b="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3.-</a:t>
                      </a:r>
                      <a:endParaRPr lang="es-MX" sz="1000" b="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00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00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 dirty="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000" dirty="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 dirty="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000" dirty="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MX" sz="1400"/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MX" sz="1400"/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MX" sz="1400"/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8278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 b="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4.-</a:t>
                      </a:r>
                      <a:endParaRPr lang="es-MX" sz="1000" b="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 dirty="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000" dirty="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00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 dirty="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000" dirty="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 dirty="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000" dirty="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MX" sz="1400"/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MX" sz="1400"/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MX" sz="1400"/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8278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 b="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5.-</a:t>
                      </a:r>
                      <a:endParaRPr lang="es-MX" sz="1000" b="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 dirty="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000" dirty="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00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 dirty="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000" dirty="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 dirty="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000" dirty="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MX" sz="1400" dirty="0"/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MX" sz="1400"/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MX" sz="1400"/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8278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 b="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6.-</a:t>
                      </a:r>
                      <a:endParaRPr lang="es-MX" sz="1000" b="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 dirty="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000" dirty="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00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 dirty="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000" dirty="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 dirty="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000" dirty="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MX" sz="1400" dirty="0"/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MX" sz="1400"/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MX" sz="1400"/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8278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 b="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7.-</a:t>
                      </a:r>
                      <a:endParaRPr lang="es-MX" sz="1000" b="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 dirty="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000" dirty="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00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00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 dirty="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000" dirty="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MX" sz="1400"/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MX" sz="1400" dirty="0"/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MX" sz="1400"/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8278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 b="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8.-</a:t>
                      </a:r>
                      <a:endParaRPr lang="es-MX" sz="1000" b="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 dirty="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000" dirty="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00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00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 dirty="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000" dirty="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MX" sz="1400"/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MX" sz="1400"/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MX" sz="1400"/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8278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 b="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9.-</a:t>
                      </a:r>
                      <a:endParaRPr lang="es-MX" sz="1000" b="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 dirty="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000" dirty="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00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00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 dirty="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000" dirty="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MX" sz="1400"/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MX" sz="1400" dirty="0"/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MX" sz="1400"/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8278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 b="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10.-</a:t>
                      </a:r>
                      <a:endParaRPr lang="es-MX" sz="1000" b="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 dirty="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000" dirty="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00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00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 dirty="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000" dirty="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MX" sz="1400"/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MX" sz="1400" dirty="0"/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MX" sz="1400"/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8278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 b="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11.-</a:t>
                      </a:r>
                      <a:endParaRPr lang="es-MX" sz="1000" b="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 dirty="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000" dirty="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00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00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 dirty="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000" dirty="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MX" sz="1400"/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MX" sz="1400"/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MX" sz="1400" dirty="0"/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8278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 b="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12.-</a:t>
                      </a:r>
                      <a:endParaRPr lang="es-MX" sz="1000" b="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 dirty="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000" dirty="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00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00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 dirty="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000" dirty="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MX" sz="1400"/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MX" sz="1400"/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MX" sz="1400" dirty="0"/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8278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 b="0" dirty="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13.-</a:t>
                      </a:r>
                      <a:endParaRPr lang="es-MX" sz="1000" b="0" dirty="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 dirty="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000" dirty="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00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00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 dirty="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000" dirty="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MX" sz="1400"/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MX" sz="1400"/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MX" sz="1400" dirty="0"/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8278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 b="0" dirty="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14.-</a:t>
                      </a:r>
                      <a:endParaRPr lang="es-MX" sz="1000" b="0" dirty="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 dirty="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000" dirty="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00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00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 dirty="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000" dirty="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MX" sz="1400"/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MX" sz="1400"/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MX" sz="1400" dirty="0"/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8278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 b="0" dirty="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15.-</a:t>
                      </a:r>
                      <a:endParaRPr lang="es-MX" sz="1000" b="0" dirty="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00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00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00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 dirty="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000" dirty="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MX" sz="1400"/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MX" sz="1400"/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MX" sz="1400" dirty="0"/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8278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 b="0" dirty="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16.-</a:t>
                      </a:r>
                      <a:endParaRPr lang="es-MX" sz="1000" b="0" dirty="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00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00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00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 dirty="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000" dirty="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MX" sz="1400"/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MX" sz="1400"/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MX" sz="1400" dirty="0"/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8278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 b="0" dirty="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17.-</a:t>
                      </a:r>
                      <a:endParaRPr lang="es-MX" sz="1000" b="0" dirty="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00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00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00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 dirty="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000" dirty="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MX" sz="1400"/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MX" sz="1400"/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MX" sz="1400" dirty="0"/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8278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 b="0" dirty="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18.-</a:t>
                      </a:r>
                      <a:endParaRPr lang="es-MX" sz="1000" b="0" dirty="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00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00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00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 dirty="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000" dirty="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MX" sz="1400"/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MX" sz="1400"/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MX" sz="1400" dirty="0"/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8278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 b="0" dirty="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19.-</a:t>
                      </a:r>
                      <a:endParaRPr lang="es-MX" sz="1000" b="0" dirty="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00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00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00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 dirty="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000" dirty="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MX" sz="1400"/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MX" sz="1400"/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MX" sz="1400" dirty="0"/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8278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 b="0" dirty="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20.-</a:t>
                      </a:r>
                      <a:endParaRPr lang="es-MX" sz="1000" b="0" dirty="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00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00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00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 dirty="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000" dirty="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MX" sz="1400"/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MX" sz="1400"/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MX" sz="1400"/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8278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 b="0" dirty="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21.-</a:t>
                      </a:r>
                      <a:endParaRPr lang="es-MX" sz="1000" b="0" dirty="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00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00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00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 dirty="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000" dirty="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MX" sz="1400"/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MX" sz="1400"/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MX" sz="1400"/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8278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 b="0" dirty="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22.-</a:t>
                      </a:r>
                      <a:endParaRPr lang="es-MX" sz="1000" b="0" dirty="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00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00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00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 dirty="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000" dirty="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MX" sz="1400"/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MX" sz="1400"/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MX" sz="1400"/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8278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 b="0" dirty="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23.-</a:t>
                      </a:r>
                      <a:endParaRPr lang="es-MX" sz="1000" b="0" dirty="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00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00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00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 dirty="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000" dirty="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MX" sz="1400"/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MX" sz="1400"/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MX" sz="1400"/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8278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 b="0" dirty="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24.-</a:t>
                      </a:r>
                      <a:endParaRPr lang="es-MX" sz="1000" b="0" dirty="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00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00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00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 dirty="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000" dirty="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MX" sz="1400"/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MX" sz="1400"/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MX" sz="1400"/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8278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 b="0" dirty="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25.-</a:t>
                      </a:r>
                      <a:endParaRPr lang="es-MX" sz="1000" b="0" dirty="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00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00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 dirty="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000" dirty="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 dirty="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000" dirty="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MX" sz="1400"/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MX" sz="1400"/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MX" sz="1400" dirty="0"/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pic>
        <p:nvPicPr>
          <p:cNvPr id="7" name="Imagen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843" y="244643"/>
            <a:ext cx="515889" cy="4172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90235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7" y="812"/>
            <a:ext cx="10072338" cy="7771588"/>
          </a:xfrm>
          <a:prstGeom prst="rect">
            <a:avLst/>
          </a:prstGeom>
        </p:spPr>
      </p:pic>
      <p:sp>
        <p:nvSpPr>
          <p:cNvPr id="12" name="Rectángulo redondeado 11"/>
          <p:cNvSpPr/>
          <p:nvPr/>
        </p:nvSpPr>
        <p:spPr>
          <a:xfrm>
            <a:off x="9562454" y="-8762"/>
            <a:ext cx="495946" cy="7772401"/>
          </a:xfrm>
          <a:prstGeom prst="roundRect">
            <a:avLst/>
          </a:prstGeom>
          <a:solidFill>
            <a:srgbClr val="FF0000"/>
          </a:solidFill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3" name="CuadroTexto 12"/>
          <p:cNvSpPr txBox="1"/>
          <p:nvPr/>
        </p:nvSpPr>
        <p:spPr>
          <a:xfrm rot="5400000">
            <a:off x="5985142" y="3603388"/>
            <a:ext cx="777239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3200" dirty="0" smtClean="0">
                <a:solidFill>
                  <a:schemeClr val="bg1"/>
                </a:solidFill>
                <a:latin typeface="Somelove" panose="02000500000000000000" pitchFamily="50" charset="0"/>
              </a:rPr>
              <a:t>Campo formativo: Lenguajes</a:t>
            </a:r>
            <a:r>
              <a:rPr lang="es-ES" sz="3200" dirty="0" smtClean="0">
                <a:solidFill>
                  <a:schemeClr val="bg1"/>
                </a:solidFill>
                <a:latin typeface="Somelove" panose="02000500000000000000" pitchFamily="50" charset="0"/>
              </a:rPr>
              <a:t> </a:t>
            </a:r>
            <a:endParaRPr lang="es-MX" sz="3200" dirty="0">
              <a:solidFill>
                <a:schemeClr val="bg1"/>
              </a:solidFill>
              <a:latin typeface="Somelove" panose="02000500000000000000" pitchFamily="50" charset="0"/>
            </a:endParaRPr>
          </a:p>
        </p:txBody>
      </p:sp>
      <p:graphicFrame>
        <p:nvGraphicFramePr>
          <p:cNvPr id="8" name="Tabla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65935072"/>
              </p:ext>
            </p:extLst>
          </p:nvPr>
        </p:nvGraphicFramePr>
        <p:xfrm>
          <a:off x="460843" y="244643"/>
          <a:ext cx="9006919" cy="699124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61822"/>
                <a:gridCol w="2873676"/>
                <a:gridCol w="858914"/>
                <a:gridCol w="898072"/>
                <a:gridCol w="1090045"/>
                <a:gridCol w="805015"/>
                <a:gridCol w="941318"/>
                <a:gridCol w="978057"/>
              </a:tblGrid>
              <a:tr h="33525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9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s-MX" sz="9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 dirty="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r>
                        <a:rPr lang="es-MX" sz="1200" b="1" dirty="0" smtClean="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CONTENIDOS:</a:t>
                      </a:r>
                      <a:endParaRPr lang="es-MX" sz="1200" dirty="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s-ES" sz="900" b="0" dirty="0" smtClean="0">
                          <a:solidFill>
                            <a:schemeClr val="tx1"/>
                          </a:solidFill>
                          <a:latin typeface="KG Miss Speechy IPA" panose="02000000000000000000" pitchFamily="2" charset="0"/>
                        </a:rPr>
                        <a:t>Recursos y juegos del lenguaje que fortalecen la diversidad de formas de expresión oral, y que rescatan la o las lenguas de la comunidad y de otros lugares.</a:t>
                      </a:r>
                      <a:endParaRPr lang="es-ES" sz="900" b="0" dirty="0">
                        <a:solidFill>
                          <a:schemeClr val="tx1"/>
                        </a:solidFill>
                        <a:latin typeface="KG Miss Speechy IPA" panose="02000000000000000000" pitchFamily="2" charset="0"/>
                      </a:endParaRPr>
                    </a:p>
                  </a:txBody>
                  <a:tcPr marL="54585" marR="54585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s-ES" sz="1000" b="0" dirty="0" smtClean="0">
                          <a:solidFill>
                            <a:schemeClr val="tx1"/>
                          </a:solidFill>
                          <a:latin typeface="KG Miss Speechy IPA" panose="02000000000000000000" pitchFamily="2" charset="0"/>
                        </a:rPr>
                        <a:t>Expresión de emociones y experiencias, en igualdad de oportunidades, apoyándose de recursos gráficos personales y de los lenguajes artísticos.</a:t>
                      </a:r>
                      <a:endParaRPr lang="es-ES" sz="1000" b="0" dirty="0">
                        <a:solidFill>
                          <a:schemeClr val="tx1"/>
                        </a:solidFill>
                        <a:latin typeface="KG Miss Speechy IPA" panose="02000000000000000000" pitchFamily="2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</a:tr>
              <a:tr h="55843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9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s-MX" sz="9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0584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200" dirty="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r>
                        <a:rPr lang="es-MX" sz="1200" b="1" dirty="0" smtClean="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PROCESOS DE DESARROLLO DEL APRENDIZAJE (PDA):</a:t>
                      </a:r>
                    </a:p>
                  </a:txBody>
                  <a:tcPr marL="54585" marR="54585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s-MX" sz="900" smtClean="0">
                          <a:latin typeface="KG Miss Speechy IPA" panose="02000000000000000000" pitchFamily="2" charset="0"/>
                        </a:rPr>
                        <a:t>I.- </a:t>
                      </a:r>
                      <a:r>
                        <a:rPr lang="es-ES" sz="900" smtClean="0">
                          <a:latin typeface="KG Miss Speechy IPA" panose="02000000000000000000" pitchFamily="2" charset="0"/>
                        </a:rPr>
                        <a:t>Participa en juegos del lenguaje de la tradición oral de las familias o la comunidad y los expresa con fluidez.</a:t>
                      </a:r>
                      <a:endParaRPr lang="es-MX" sz="900" dirty="0">
                        <a:latin typeface="KG Miss Speechy IPA" panose="02000000000000000000" pitchFamily="2" charset="0"/>
                      </a:endParaRPr>
                    </a:p>
                  </a:txBody>
                  <a:tcPr marL="54585" marR="54585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s-ES" sz="900" dirty="0" smtClean="0">
                          <a:latin typeface="KG Miss Speechy IPA" panose="02000000000000000000" pitchFamily="2" charset="0"/>
                        </a:rPr>
                        <a:t>I.- Representa emociones y experiencias de manera gráfica, haciendo uso de dibujos o recursos de los lenguajes artísticos.</a:t>
                      </a:r>
                      <a:endParaRPr lang="es-ES" sz="900" dirty="0">
                        <a:latin typeface="KG Miss Speechy IPA" panose="02000000000000000000" pitchFamily="2" charset="0"/>
                      </a:endParaRPr>
                    </a:p>
                  </a:txBody>
                  <a:tcPr marL="54585" marR="54585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</a:tr>
              <a:tr h="45862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 b="0" dirty="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N° </a:t>
                      </a:r>
                      <a:r>
                        <a:rPr lang="es-MX" sz="900" b="0" dirty="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LISTA</a:t>
                      </a:r>
                      <a:endParaRPr lang="es-MX" sz="900" b="0" dirty="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 b="1" dirty="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NOMBRE DEL ALUMNO</a:t>
                      </a:r>
                      <a:endParaRPr lang="es-MX" sz="1000" b="1" dirty="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s-MX" sz="1000" b="1" dirty="0" smtClean="0">
                        <a:solidFill>
                          <a:schemeClr val="bg1"/>
                        </a:solidFill>
                        <a:effectLst/>
                        <a:latin typeface="KG Miss Speechy IPA" panose="02000000000000000000" pitchFamily="2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 b="1" dirty="0" smtClean="0">
                          <a:solidFill>
                            <a:schemeClr val="bg1"/>
                          </a:solidFill>
                          <a:effectLst/>
                          <a:latin typeface="KG Miss Speechy IPA" panose="02000000000000000000" pitchFamily="2" charset="0"/>
                        </a:rPr>
                        <a:t>L</a:t>
                      </a:r>
                      <a:endParaRPr lang="es-MX" sz="1000" b="1" dirty="0">
                        <a:solidFill>
                          <a:schemeClr val="bg1"/>
                        </a:solidFill>
                        <a:effectLst/>
                        <a:latin typeface="KG Miss Speechy IPA" panose="02000000000000000000" pitchFamily="2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 b="1" dirty="0">
                          <a:solidFill>
                            <a:schemeClr val="bg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000" b="1" dirty="0">
                        <a:solidFill>
                          <a:schemeClr val="bg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 b="1" dirty="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EP</a:t>
                      </a:r>
                      <a:endParaRPr lang="es-MX" sz="1000" b="1" dirty="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 b="1" dirty="0">
                          <a:solidFill>
                            <a:schemeClr val="bg1"/>
                          </a:solidFill>
                          <a:effectLst/>
                          <a:latin typeface="KG Miss Speechy IPA" panose="02000000000000000000" pitchFamily="2" charset="0"/>
                        </a:rPr>
                        <a:t>RA</a:t>
                      </a:r>
                      <a:endParaRPr lang="es-MX" sz="1000" b="1" dirty="0">
                        <a:solidFill>
                          <a:schemeClr val="bg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000" b="1" dirty="0" smtClean="0">
                          <a:solidFill>
                            <a:schemeClr val="bg1"/>
                          </a:solidFill>
                          <a:latin typeface="KG Miss Speechy IPA" panose="02000000000000000000" pitchFamily="2" charset="0"/>
                        </a:rPr>
                        <a:t>L</a:t>
                      </a:r>
                      <a:endParaRPr lang="es-MX" sz="1000" b="1" dirty="0">
                        <a:solidFill>
                          <a:schemeClr val="bg1"/>
                        </a:solidFill>
                        <a:latin typeface="KG Miss Speechy IPA" panose="02000000000000000000" pitchFamily="2" charset="0"/>
                      </a:endParaRPr>
                    </a:p>
                  </a:txBody>
                  <a:tcPr marL="54585" marR="54585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 b="1" dirty="0" smtClean="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EP</a:t>
                      </a:r>
                      <a:endParaRPr lang="es-MX" sz="1000" b="1" dirty="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 b="1" dirty="0" smtClean="0">
                          <a:solidFill>
                            <a:schemeClr val="bg1"/>
                          </a:solidFill>
                          <a:effectLst/>
                          <a:latin typeface="KG Miss Speechy IPA" panose="02000000000000000000" pitchFamily="2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RA</a:t>
                      </a:r>
                      <a:endParaRPr lang="es-MX" sz="1000" b="1" dirty="0">
                        <a:solidFill>
                          <a:schemeClr val="bg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</a:tr>
              <a:tr h="18278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 b="0" dirty="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1.-</a:t>
                      </a:r>
                      <a:endParaRPr lang="es-MX" sz="1000" b="0" dirty="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00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00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 dirty="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000" dirty="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 dirty="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000" dirty="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MX" sz="1400" dirty="0"/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MX" sz="1400" dirty="0"/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MX" sz="1400" dirty="0"/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8278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 b="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2.-</a:t>
                      </a:r>
                      <a:endParaRPr lang="es-MX" sz="1000" b="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00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00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 dirty="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000" dirty="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 dirty="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000" dirty="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MX" sz="1400"/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MX" sz="1400"/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MX" sz="1400"/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8278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 b="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3.-</a:t>
                      </a:r>
                      <a:endParaRPr lang="es-MX" sz="1000" b="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00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00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 dirty="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000" dirty="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 dirty="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000" dirty="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MX" sz="1400"/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MX" sz="1400"/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MX" sz="1400"/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8278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 b="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4.-</a:t>
                      </a:r>
                      <a:endParaRPr lang="es-MX" sz="1000" b="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 dirty="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000" dirty="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00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 dirty="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000" dirty="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 dirty="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000" dirty="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MX" sz="1400"/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MX" sz="1400"/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MX" sz="1400"/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8278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 b="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5.-</a:t>
                      </a:r>
                      <a:endParaRPr lang="es-MX" sz="1000" b="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 dirty="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000" dirty="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00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 dirty="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000" dirty="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 dirty="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000" dirty="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MX" sz="1400" dirty="0"/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MX" sz="1400"/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MX" sz="1400"/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8278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 b="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6.-</a:t>
                      </a:r>
                      <a:endParaRPr lang="es-MX" sz="1000" b="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 dirty="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000" dirty="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00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 dirty="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000" dirty="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 dirty="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000" dirty="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MX" sz="1400" dirty="0"/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MX" sz="1400"/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MX" sz="1400"/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8278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 b="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7.-</a:t>
                      </a:r>
                      <a:endParaRPr lang="es-MX" sz="1000" b="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 dirty="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000" dirty="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00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00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 dirty="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000" dirty="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MX" sz="1400"/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MX" sz="1400" dirty="0"/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MX" sz="1400"/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8278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 b="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8.-</a:t>
                      </a:r>
                      <a:endParaRPr lang="es-MX" sz="1000" b="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 dirty="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000" dirty="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00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00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 dirty="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000" dirty="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MX" sz="1400"/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MX" sz="1400"/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MX" sz="1400"/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8278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 b="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9.-</a:t>
                      </a:r>
                      <a:endParaRPr lang="es-MX" sz="1000" b="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 dirty="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000" dirty="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00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00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 dirty="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000" dirty="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MX" sz="1400"/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MX" sz="1400" dirty="0"/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MX" sz="1400"/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8278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 b="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10.-</a:t>
                      </a:r>
                      <a:endParaRPr lang="es-MX" sz="1000" b="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 dirty="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000" dirty="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00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00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 dirty="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000" dirty="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MX" sz="1400"/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MX" sz="1400" dirty="0"/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MX" sz="1400"/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8278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 b="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11.-</a:t>
                      </a:r>
                      <a:endParaRPr lang="es-MX" sz="1000" b="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 dirty="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000" dirty="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00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00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 dirty="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000" dirty="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MX" sz="1400"/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MX" sz="1400"/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MX" sz="1400" dirty="0"/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8278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 b="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12.-</a:t>
                      </a:r>
                      <a:endParaRPr lang="es-MX" sz="1000" b="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 dirty="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000" dirty="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00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00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 dirty="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000" dirty="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MX" sz="1400"/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MX" sz="1400"/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MX" sz="1400" dirty="0"/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8278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 b="0" dirty="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13.-</a:t>
                      </a:r>
                      <a:endParaRPr lang="es-MX" sz="1000" b="0" dirty="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 dirty="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000" dirty="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00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00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 dirty="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000" dirty="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MX" sz="1400"/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MX" sz="1400"/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MX" sz="1400" dirty="0"/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8278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 b="0" dirty="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14.-</a:t>
                      </a:r>
                      <a:endParaRPr lang="es-MX" sz="1000" b="0" dirty="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 dirty="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000" dirty="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00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00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 dirty="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000" dirty="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MX" sz="1400"/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MX" sz="1400"/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MX" sz="1400" dirty="0"/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8278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 b="0" dirty="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15.-</a:t>
                      </a:r>
                      <a:endParaRPr lang="es-MX" sz="1000" b="0" dirty="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00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00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00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 dirty="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000" dirty="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MX" sz="1400"/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MX" sz="1400"/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MX" sz="1400" dirty="0"/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8278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 b="0" dirty="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16.-</a:t>
                      </a:r>
                      <a:endParaRPr lang="es-MX" sz="1000" b="0" dirty="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00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00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00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 dirty="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000" dirty="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MX" sz="1400"/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MX" sz="1400"/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MX" sz="1400" dirty="0"/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8278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 b="0" dirty="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17.-</a:t>
                      </a:r>
                      <a:endParaRPr lang="es-MX" sz="1000" b="0" dirty="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00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00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00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 dirty="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000" dirty="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MX" sz="1400"/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MX" sz="1400"/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MX" sz="1400" dirty="0"/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8278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 b="0" dirty="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18.-</a:t>
                      </a:r>
                      <a:endParaRPr lang="es-MX" sz="1000" b="0" dirty="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00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00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00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 dirty="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000" dirty="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MX" sz="1400"/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MX" sz="1400"/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MX" sz="1400" dirty="0"/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8278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 b="0" dirty="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19.-</a:t>
                      </a:r>
                      <a:endParaRPr lang="es-MX" sz="1000" b="0" dirty="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00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00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00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 dirty="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000" dirty="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MX" sz="1400"/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MX" sz="1400"/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MX" sz="1400" dirty="0"/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8278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 b="0" dirty="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20.-</a:t>
                      </a:r>
                      <a:endParaRPr lang="es-MX" sz="1000" b="0" dirty="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00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00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00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 dirty="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000" dirty="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MX" sz="1400"/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MX" sz="1400"/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MX" sz="1400"/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8278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 b="0" dirty="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21.-</a:t>
                      </a:r>
                      <a:endParaRPr lang="es-MX" sz="1000" b="0" dirty="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00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00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00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 dirty="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000" dirty="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MX" sz="1400"/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MX" sz="1400"/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MX" sz="1400"/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8278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 b="0" dirty="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22.-</a:t>
                      </a:r>
                      <a:endParaRPr lang="es-MX" sz="1000" b="0" dirty="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00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00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00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 dirty="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000" dirty="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MX" sz="1400"/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MX" sz="1400"/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MX" sz="1400"/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8278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 b="0" dirty="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23.-</a:t>
                      </a:r>
                      <a:endParaRPr lang="es-MX" sz="1000" b="0" dirty="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00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00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00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 dirty="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000" dirty="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MX" sz="1400"/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MX" sz="1400"/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MX" sz="1400"/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8278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 b="0" dirty="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24.-</a:t>
                      </a:r>
                      <a:endParaRPr lang="es-MX" sz="1000" b="0" dirty="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00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00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00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 dirty="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000" dirty="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MX" sz="1400"/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MX" sz="1400"/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MX" sz="1400"/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8278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 b="0" dirty="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25.-</a:t>
                      </a:r>
                      <a:endParaRPr lang="es-MX" sz="1000" b="0" dirty="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00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00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 dirty="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000" dirty="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 dirty="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000" dirty="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MX" sz="1400"/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MX" sz="1400"/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MX" sz="1400" dirty="0"/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pic>
        <p:nvPicPr>
          <p:cNvPr id="7" name="Imagen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843" y="244643"/>
            <a:ext cx="515889" cy="4172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6214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7" y="812"/>
            <a:ext cx="10072338" cy="7771588"/>
          </a:xfrm>
          <a:prstGeom prst="rect">
            <a:avLst/>
          </a:prstGeom>
        </p:spPr>
      </p:pic>
      <p:sp>
        <p:nvSpPr>
          <p:cNvPr id="12" name="Rectángulo redondeado 11"/>
          <p:cNvSpPr/>
          <p:nvPr/>
        </p:nvSpPr>
        <p:spPr>
          <a:xfrm>
            <a:off x="9562454" y="-8762"/>
            <a:ext cx="495946" cy="7772401"/>
          </a:xfrm>
          <a:prstGeom prst="roundRect">
            <a:avLst/>
          </a:prstGeom>
          <a:solidFill>
            <a:srgbClr val="0070C0"/>
          </a:solidFill>
          <a:ln w="190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3" name="CuadroTexto 12"/>
          <p:cNvSpPr txBox="1"/>
          <p:nvPr/>
        </p:nvSpPr>
        <p:spPr>
          <a:xfrm rot="5400000">
            <a:off x="5974505" y="3585052"/>
            <a:ext cx="777239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3200" dirty="0" smtClean="0">
                <a:solidFill>
                  <a:schemeClr val="bg1"/>
                </a:solidFill>
                <a:latin typeface="Somelove" panose="02000500000000000000" pitchFamily="50" charset="0"/>
              </a:rPr>
              <a:t>Campo formativo: Saberes y Pensamiento Científico</a:t>
            </a:r>
            <a:r>
              <a:rPr lang="es-ES" sz="3200" dirty="0" smtClean="0">
                <a:solidFill>
                  <a:schemeClr val="bg1"/>
                </a:solidFill>
                <a:latin typeface="Somelove" panose="02000500000000000000" pitchFamily="50" charset="0"/>
              </a:rPr>
              <a:t> </a:t>
            </a:r>
            <a:endParaRPr lang="es-MX" sz="3200" dirty="0">
              <a:solidFill>
                <a:schemeClr val="bg1"/>
              </a:solidFill>
              <a:latin typeface="Somelove" panose="02000500000000000000" pitchFamily="50" charset="0"/>
            </a:endParaRPr>
          </a:p>
        </p:txBody>
      </p:sp>
      <p:graphicFrame>
        <p:nvGraphicFramePr>
          <p:cNvPr id="8" name="Tabla 7"/>
          <p:cNvGraphicFramePr>
            <a:graphicFrameLocks noGrp="1"/>
          </p:cNvGraphicFramePr>
          <p:nvPr>
            <p:extLst/>
          </p:nvPr>
        </p:nvGraphicFramePr>
        <p:xfrm>
          <a:off x="460843" y="244643"/>
          <a:ext cx="9006919" cy="697912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61822"/>
                <a:gridCol w="2873676"/>
                <a:gridCol w="858914"/>
                <a:gridCol w="898072"/>
                <a:gridCol w="1090045"/>
                <a:gridCol w="805015"/>
                <a:gridCol w="941318"/>
                <a:gridCol w="978057"/>
              </a:tblGrid>
              <a:tr h="33525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9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s-MX" sz="9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 dirty="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r>
                        <a:rPr lang="es-MX" sz="1200" b="1" dirty="0" smtClean="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CONTENIDOS:</a:t>
                      </a:r>
                      <a:endParaRPr lang="es-MX" sz="1200" dirty="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s-ES" sz="900" b="0" dirty="0" smtClean="0">
                          <a:solidFill>
                            <a:schemeClr val="tx1"/>
                          </a:solidFill>
                          <a:latin typeface="KG Miss Speechy IPA" panose="02000000000000000000" pitchFamily="2" charset="0"/>
                        </a:rPr>
                        <a:t>Los saberes numéricos como herramienta para resolver situaciones del entorno, en diversos contextos socioculturales.</a:t>
                      </a:r>
                      <a:endParaRPr lang="es-ES" sz="900" b="0" dirty="0">
                        <a:solidFill>
                          <a:schemeClr val="tx1"/>
                        </a:solidFill>
                        <a:latin typeface="KG Miss Speechy IPA" panose="02000000000000000000" pitchFamily="2" charset="0"/>
                      </a:endParaRPr>
                    </a:p>
                  </a:txBody>
                  <a:tcPr marL="54585" marR="54585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ctr" defTabSz="10058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000" b="0" dirty="0" smtClean="0">
                          <a:solidFill>
                            <a:schemeClr val="tx1"/>
                          </a:solidFill>
                          <a:latin typeface="KG Miss Speechy IPA" panose="02000000000000000000" pitchFamily="2" charset="0"/>
                        </a:rPr>
                        <a:t>Magnitudes de longitud, peso, </a:t>
                      </a:r>
                      <a:r>
                        <a:rPr lang="es-ES" sz="1000" b="0" dirty="0" smtClean="0">
                          <a:solidFill>
                            <a:schemeClr val="tx1"/>
                          </a:solidFill>
                          <a:latin typeface="KG Miss Speechy IPA" panose="02000000000000000000" pitchFamily="2" charset="0"/>
                        </a:rPr>
                        <a:t>capacidad y tiempo en situaciones cotidianas del hogar y del entorno sociocultural.</a:t>
                      </a:r>
                      <a:endParaRPr lang="es-MX" sz="1000" b="0" dirty="0" smtClean="0">
                        <a:solidFill>
                          <a:schemeClr val="tx1"/>
                        </a:solidFill>
                        <a:latin typeface="KG Miss Speechy IPA" panose="02000000000000000000" pitchFamily="2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</a:tr>
              <a:tr h="69872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9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s-MX" sz="9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0584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200" dirty="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r>
                        <a:rPr lang="es-MX" sz="1200" b="1" dirty="0" smtClean="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PROCESOS DE DESARROLLO DEL APRENDIZAJE (PDA):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s-MX" sz="1200" dirty="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s-ES" sz="900" b="0" dirty="0" smtClean="0">
                          <a:solidFill>
                            <a:schemeClr val="tx1"/>
                          </a:solidFill>
                          <a:latin typeface="KG Miss Speechy IPA" panose="02000000000000000000" pitchFamily="2" charset="0"/>
                        </a:rPr>
                        <a:t>III.- Ordena elementos de una serie y usa números ordinales para expresar el lugar que ocupa cada elemento.</a:t>
                      </a:r>
                      <a:endParaRPr lang="es-ES" sz="900" b="0" dirty="0">
                        <a:solidFill>
                          <a:schemeClr val="tx1"/>
                        </a:solidFill>
                        <a:latin typeface="KG Miss Speechy IPA" panose="02000000000000000000" pitchFamily="2" charset="0"/>
                      </a:endParaRPr>
                    </a:p>
                  </a:txBody>
                  <a:tcPr marL="54585" marR="54585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s-MX" sz="900" dirty="0" smtClean="0">
                          <a:latin typeface="KG Miss Speechy IPA" panose="02000000000000000000" pitchFamily="2" charset="0"/>
                        </a:rPr>
                        <a:t>III.- </a:t>
                      </a:r>
                      <a:r>
                        <a:rPr lang="es-ES" sz="900" smtClean="0">
                          <a:latin typeface="KG Miss Speechy IPA" panose="02000000000000000000" pitchFamily="2" charset="0"/>
                        </a:rPr>
                        <a:t>Hace uso de instrumentos cotidianos que miden el paso del tiempo en su comunidad, tales como calendarios, relojes de arena, solares, digitales y análogos.</a:t>
                      </a:r>
                      <a:endParaRPr lang="es-MX" sz="900">
                        <a:latin typeface="KG Miss Speechy IPA" panose="02000000000000000000" pitchFamily="2" charset="0"/>
                      </a:endParaRPr>
                    </a:p>
                  </a:txBody>
                  <a:tcPr marL="54585" marR="54585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</a:tr>
              <a:tr h="45862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 b="0" dirty="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N° </a:t>
                      </a:r>
                      <a:r>
                        <a:rPr lang="es-MX" sz="900" b="0" dirty="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LISTA</a:t>
                      </a:r>
                      <a:endParaRPr lang="es-MX" sz="900" b="0" dirty="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 b="1" dirty="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NOMBRE DEL ALUMNO</a:t>
                      </a:r>
                      <a:endParaRPr lang="es-MX" sz="1000" b="1" dirty="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s-MX" sz="1000" b="1" dirty="0" smtClean="0">
                        <a:solidFill>
                          <a:schemeClr val="bg1"/>
                        </a:solidFill>
                        <a:effectLst/>
                        <a:latin typeface="KG Miss Speechy IPA" panose="02000000000000000000" pitchFamily="2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 b="1" dirty="0" smtClean="0">
                          <a:solidFill>
                            <a:schemeClr val="bg1"/>
                          </a:solidFill>
                          <a:effectLst/>
                          <a:latin typeface="KG Miss Speechy IPA" panose="02000000000000000000" pitchFamily="2" charset="0"/>
                        </a:rPr>
                        <a:t>L</a:t>
                      </a:r>
                      <a:endParaRPr lang="es-MX" sz="1000" b="1" dirty="0">
                        <a:solidFill>
                          <a:schemeClr val="bg1"/>
                        </a:solidFill>
                        <a:effectLst/>
                        <a:latin typeface="KG Miss Speechy IPA" panose="02000000000000000000" pitchFamily="2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 b="1" dirty="0">
                          <a:solidFill>
                            <a:schemeClr val="bg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000" b="1" dirty="0">
                        <a:solidFill>
                          <a:schemeClr val="bg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 b="1" dirty="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EP</a:t>
                      </a:r>
                      <a:endParaRPr lang="es-MX" sz="1000" b="1" dirty="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 b="1" dirty="0">
                          <a:solidFill>
                            <a:schemeClr val="bg1"/>
                          </a:solidFill>
                          <a:effectLst/>
                          <a:latin typeface="KG Miss Speechy IPA" panose="02000000000000000000" pitchFamily="2" charset="0"/>
                        </a:rPr>
                        <a:t>RA</a:t>
                      </a:r>
                      <a:endParaRPr lang="es-MX" sz="1000" b="1" dirty="0">
                        <a:solidFill>
                          <a:schemeClr val="bg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000" b="1" dirty="0" smtClean="0">
                          <a:solidFill>
                            <a:schemeClr val="bg1"/>
                          </a:solidFill>
                          <a:latin typeface="KG Miss Speechy IPA" panose="02000000000000000000" pitchFamily="2" charset="0"/>
                        </a:rPr>
                        <a:t>L</a:t>
                      </a:r>
                      <a:endParaRPr lang="es-MX" sz="1000" b="1" dirty="0">
                        <a:solidFill>
                          <a:schemeClr val="bg1"/>
                        </a:solidFill>
                        <a:latin typeface="KG Miss Speechy IPA" panose="02000000000000000000" pitchFamily="2" charset="0"/>
                      </a:endParaRPr>
                    </a:p>
                  </a:txBody>
                  <a:tcPr marL="54585" marR="54585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 b="1" dirty="0" smtClean="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EP</a:t>
                      </a:r>
                      <a:endParaRPr lang="es-MX" sz="1000" b="1" dirty="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 b="1" dirty="0" smtClean="0">
                          <a:solidFill>
                            <a:schemeClr val="bg1"/>
                          </a:solidFill>
                          <a:effectLst/>
                          <a:latin typeface="KG Miss Speechy IPA" panose="02000000000000000000" pitchFamily="2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RA</a:t>
                      </a:r>
                      <a:endParaRPr lang="es-MX" sz="1000" b="1" dirty="0">
                        <a:solidFill>
                          <a:schemeClr val="bg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</a:tr>
              <a:tr h="18278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 b="0" dirty="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1.-</a:t>
                      </a:r>
                      <a:endParaRPr lang="es-MX" sz="1000" b="0" dirty="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00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00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 dirty="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000" dirty="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 dirty="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000" dirty="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MX" sz="1400" dirty="0"/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MX" sz="1400" dirty="0"/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MX" sz="1400" dirty="0"/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8278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 b="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2.-</a:t>
                      </a:r>
                      <a:endParaRPr lang="es-MX" sz="1000" b="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00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00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 dirty="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000" dirty="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 dirty="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000" dirty="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MX" sz="1400"/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MX" sz="1400"/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MX" sz="1400"/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8278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 b="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3.-</a:t>
                      </a:r>
                      <a:endParaRPr lang="es-MX" sz="1000" b="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00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00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 dirty="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000" dirty="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 dirty="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000" dirty="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MX" sz="1400"/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MX" sz="1400"/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MX" sz="1400"/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8278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 b="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4.-</a:t>
                      </a:r>
                      <a:endParaRPr lang="es-MX" sz="1000" b="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 dirty="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000" dirty="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00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 dirty="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000" dirty="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 dirty="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000" dirty="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MX" sz="1400"/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MX" sz="1400"/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MX" sz="1400"/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8278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 b="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5.-</a:t>
                      </a:r>
                      <a:endParaRPr lang="es-MX" sz="1000" b="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 dirty="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000" dirty="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00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 dirty="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000" dirty="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 dirty="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000" dirty="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MX" sz="1400" dirty="0"/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MX" sz="1400"/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MX" sz="1400"/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8278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 b="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6.-</a:t>
                      </a:r>
                      <a:endParaRPr lang="es-MX" sz="1000" b="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 dirty="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000" dirty="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00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 dirty="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000" dirty="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 dirty="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000" dirty="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MX" sz="1400" dirty="0"/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MX" sz="1400"/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MX" sz="1400"/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8278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 b="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7.-</a:t>
                      </a:r>
                      <a:endParaRPr lang="es-MX" sz="1000" b="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 dirty="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000" dirty="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00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00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 dirty="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000" dirty="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MX" sz="1400"/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MX" sz="1400" dirty="0"/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MX" sz="1400"/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8278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 b="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8.-</a:t>
                      </a:r>
                      <a:endParaRPr lang="es-MX" sz="1000" b="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 dirty="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000" dirty="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00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00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 dirty="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000" dirty="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MX" sz="1400"/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MX" sz="1400"/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MX" sz="1400"/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8278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 b="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9.-</a:t>
                      </a:r>
                      <a:endParaRPr lang="es-MX" sz="1000" b="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 dirty="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000" dirty="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00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00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 dirty="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000" dirty="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MX" sz="1400"/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MX" sz="1400" dirty="0"/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MX" sz="1400"/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8278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 b="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10.-</a:t>
                      </a:r>
                      <a:endParaRPr lang="es-MX" sz="1000" b="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 dirty="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000" dirty="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00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00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 dirty="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000" dirty="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MX" sz="1400"/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MX" sz="1400" dirty="0"/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MX" sz="1400"/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8278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 b="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11.-</a:t>
                      </a:r>
                      <a:endParaRPr lang="es-MX" sz="1000" b="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 dirty="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000" dirty="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00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00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 dirty="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000" dirty="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MX" sz="1400"/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MX" sz="1400"/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MX" sz="1400" dirty="0"/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8278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 b="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12.-</a:t>
                      </a:r>
                      <a:endParaRPr lang="es-MX" sz="1000" b="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 dirty="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000" dirty="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00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00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 dirty="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000" dirty="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MX" sz="1400"/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MX" sz="1400"/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MX" sz="1400" dirty="0"/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8278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 b="0" dirty="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13.-</a:t>
                      </a:r>
                      <a:endParaRPr lang="es-MX" sz="1000" b="0" dirty="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 dirty="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000" dirty="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00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00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 dirty="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000" dirty="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MX" sz="1400"/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MX" sz="1400"/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MX" sz="1400" dirty="0"/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8278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 b="0" dirty="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14.-</a:t>
                      </a:r>
                      <a:endParaRPr lang="es-MX" sz="1000" b="0" dirty="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 dirty="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000" dirty="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00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00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 dirty="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000" dirty="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MX" sz="1400"/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MX" sz="1400"/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MX" sz="1400" dirty="0"/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8278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 b="0" dirty="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15.-</a:t>
                      </a:r>
                      <a:endParaRPr lang="es-MX" sz="1000" b="0" dirty="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00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00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00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 dirty="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000" dirty="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MX" sz="1400"/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MX" sz="1400"/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MX" sz="1400" dirty="0"/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8278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 b="0" dirty="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16.-</a:t>
                      </a:r>
                      <a:endParaRPr lang="es-MX" sz="1000" b="0" dirty="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00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00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00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 dirty="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000" dirty="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MX" sz="1400"/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MX" sz="1400"/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MX" sz="1400" dirty="0"/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8278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 b="0" dirty="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17.-</a:t>
                      </a:r>
                      <a:endParaRPr lang="es-MX" sz="1000" b="0" dirty="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00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00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00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 dirty="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000" dirty="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MX" sz="1400"/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MX" sz="1400"/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MX" sz="1400" dirty="0"/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8278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 b="0" dirty="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18.-</a:t>
                      </a:r>
                      <a:endParaRPr lang="es-MX" sz="1000" b="0" dirty="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00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00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00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 dirty="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000" dirty="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MX" sz="1400"/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MX" sz="1400"/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MX" sz="1400" dirty="0"/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8278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 b="0" dirty="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19.-</a:t>
                      </a:r>
                      <a:endParaRPr lang="es-MX" sz="1000" b="0" dirty="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00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00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00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 dirty="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000" dirty="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MX" sz="1400"/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MX" sz="1400"/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MX" sz="1400" dirty="0"/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8278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 b="0" dirty="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20.-</a:t>
                      </a:r>
                      <a:endParaRPr lang="es-MX" sz="1000" b="0" dirty="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00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00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00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 dirty="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000" dirty="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MX" sz="1400"/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MX" sz="1400"/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MX" sz="1400"/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8278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 b="0" dirty="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21.-</a:t>
                      </a:r>
                      <a:endParaRPr lang="es-MX" sz="1000" b="0" dirty="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00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00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00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 dirty="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000" dirty="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MX" sz="1400"/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MX" sz="1400"/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MX" sz="1400"/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8278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 b="0" dirty="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22.-</a:t>
                      </a:r>
                      <a:endParaRPr lang="es-MX" sz="1000" b="0" dirty="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00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00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00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 dirty="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000" dirty="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MX" sz="1400"/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MX" sz="1400"/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MX" sz="1400"/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8278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 b="0" dirty="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23.-</a:t>
                      </a:r>
                      <a:endParaRPr lang="es-MX" sz="1000" b="0" dirty="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00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00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00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 dirty="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000" dirty="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MX" sz="1400"/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MX" sz="1400"/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MX" sz="1400"/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8278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 b="0" dirty="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24.-</a:t>
                      </a:r>
                      <a:endParaRPr lang="es-MX" sz="1000" b="0" dirty="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00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00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00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 dirty="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000" dirty="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MX" sz="1400"/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MX" sz="1400"/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MX" sz="1400"/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8278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 b="0" dirty="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25.-</a:t>
                      </a:r>
                      <a:endParaRPr lang="es-MX" sz="1000" b="0" dirty="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00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00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 dirty="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000" dirty="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 dirty="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000" dirty="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MX" sz="1400"/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MX" sz="1400"/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MX" sz="1400" dirty="0"/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pic>
        <p:nvPicPr>
          <p:cNvPr id="7" name="Imagen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843" y="351769"/>
            <a:ext cx="515889" cy="4172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2623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7" y="812"/>
            <a:ext cx="10072338" cy="7771588"/>
          </a:xfrm>
          <a:prstGeom prst="rect">
            <a:avLst/>
          </a:prstGeom>
        </p:spPr>
      </p:pic>
      <p:sp>
        <p:nvSpPr>
          <p:cNvPr id="12" name="Rectángulo redondeado 11"/>
          <p:cNvSpPr/>
          <p:nvPr/>
        </p:nvSpPr>
        <p:spPr>
          <a:xfrm>
            <a:off x="9562454" y="-8762"/>
            <a:ext cx="495946" cy="7772401"/>
          </a:xfrm>
          <a:prstGeom prst="roundRect">
            <a:avLst/>
          </a:prstGeom>
          <a:solidFill>
            <a:srgbClr val="0070C0"/>
          </a:solidFill>
          <a:ln w="190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3" name="CuadroTexto 12"/>
          <p:cNvSpPr txBox="1"/>
          <p:nvPr/>
        </p:nvSpPr>
        <p:spPr>
          <a:xfrm rot="5400000">
            <a:off x="5974505" y="3585052"/>
            <a:ext cx="777239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3200" dirty="0" smtClean="0">
                <a:solidFill>
                  <a:schemeClr val="bg1"/>
                </a:solidFill>
                <a:latin typeface="Somelove" panose="02000500000000000000" pitchFamily="50" charset="0"/>
              </a:rPr>
              <a:t>Campo formativo: Saberes y Pensamiento Científico</a:t>
            </a:r>
            <a:r>
              <a:rPr lang="es-ES" sz="3200" dirty="0" smtClean="0">
                <a:solidFill>
                  <a:schemeClr val="bg1"/>
                </a:solidFill>
                <a:latin typeface="Somelove" panose="02000500000000000000" pitchFamily="50" charset="0"/>
              </a:rPr>
              <a:t> </a:t>
            </a:r>
            <a:endParaRPr lang="es-MX" sz="3200" dirty="0">
              <a:solidFill>
                <a:schemeClr val="bg1"/>
              </a:solidFill>
              <a:latin typeface="Somelove" panose="02000500000000000000" pitchFamily="50" charset="0"/>
            </a:endParaRPr>
          </a:p>
        </p:txBody>
      </p:sp>
      <p:graphicFrame>
        <p:nvGraphicFramePr>
          <p:cNvPr id="8" name="Tabla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4268765"/>
              </p:ext>
            </p:extLst>
          </p:nvPr>
        </p:nvGraphicFramePr>
        <p:xfrm>
          <a:off x="460843" y="244643"/>
          <a:ext cx="9006919" cy="697912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61822"/>
                <a:gridCol w="2873676"/>
                <a:gridCol w="858914"/>
                <a:gridCol w="898072"/>
                <a:gridCol w="1090045"/>
                <a:gridCol w="805015"/>
                <a:gridCol w="941318"/>
                <a:gridCol w="978057"/>
              </a:tblGrid>
              <a:tr h="33525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9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s-MX" sz="9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 dirty="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r>
                        <a:rPr lang="es-MX" sz="1200" b="1" dirty="0" smtClean="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CONTENIDOS:</a:t>
                      </a:r>
                      <a:endParaRPr lang="es-MX" sz="1200" dirty="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6">
                  <a:txBody>
                    <a:bodyPr/>
                    <a:lstStyle/>
                    <a:p>
                      <a:pPr marL="0" marR="0" lvl="0" indent="0" algn="ctr" defTabSz="10058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000" b="0" dirty="0" smtClean="0">
                          <a:solidFill>
                            <a:schemeClr val="tx1"/>
                          </a:solidFill>
                          <a:latin typeface="KG Miss Speechy IPA" panose="02000000000000000000" pitchFamily="2" charset="0"/>
                        </a:rPr>
                        <a:t>Desplazamientos y recorridos en diferentes lugares de su comunidad, que implican el reconocimiento de las formas y el dominio del espacio, a partir de distintos puntos de observación.</a:t>
                      </a:r>
                      <a:endParaRPr lang="es-MX" sz="1000" b="0" dirty="0" smtClean="0">
                        <a:solidFill>
                          <a:schemeClr val="tx1"/>
                        </a:solidFill>
                        <a:latin typeface="KG Miss Speechy IPA" panose="02000000000000000000" pitchFamily="2" charset="0"/>
                      </a:endParaRPr>
                    </a:p>
                  </a:txBody>
                  <a:tcPr marL="54585" marR="54585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lvl="0" indent="0" algn="ctr" defTabSz="10058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MX" sz="1000" b="0" dirty="0" smtClean="0">
                        <a:solidFill>
                          <a:schemeClr val="tx1"/>
                        </a:solidFill>
                        <a:latin typeface="KG Miss Speechy IPA" panose="02000000000000000000" pitchFamily="2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</a:tr>
              <a:tr h="69872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9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s-MX" sz="9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0584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200" dirty="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r>
                        <a:rPr lang="es-MX" sz="1200" b="1" dirty="0" smtClean="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PROCESOS DE DESARROLLO DEL APRENDIZAJE (PDA):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s-MX" sz="1200" dirty="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ctr" defTabSz="10058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900" dirty="0" smtClean="0">
                          <a:latin typeface="KG Miss Speechy IPA" panose="02000000000000000000" pitchFamily="2" charset="0"/>
                        </a:rPr>
                        <a:t>III.- Interpreta y comunica en su lengua materna, recorridos con referentes espaciales de orientación y </a:t>
                      </a:r>
                      <a:r>
                        <a:rPr lang="es-ES" sz="900" smtClean="0">
                          <a:latin typeface="KG Miss Speechy IPA" panose="02000000000000000000" pitchFamily="2" charset="0"/>
                        </a:rPr>
                        <a:t>proximidad.</a:t>
                      </a:r>
                      <a:endParaRPr lang="es-MX" sz="900" smtClean="0">
                        <a:latin typeface="KG Miss Speechy IPA" panose="02000000000000000000" pitchFamily="2" charset="0"/>
                      </a:endParaRPr>
                    </a:p>
                  </a:txBody>
                  <a:tcPr marL="54585" marR="54585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s-ES" sz="900" dirty="0" smtClean="0">
                          <a:latin typeface="KG Miss Speechy IPA" panose="02000000000000000000" pitchFamily="2" charset="0"/>
                        </a:rPr>
                        <a:t>III.- Representa y reproduce objetos, animales y plantas con el tangram, bloques de construcción, el modelado, doblado de papel o con dibujos</a:t>
                      </a:r>
                      <a:endParaRPr lang="es-ES" sz="900" dirty="0">
                        <a:latin typeface="KG Miss Speechy IPA" panose="02000000000000000000" pitchFamily="2" charset="0"/>
                      </a:endParaRPr>
                    </a:p>
                  </a:txBody>
                  <a:tcPr marL="54585" marR="54585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</a:tr>
              <a:tr h="45862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 b="0" dirty="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N° </a:t>
                      </a:r>
                      <a:r>
                        <a:rPr lang="es-MX" sz="900" b="0" dirty="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LISTA</a:t>
                      </a:r>
                      <a:endParaRPr lang="es-MX" sz="900" b="0" dirty="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 b="1" dirty="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NOMBRE DEL ALUMNO</a:t>
                      </a:r>
                      <a:endParaRPr lang="es-MX" sz="1000" b="1" dirty="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s-MX" sz="1000" b="1" dirty="0" smtClean="0">
                        <a:solidFill>
                          <a:schemeClr val="bg1"/>
                        </a:solidFill>
                        <a:effectLst/>
                        <a:latin typeface="KG Miss Speechy IPA" panose="02000000000000000000" pitchFamily="2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 b="1" dirty="0" smtClean="0">
                          <a:solidFill>
                            <a:schemeClr val="bg1"/>
                          </a:solidFill>
                          <a:effectLst/>
                          <a:latin typeface="KG Miss Speechy IPA" panose="02000000000000000000" pitchFamily="2" charset="0"/>
                        </a:rPr>
                        <a:t>L</a:t>
                      </a:r>
                      <a:endParaRPr lang="es-MX" sz="1000" b="1" dirty="0">
                        <a:solidFill>
                          <a:schemeClr val="bg1"/>
                        </a:solidFill>
                        <a:effectLst/>
                        <a:latin typeface="KG Miss Speechy IPA" panose="02000000000000000000" pitchFamily="2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 b="1" dirty="0">
                          <a:solidFill>
                            <a:schemeClr val="bg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000" b="1" dirty="0">
                        <a:solidFill>
                          <a:schemeClr val="bg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 b="1" dirty="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EP</a:t>
                      </a:r>
                      <a:endParaRPr lang="es-MX" sz="1000" b="1" dirty="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 b="1" dirty="0">
                          <a:solidFill>
                            <a:schemeClr val="bg1"/>
                          </a:solidFill>
                          <a:effectLst/>
                          <a:latin typeface="KG Miss Speechy IPA" panose="02000000000000000000" pitchFamily="2" charset="0"/>
                        </a:rPr>
                        <a:t>RA</a:t>
                      </a:r>
                      <a:endParaRPr lang="es-MX" sz="1000" b="1" dirty="0">
                        <a:solidFill>
                          <a:schemeClr val="bg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000" b="1" dirty="0" smtClean="0">
                          <a:solidFill>
                            <a:schemeClr val="bg1"/>
                          </a:solidFill>
                          <a:latin typeface="KG Miss Speechy IPA" panose="02000000000000000000" pitchFamily="2" charset="0"/>
                        </a:rPr>
                        <a:t>L</a:t>
                      </a:r>
                      <a:endParaRPr lang="es-MX" sz="1000" b="1" dirty="0">
                        <a:solidFill>
                          <a:schemeClr val="bg1"/>
                        </a:solidFill>
                        <a:latin typeface="KG Miss Speechy IPA" panose="02000000000000000000" pitchFamily="2" charset="0"/>
                      </a:endParaRPr>
                    </a:p>
                  </a:txBody>
                  <a:tcPr marL="54585" marR="54585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 b="1" dirty="0" smtClean="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EP</a:t>
                      </a:r>
                      <a:endParaRPr lang="es-MX" sz="1000" b="1" dirty="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 b="1" dirty="0" smtClean="0">
                          <a:solidFill>
                            <a:schemeClr val="bg1"/>
                          </a:solidFill>
                          <a:effectLst/>
                          <a:latin typeface="KG Miss Speechy IPA" panose="02000000000000000000" pitchFamily="2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RA</a:t>
                      </a:r>
                      <a:endParaRPr lang="es-MX" sz="1000" b="1" dirty="0">
                        <a:solidFill>
                          <a:schemeClr val="bg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</a:tr>
              <a:tr h="18278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 b="0" dirty="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1.-</a:t>
                      </a:r>
                      <a:endParaRPr lang="es-MX" sz="1000" b="0" dirty="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00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00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 dirty="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000" dirty="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 dirty="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000" dirty="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MX" sz="1400" dirty="0"/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MX" sz="1400" dirty="0"/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MX" sz="1400" dirty="0"/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8278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 b="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2.-</a:t>
                      </a:r>
                      <a:endParaRPr lang="es-MX" sz="1000" b="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00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00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 dirty="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000" dirty="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 dirty="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000" dirty="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MX" sz="1400"/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MX" sz="1400"/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MX" sz="1400"/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8278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 b="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3.-</a:t>
                      </a:r>
                      <a:endParaRPr lang="es-MX" sz="1000" b="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00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00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 dirty="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000" dirty="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 dirty="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000" dirty="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MX" sz="1400"/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MX" sz="1400"/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MX" sz="1400"/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8278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 b="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4.-</a:t>
                      </a:r>
                      <a:endParaRPr lang="es-MX" sz="1000" b="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 dirty="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000" dirty="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00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 dirty="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000" dirty="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 dirty="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000" dirty="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MX" sz="1400"/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MX" sz="1400"/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MX" sz="1400"/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8278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 b="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5.-</a:t>
                      </a:r>
                      <a:endParaRPr lang="es-MX" sz="1000" b="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 dirty="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000" dirty="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00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 dirty="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000" dirty="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 dirty="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000" dirty="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MX" sz="1400" dirty="0"/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MX" sz="1400"/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MX" sz="1400"/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8278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 b="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6.-</a:t>
                      </a:r>
                      <a:endParaRPr lang="es-MX" sz="1000" b="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 dirty="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000" dirty="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00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 dirty="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000" dirty="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 dirty="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000" dirty="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MX" sz="1400" dirty="0"/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MX" sz="1400"/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MX" sz="1400"/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8278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 b="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7.-</a:t>
                      </a:r>
                      <a:endParaRPr lang="es-MX" sz="1000" b="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 dirty="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000" dirty="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00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00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 dirty="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000" dirty="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MX" sz="1400"/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MX" sz="1400" dirty="0"/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MX" sz="1400"/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8278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 b="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8.-</a:t>
                      </a:r>
                      <a:endParaRPr lang="es-MX" sz="1000" b="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 dirty="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000" dirty="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00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00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 dirty="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000" dirty="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MX" sz="1400"/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MX" sz="1400"/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MX" sz="1400"/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8278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 b="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9.-</a:t>
                      </a:r>
                      <a:endParaRPr lang="es-MX" sz="1000" b="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 dirty="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000" dirty="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00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00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 dirty="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000" dirty="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MX" sz="1400"/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MX" sz="1400" dirty="0"/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MX" sz="1400"/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8278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 b="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10.-</a:t>
                      </a:r>
                      <a:endParaRPr lang="es-MX" sz="1000" b="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 dirty="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000" dirty="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00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00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 dirty="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000" dirty="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MX" sz="1400"/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MX" sz="1400" dirty="0"/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MX" sz="1400"/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8278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 b="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11.-</a:t>
                      </a:r>
                      <a:endParaRPr lang="es-MX" sz="1000" b="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 dirty="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000" dirty="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00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00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 dirty="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000" dirty="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MX" sz="1400"/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MX" sz="1400"/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MX" sz="1400" dirty="0"/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8278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 b="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12.-</a:t>
                      </a:r>
                      <a:endParaRPr lang="es-MX" sz="1000" b="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 dirty="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000" dirty="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00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00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 dirty="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000" dirty="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MX" sz="1400"/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MX" sz="1400"/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MX" sz="1400" dirty="0"/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8278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 b="0" dirty="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13.-</a:t>
                      </a:r>
                      <a:endParaRPr lang="es-MX" sz="1000" b="0" dirty="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 dirty="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000" dirty="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00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00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 dirty="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000" dirty="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MX" sz="1400"/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MX" sz="1400"/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MX" sz="1400" dirty="0"/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8278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 b="0" dirty="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14.-</a:t>
                      </a:r>
                      <a:endParaRPr lang="es-MX" sz="1000" b="0" dirty="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 dirty="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000" dirty="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00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00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 dirty="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000" dirty="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MX" sz="1400"/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MX" sz="1400"/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MX" sz="1400" dirty="0"/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8278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 b="0" dirty="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15.-</a:t>
                      </a:r>
                      <a:endParaRPr lang="es-MX" sz="1000" b="0" dirty="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00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00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00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 dirty="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000" dirty="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MX" sz="1400"/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MX" sz="1400"/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MX" sz="1400" dirty="0"/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8278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 b="0" dirty="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16.-</a:t>
                      </a:r>
                      <a:endParaRPr lang="es-MX" sz="1000" b="0" dirty="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00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00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00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 dirty="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000" dirty="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MX" sz="1400"/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MX" sz="1400"/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MX" sz="1400" dirty="0"/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8278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 b="0" dirty="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17.-</a:t>
                      </a:r>
                      <a:endParaRPr lang="es-MX" sz="1000" b="0" dirty="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00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00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00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 dirty="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000" dirty="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MX" sz="1400"/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MX" sz="1400"/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MX" sz="1400" dirty="0"/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8278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 b="0" dirty="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18.-</a:t>
                      </a:r>
                      <a:endParaRPr lang="es-MX" sz="1000" b="0" dirty="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00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00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00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 dirty="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000" dirty="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MX" sz="1400"/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MX" sz="1400"/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MX" sz="1400" dirty="0"/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8278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 b="0" dirty="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19.-</a:t>
                      </a:r>
                      <a:endParaRPr lang="es-MX" sz="1000" b="0" dirty="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00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00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00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 dirty="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000" dirty="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MX" sz="1400"/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MX" sz="1400"/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MX" sz="1400" dirty="0"/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8278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 b="0" dirty="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20.-</a:t>
                      </a:r>
                      <a:endParaRPr lang="es-MX" sz="1000" b="0" dirty="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00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00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00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 dirty="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000" dirty="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MX" sz="1400"/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MX" sz="1400"/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MX" sz="1400"/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8278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 b="0" dirty="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21.-</a:t>
                      </a:r>
                      <a:endParaRPr lang="es-MX" sz="1000" b="0" dirty="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00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00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00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 dirty="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000" dirty="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MX" sz="1400"/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MX" sz="1400"/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MX" sz="1400"/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8278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 b="0" dirty="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22.-</a:t>
                      </a:r>
                      <a:endParaRPr lang="es-MX" sz="1000" b="0" dirty="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00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00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00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 dirty="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000" dirty="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MX" sz="1400"/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MX" sz="1400"/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MX" sz="1400"/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8278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 b="0" dirty="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23.-</a:t>
                      </a:r>
                      <a:endParaRPr lang="es-MX" sz="1000" b="0" dirty="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00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00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00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 dirty="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000" dirty="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MX" sz="1400"/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MX" sz="1400"/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MX" sz="1400"/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8278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 b="0" dirty="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24.-</a:t>
                      </a:r>
                      <a:endParaRPr lang="es-MX" sz="1000" b="0" dirty="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00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00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00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 dirty="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000" dirty="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MX" sz="1400"/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MX" sz="1400"/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MX" sz="1400"/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8278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 b="0" dirty="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25.-</a:t>
                      </a:r>
                      <a:endParaRPr lang="es-MX" sz="1000" b="0" dirty="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00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00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 dirty="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000" dirty="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 dirty="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000" dirty="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MX" sz="1400"/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MX" sz="1400"/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MX" sz="1400" dirty="0"/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pic>
        <p:nvPicPr>
          <p:cNvPr id="7" name="Imagen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843" y="351769"/>
            <a:ext cx="515889" cy="4172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947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7" y="812"/>
            <a:ext cx="10072338" cy="7771588"/>
          </a:xfrm>
          <a:prstGeom prst="rect">
            <a:avLst/>
          </a:prstGeom>
        </p:spPr>
      </p:pic>
      <p:sp>
        <p:nvSpPr>
          <p:cNvPr id="12" name="Rectángulo redondeado 11"/>
          <p:cNvSpPr/>
          <p:nvPr/>
        </p:nvSpPr>
        <p:spPr>
          <a:xfrm>
            <a:off x="9562454" y="-8762"/>
            <a:ext cx="495946" cy="7772401"/>
          </a:xfrm>
          <a:prstGeom prst="roundRect">
            <a:avLst/>
          </a:prstGeom>
          <a:solidFill>
            <a:srgbClr val="0070C0"/>
          </a:solidFill>
          <a:ln w="190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3" name="CuadroTexto 12"/>
          <p:cNvSpPr txBox="1"/>
          <p:nvPr/>
        </p:nvSpPr>
        <p:spPr>
          <a:xfrm rot="5400000">
            <a:off x="5974505" y="3585052"/>
            <a:ext cx="777239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3200" dirty="0" smtClean="0">
                <a:solidFill>
                  <a:schemeClr val="bg1"/>
                </a:solidFill>
                <a:latin typeface="Somelove" panose="02000500000000000000" pitchFamily="50" charset="0"/>
              </a:rPr>
              <a:t>Campo formativo: Saberes y Pensamiento Científico</a:t>
            </a:r>
            <a:r>
              <a:rPr lang="es-ES" sz="3200" dirty="0" smtClean="0">
                <a:solidFill>
                  <a:schemeClr val="bg1"/>
                </a:solidFill>
                <a:latin typeface="Somelove" panose="02000500000000000000" pitchFamily="50" charset="0"/>
              </a:rPr>
              <a:t> </a:t>
            </a:r>
            <a:endParaRPr lang="es-MX" sz="3200" dirty="0">
              <a:solidFill>
                <a:schemeClr val="bg1"/>
              </a:solidFill>
              <a:latin typeface="Somelove" panose="02000500000000000000" pitchFamily="50" charset="0"/>
            </a:endParaRPr>
          </a:p>
        </p:txBody>
      </p:sp>
      <p:graphicFrame>
        <p:nvGraphicFramePr>
          <p:cNvPr id="9" name="Tabla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92042610"/>
              </p:ext>
            </p:extLst>
          </p:nvPr>
        </p:nvGraphicFramePr>
        <p:xfrm>
          <a:off x="424438" y="470027"/>
          <a:ext cx="9062462" cy="660326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731434"/>
                <a:gridCol w="2911447"/>
                <a:gridCol w="1726501"/>
                <a:gridCol w="1876207"/>
                <a:gridCol w="1816873"/>
              </a:tblGrid>
              <a:tr h="46425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9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s-MX" sz="9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0584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200" dirty="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r>
                        <a:rPr lang="es-MX" sz="1200" b="1" dirty="0" smtClean="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CONTENIDOS:</a:t>
                      </a:r>
                    </a:p>
                  </a:txBody>
                  <a:tcPr marL="54585" marR="54585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ctr" defTabSz="10058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200" b="0" dirty="0" smtClean="0">
                          <a:solidFill>
                            <a:schemeClr val="tx1"/>
                          </a:solidFill>
                          <a:latin typeface="KG Miss Speechy IPA" panose="02000000000000000000" pitchFamily="2" charset="0"/>
                        </a:rPr>
                        <a:t>Magnitudes de longitud, peso, </a:t>
                      </a:r>
                      <a:r>
                        <a:rPr lang="es-ES" sz="1200" b="0" smtClean="0">
                          <a:solidFill>
                            <a:schemeClr val="tx1"/>
                          </a:solidFill>
                          <a:latin typeface="KG Miss Speechy IPA" panose="02000000000000000000" pitchFamily="2" charset="0"/>
                        </a:rPr>
                        <a:t>capacidad y tiempo en situaciones cotidianas del hogar y del entorno sociocultural.</a:t>
                      </a:r>
                      <a:endParaRPr lang="es-MX" sz="1200" b="0" dirty="0" smtClean="0">
                        <a:solidFill>
                          <a:schemeClr val="tx1"/>
                        </a:solidFill>
                        <a:latin typeface="KG Miss Speechy IPA" panose="02000000000000000000" pitchFamily="2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</a:tr>
              <a:tr h="65922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9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s-MX" sz="9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0584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200" dirty="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r>
                        <a:rPr lang="es-MX" sz="1200" b="1" dirty="0" smtClean="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PROCESOS DE DESARROLLO DEL APRENDIZAJE (PDA):</a:t>
                      </a:r>
                    </a:p>
                  </a:txBody>
                  <a:tcPr marL="54585" marR="54585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s-ES" sz="1200" dirty="0" smtClean="0">
                          <a:latin typeface="KG Miss Speechy IPA" panose="02000000000000000000" pitchFamily="2" charset="0"/>
                        </a:rPr>
                        <a:t>II.- Representa con dibujos, objetos de su entorno e identifica en ellos formas geométricas.</a:t>
                      </a:r>
                      <a:endParaRPr lang="es-MX" sz="1200" dirty="0">
                        <a:latin typeface="KG Miss Speechy IPA" panose="02000000000000000000" pitchFamily="2" charset="0"/>
                      </a:endParaRPr>
                    </a:p>
                  </a:txBody>
                  <a:tcPr marL="54585" marR="54585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</a:tr>
              <a:tr h="45862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 b="0" dirty="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N° </a:t>
                      </a:r>
                      <a:r>
                        <a:rPr lang="es-MX" sz="900" b="0" dirty="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LISTA</a:t>
                      </a:r>
                      <a:endParaRPr lang="es-MX" sz="900" b="0" dirty="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 b="1" dirty="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NOMBRE DEL ALUMNO</a:t>
                      </a:r>
                      <a:endParaRPr lang="es-MX" sz="1200" b="1" dirty="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s-MX" sz="1200" b="1" dirty="0" smtClean="0">
                        <a:solidFill>
                          <a:schemeClr val="bg1"/>
                        </a:solidFill>
                        <a:effectLst/>
                        <a:latin typeface="KG Miss Speechy IPA" panose="02000000000000000000" pitchFamily="2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 b="1" dirty="0" smtClean="0">
                          <a:solidFill>
                            <a:schemeClr val="bg1"/>
                          </a:solidFill>
                          <a:effectLst/>
                          <a:latin typeface="KG Miss Speechy IPA" panose="02000000000000000000" pitchFamily="2" charset="0"/>
                        </a:rPr>
                        <a:t>L</a:t>
                      </a:r>
                      <a:endParaRPr lang="es-MX" sz="1200" b="1" dirty="0">
                        <a:solidFill>
                          <a:schemeClr val="bg1"/>
                        </a:solidFill>
                        <a:effectLst/>
                        <a:latin typeface="KG Miss Speechy IPA" panose="02000000000000000000" pitchFamily="2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 b="1" dirty="0">
                          <a:solidFill>
                            <a:schemeClr val="bg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200" b="1" dirty="0">
                        <a:solidFill>
                          <a:schemeClr val="bg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 b="1" dirty="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EP</a:t>
                      </a:r>
                      <a:endParaRPr lang="es-MX" sz="1200" b="1" dirty="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 b="1" dirty="0">
                          <a:solidFill>
                            <a:schemeClr val="bg1"/>
                          </a:solidFill>
                          <a:effectLst/>
                          <a:latin typeface="KG Miss Speechy IPA" panose="02000000000000000000" pitchFamily="2" charset="0"/>
                        </a:rPr>
                        <a:t>RA</a:t>
                      </a:r>
                      <a:endParaRPr lang="es-MX" sz="1200" b="1" dirty="0">
                        <a:solidFill>
                          <a:schemeClr val="bg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</a:tr>
              <a:tr h="18278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 b="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1.-</a:t>
                      </a:r>
                      <a:endParaRPr lang="es-MX" sz="1200" b="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20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20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 dirty="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200" dirty="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20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8278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 b="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2.-</a:t>
                      </a:r>
                      <a:endParaRPr lang="es-MX" sz="1200" b="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20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20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 dirty="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200" dirty="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 dirty="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200" dirty="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8278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 b="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3.-</a:t>
                      </a:r>
                      <a:endParaRPr lang="es-MX" sz="1200" b="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20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20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 dirty="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200" dirty="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20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8278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 b="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4.-</a:t>
                      </a:r>
                      <a:endParaRPr lang="es-MX" sz="1200" b="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 dirty="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200" dirty="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20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 dirty="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200" dirty="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 dirty="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200" dirty="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8278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 b="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5.-</a:t>
                      </a:r>
                      <a:endParaRPr lang="es-MX" sz="1200" b="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 dirty="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200" dirty="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20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 dirty="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200" dirty="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 dirty="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200" dirty="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8278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 b="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6.-</a:t>
                      </a:r>
                      <a:endParaRPr lang="es-MX" sz="1200" b="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 dirty="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200" dirty="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20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 dirty="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200" dirty="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 dirty="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200" dirty="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8278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 b="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7.-</a:t>
                      </a:r>
                      <a:endParaRPr lang="es-MX" sz="1200" b="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 dirty="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200" dirty="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20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20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 dirty="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200" dirty="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8278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 b="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8.-</a:t>
                      </a:r>
                      <a:endParaRPr lang="es-MX" sz="1200" b="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 dirty="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200" dirty="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20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20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 dirty="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200" dirty="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8278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 b="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9.-</a:t>
                      </a:r>
                      <a:endParaRPr lang="es-MX" sz="1200" b="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 dirty="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200" dirty="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20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20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 dirty="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200" dirty="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8278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 b="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10.-</a:t>
                      </a:r>
                      <a:endParaRPr lang="es-MX" sz="1200" b="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 dirty="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200" dirty="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20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20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 dirty="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200" dirty="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8278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 b="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11.-</a:t>
                      </a:r>
                      <a:endParaRPr lang="es-MX" sz="1200" b="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 dirty="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200" dirty="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20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20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20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8278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 b="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12.-</a:t>
                      </a:r>
                      <a:endParaRPr lang="es-MX" sz="1200" b="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 dirty="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200" dirty="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20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20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 dirty="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200" dirty="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8278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 b="0" dirty="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13.-</a:t>
                      </a:r>
                      <a:endParaRPr lang="es-MX" sz="1200" b="0" dirty="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20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20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20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 dirty="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200" dirty="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8278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 b="0" dirty="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14.-</a:t>
                      </a:r>
                      <a:endParaRPr lang="es-MX" sz="1200" b="0" dirty="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20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20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20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20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8278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 b="0" dirty="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15.-</a:t>
                      </a:r>
                      <a:endParaRPr lang="es-MX" sz="1200" b="0" dirty="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20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20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20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 dirty="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200" dirty="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8278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 b="0" dirty="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16.-</a:t>
                      </a:r>
                      <a:endParaRPr lang="es-MX" sz="1200" b="0" dirty="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20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20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20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 dirty="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200" dirty="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8278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 b="0" dirty="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17.-</a:t>
                      </a:r>
                      <a:endParaRPr lang="es-MX" sz="1200" b="0" dirty="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20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20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20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 dirty="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200" dirty="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8278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 b="0" dirty="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18.-</a:t>
                      </a:r>
                      <a:endParaRPr lang="es-MX" sz="1200" b="0" dirty="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20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20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20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 dirty="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200" dirty="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8278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 b="0" dirty="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19.-</a:t>
                      </a:r>
                      <a:endParaRPr lang="es-MX" sz="1200" b="0" dirty="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20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20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20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 dirty="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200" dirty="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8278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 b="0" dirty="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20.-</a:t>
                      </a:r>
                      <a:endParaRPr lang="es-MX" sz="1200" b="0" dirty="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20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20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20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 dirty="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200" dirty="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8278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 b="0" dirty="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21.-</a:t>
                      </a:r>
                      <a:endParaRPr lang="es-MX" sz="1200" b="0" dirty="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20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20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20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 dirty="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200" dirty="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8278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 b="0" dirty="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22.-</a:t>
                      </a:r>
                      <a:endParaRPr lang="es-MX" sz="1200" b="0" dirty="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20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20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20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 dirty="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200" dirty="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8278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 b="0" dirty="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23.-</a:t>
                      </a:r>
                      <a:endParaRPr lang="es-MX" sz="1200" b="0" dirty="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20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20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20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 dirty="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200" dirty="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8278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 b="0" dirty="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24.-</a:t>
                      </a:r>
                      <a:endParaRPr lang="es-MX" sz="1200" b="0" dirty="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20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20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20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 dirty="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200" dirty="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8278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 b="0" dirty="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25.-</a:t>
                      </a:r>
                      <a:endParaRPr lang="es-MX" sz="1200" b="0" dirty="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20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20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20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 dirty="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200" dirty="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pic>
        <p:nvPicPr>
          <p:cNvPr id="7" name="Imagen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3833" y="584243"/>
            <a:ext cx="515889" cy="4172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01082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7" y="812"/>
            <a:ext cx="10072338" cy="7771588"/>
          </a:xfrm>
          <a:prstGeom prst="rect">
            <a:avLst/>
          </a:prstGeom>
        </p:spPr>
      </p:pic>
      <p:sp>
        <p:nvSpPr>
          <p:cNvPr id="12" name="Rectángulo redondeado 11"/>
          <p:cNvSpPr/>
          <p:nvPr/>
        </p:nvSpPr>
        <p:spPr>
          <a:xfrm>
            <a:off x="9562454" y="-8762"/>
            <a:ext cx="495946" cy="7772401"/>
          </a:xfrm>
          <a:prstGeom prst="roundRect">
            <a:avLst/>
          </a:prstGeom>
          <a:solidFill>
            <a:srgbClr val="7030A0"/>
          </a:solidFill>
          <a:ln w="190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3" name="CuadroTexto 12"/>
          <p:cNvSpPr txBox="1"/>
          <p:nvPr/>
        </p:nvSpPr>
        <p:spPr>
          <a:xfrm rot="5400000">
            <a:off x="6060178" y="3499379"/>
            <a:ext cx="76010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3200" dirty="0" smtClean="0">
                <a:solidFill>
                  <a:schemeClr val="bg1"/>
                </a:solidFill>
                <a:latin typeface="Somelove" panose="02000500000000000000" pitchFamily="50" charset="0"/>
              </a:rPr>
              <a:t>Campo formativo: De lo Humano y lo Comunitario</a:t>
            </a:r>
            <a:r>
              <a:rPr lang="es-ES" sz="3200" dirty="0" smtClean="0">
                <a:solidFill>
                  <a:schemeClr val="bg1"/>
                </a:solidFill>
                <a:latin typeface="Somelove" panose="02000500000000000000" pitchFamily="50" charset="0"/>
              </a:rPr>
              <a:t> </a:t>
            </a:r>
            <a:endParaRPr lang="es-MX" sz="3200" dirty="0">
              <a:solidFill>
                <a:schemeClr val="bg1"/>
              </a:solidFill>
              <a:latin typeface="Somelove" panose="02000500000000000000" pitchFamily="50" charset="0"/>
            </a:endParaRPr>
          </a:p>
        </p:txBody>
      </p:sp>
      <p:graphicFrame>
        <p:nvGraphicFramePr>
          <p:cNvPr id="14" name="Tabla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04084797"/>
              </p:ext>
            </p:extLst>
          </p:nvPr>
        </p:nvGraphicFramePr>
        <p:xfrm>
          <a:off x="460843" y="351769"/>
          <a:ext cx="9006919" cy="724052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61822"/>
                <a:gridCol w="2873676"/>
                <a:gridCol w="858914"/>
                <a:gridCol w="898072"/>
                <a:gridCol w="1090045"/>
                <a:gridCol w="805015"/>
                <a:gridCol w="941318"/>
                <a:gridCol w="978057"/>
              </a:tblGrid>
              <a:tr h="33525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9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s-MX" sz="9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 dirty="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r>
                        <a:rPr lang="es-MX" sz="1200" b="1" dirty="0" smtClean="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CONTENIDOS:</a:t>
                      </a:r>
                      <a:endParaRPr lang="es-MX" sz="1200" dirty="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s-ES" sz="900" b="0" dirty="0" smtClean="0">
                          <a:solidFill>
                            <a:schemeClr val="tx1"/>
                          </a:solidFill>
                          <a:latin typeface="KG Miss Speechy IPA" panose="02000000000000000000" pitchFamily="2" charset="0"/>
                        </a:rPr>
                        <a:t>Construcción de la identidad personal a partir de su origen étnico, cultural y lingüístico, y la interacción con personas cercanas.</a:t>
                      </a:r>
                      <a:endParaRPr lang="es-ES" sz="900" b="0" dirty="0">
                        <a:solidFill>
                          <a:schemeClr val="tx1"/>
                        </a:solidFill>
                        <a:latin typeface="KG Miss Speechy IPA" panose="02000000000000000000" pitchFamily="2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ctr" defTabSz="10058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000" b="0" dirty="0" smtClean="0">
                          <a:solidFill>
                            <a:schemeClr val="tx1"/>
                          </a:solidFill>
                          <a:latin typeface="KG Miss Speechy IPA" panose="02000000000000000000" pitchFamily="2" charset="0"/>
                        </a:rPr>
                        <a:t>Posibilidades de movimiento en diferentes espacios, para favorecer las habilidades motrices.</a:t>
                      </a: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</a:tr>
              <a:tr h="76533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9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s-MX" sz="9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0584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200" dirty="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r>
                        <a:rPr lang="es-MX" sz="1200" b="1" dirty="0" smtClean="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PROCESOS DE DESARROLLO DEL APRENDIZAJE (PDA):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s-MX" sz="1200" dirty="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s-ES" sz="900" dirty="0" smtClean="0">
                          <a:latin typeface="KG Miss Speechy IPA" panose="02000000000000000000" pitchFamily="2" charset="0"/>
                        </a:rPr>
                        <a:t>III.- Aprecia las características y cualidades de sus compañeras y compañeros, así como las personales.</a:t>
                      </a:r>
                      <a:endParaRPr lang="es-MX" sz="900" smtClean="0">
                        <a:latin typeface="KG Miss Speechy IPA" panose="02000000000000000000" pitchFamily="2" charset="0"/>
                      </a:endParaRPr>
                    </a:p>
                  </a:txBody>
                  <a:tcPr marL="54585" marR="54585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s-ES" sz="900" dirty="0" smtClean="0">
                          <a:latin typeface="KG Miss Speechy IPA" panose="02000000000000000000" pitchFamily="2" charset="0"/>
                        </a:rPr>
                        <a:t>II.- Adapta los movimientos en desplazamientos que implican distintas posiciones, direcciones y velocidades en juegos y actividades individuales y en coordinación con sus pares, y de manera gradual, descubre nuevas posibilidades de movimiento corporal.</a:t>
                      </a:r>
                      <a:endParaRPr lang="es-ES" sz="900" dirty="0">
                        <a:latin typeface="KG Miss Speechy IPA" panose="02000000000000000000" pitchFamily="2" charset="0"/>
                      </a:endParaRPr>
                    </a:p>
                  </a:txBody>
                  <a:tcPr marL="54585" marR="54585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</a:tr>
              <a:tr h="45862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 b="0" dirty="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N° </a:t>
                      </a:r>
                      <a:r>
                        <a:rPr lang="es-MX" sz="900" b="0" dirty="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LISTA</a:t>
                      </a:r>
                      <a:endParaRPr lang="es-MX" sz="900" b="0" dirty="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 b="1" dirty="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NOMBRE DEL ALUMNO</a:t>
                      </a:r>
                      <a:endParaRPr lang="es-MX" sz="1000" b="1" dirty="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s-MX" sz="1000" b="1" dirty="0" smtClean="0">
                        <a:solidFill>
                          <a:schemeClr val="bg1"/>
                        </a:solidFill>
                        <a:effectLst/>
                        <a:latin typeface="KG Miss Speechy IPA" panose="02000000000000000000" pitchFamily="2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 b="1" dirty="0" smtClean="0">
                          <a:solidFill>
                            <a:schemeClr val="bg1"/>
                          </a:solidFill>
                          <a:effectLst/>
                          <a:latin typeface="KG Miss Speechy IPA" panose="02000000000000000000" pitchFamily="2" charset="0"/>
                        </a:rPr>
                        <a:t>L</a:t>
                      </a:r>
                      <a:endParaRPr lang="es-MX" sz="1000" b="1" dirty="0">
                        <a:solidFill>
                          <a:schemeClr val="bg1"/>
                        </a:solidFill>
                        <a:effectLst/>
                        <a:latin typeface="KG Miss Speechy IPA" panose="02000000000000000000" pitchFamily="2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 b="1" dirty="0">
                          <a:solidFill>
                            <a:schemeClr val="bg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000" b="1" dirty="0">
                        <a:solidFill>
                          <a:schemeClr val="bg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 b="1" dirty="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EP</a:t>
                      </a:r>
                      <a:endParaRPr lang="es-MX" sz="1000" b="1" dirty="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 b="1" dirty="0">
                          <a:solidFill>
                            <a:schemeClr val="bg1"/>
                          </a:solidFill>
                          <a:effectLst/>
                          <a:latin typeface="KG Miss Speechy IPA" panose="02000000000000000000" pitchFamily="2" charset="0"/>
                        </a:rPr>
                        <a:t>RA</a:t>
                      </a:r>
                      <a:endParaRPr lang="es-MX" sz="1000" b="1" dirty="0">
                        <a:solidFill>
                          <a:schemeClr val="bg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000" b="1" dirty="0" smtClean="0">
                          <a:solidFill>
                            <a:schemeClr val="bg1"/>
                          </a:solidFill>
                          <a:latin typeface="KG Miss Speechy IPA" panose="02000000000000000000" pitchFamily="2" charset="0"/>
                        </a:rPr>
                        <a:t>L</a:t>
                      </a:r>
                      <a:endParaRPr lang="es-MX" sz="1000" b="1" dirty="0">
                        <a:solidFill>
                          <a:schemeClr val="bg1"/>
                        </a:solidFill>
                        <a:latin typeface="KG Miss Speechy IPA" panose="02000000000000000000" pitchFamily="2" charset="0"/>
                      </a:endParaRPr>
                    </a:p>
                  </a:txBody>
                  <a:tcPr marL="54585" marR="54585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 b="1" dirty="0" smtClean="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EP</a:t>
                      </a:r>
                      <a:endParaRPr lang="es-MX" sz="1000" b="1" dirty="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 b="1" dirty="0" smtClean="0">
                          <a:solidFill>
                            <a:schemeClr val="bg1"/>
                          </a:solidFill>
                          <a:effectLst/>
                          <a:latin typeface="KG Miss Speechy IPA" panose="02000000000000000000" pitchFamily="2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RA</a:t>
                      </a:r>
                      <a:endParaRPr lang="es-MX" sz="1000" b="1" dirty="0">
                        <a:solidFill>
                          <a:schemeClr val="bg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</a:tr>
              <a:tr h="18278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 b="0" dirty="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1.-</a:t>
                      </a:r>
                      <a:endParaRPr lang="es-MX" sz="1000" b="0" dirty="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00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00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 dirty="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000" dirty="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 dirty="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000" dirty="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MX" sz="1400" dirty="0"/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MX" sz="1400" dirty="0"/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MX" sz="1400" dirty="0"/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8278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 b="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2.-</a:t>
                      </a:r>
                      <a:endParaRPr lang="es-MX" sz="1000" b="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00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00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 dirty="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000" dirty="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 dirty="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000" dirty="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MX" sz="1400"/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MX" sz="1400"/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MX" sz="1400"/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8278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 b="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3.-</a:t>
                      </a:r>
                      <a:endParaRPr lang="es-MX" sz="1000" b="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00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00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 dirty="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000" dirty="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 dirty="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000" dirty="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MX" sz="1400"/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MX" sz="1400"/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MX" sz="1400"/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8278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 b="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4.-</a:t>
                      </a:r>
                      <a:endParaRPr lang="es-MX" sz="1000" b="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 dirty="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000" dirty="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00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 dirty="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000" dirty="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 dirty="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000" dirty="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MX" sz="1400"/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MX" sz="1400"/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MX" sz="1400"/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8278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 b="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5.-</a:t>
                      </a:r>
                      <a:endParaRPr lang="es-MX" sz="1000" b="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 dirty="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000" dirty="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00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 dirty="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000" dirty="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 dirty="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000" dirty="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MX" sz="1400" dirty="0"/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MX" sz="1400"/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MX" sz="1400"/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8278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 b="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6.-</a:t>
                      </a:r>
                      <a:endParaRPr lang="es-MX" sz="1000" b="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 dirty="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000" dirty="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00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 dirty="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000" dirty="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 dirty="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000" dirty="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MX" sz="1400" dirty="0"/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MX" sz="1400"/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MX" sz="1400"/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8278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 b="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7.-</a:t>
                      </a:r>
                      <a:endParaRPr lang="es-MX" sz="1000" b="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 dirty="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000" dirty="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00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00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 dirty="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000" dirty="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MX" sz="1400"/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MX" sz="1400" dirty="0"/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MX" sz="1400"/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8278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 b="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8.-</a:t>
                      </a:r>
                      <a:endParaRPr lang="es-MX" sz="1000" b="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 dirty="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000" dirty="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00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00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 dirty="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000" dirty="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MX" sz="1400"/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MX" sz="1400"/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MX" sz="1400"/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8278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 b="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9.-</a:t>
                      </a:r>
                      <a:endParaRPr lang="es-MX" sz="1000" b="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 dirty="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000" dirty="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00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00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 dirty="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000" dirty="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MX" sz="1400"/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MX" sz="1400" dirty="0"/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MX" sz="1400"/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8278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 b="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10.-</a:t>
                      </a:r>
                      <a:endParaRPr lang="es-MX" sz="1000" b="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 dirty="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000" dirty="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00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00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 dirty="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000" dirty="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MX" sz="1400"/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MX" sz="1400" dirty="0"/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MX" sz="1400"/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8278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 b="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11.-</a:t>
                      </a:r>
                      <a:endParaRPr lang="es-MX" sz="1000" b="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 dirty="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000" dirty="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00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00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 dirty="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000" dirty="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MX" sz="1400"/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MX" sz="1400"/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MX" sz="1400" dirty="0"/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8278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 b="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12.-</a:t>
                      </a:r>
                      <a:endParaRPr lang="es-MX" sz="1000" b="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 dirty="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000" dirty="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00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00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 dirty="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000" dirty="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MX" sz="1400"/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MX" sz="1400"/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MX" sz="1400" dirty="0"/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8278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 b="0" dirty="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13.-</a:t>
                      </a:r>
                      <a:endParaRPr lang="es-MX" sz="1000" b="0" dirty="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 dirty="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000" dirty="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00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00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 dirty="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000" dirty="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MX" sz="1400"/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MX" sz="1400"/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MX" sz="1400" dirty="0"/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8278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 b="0" dirty="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14.-</a:t>
                      </a:r>
                      <a:endParaRPr lang="es-MX" sz="1000" b="0" dirty="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 dirty="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000" dirty="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00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00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 dirty="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000" dirty="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MX" sz="1400"/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MX" sz="1400"/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MX" sz="1400" dirty="0"/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8278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 b="0" dirty="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15.-</a:t>
                      </a:r>
                      <a:endParaRPr lang="es-MX" sz="1000" b="0" dirty="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00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00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00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 dirty="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000" dirty="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MX" sz="1400"/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MX" sz="1400"/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MX" sz="1400" dirty="0"/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8278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 b="0" dirty="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16.-</a:t>
                      </a:r>
                      <a:endParaRPr lang="es-MX" sz="1000" b="0" dirty="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00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00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00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 dirty="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000" dirty="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MX" sz="1400"/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MX" sz="1400"/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MX" sz="1400" dirty="0"/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8278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 b="0" dirty="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17.-</a:t>
                      </a:r>
                      <a:endParaRPr lang="es-MX" sz="1000" b="0" dirty="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00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00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00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 dirty="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000" dirty="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MX" sz="1400"/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MX" sz="1400"/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MX" sz="1400" dirty="0"/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8278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 b="0" dirty="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18.-</a:t>
                      </a:r>
                      <a:endParaRPr lang="es-MX" sz="1000" b="0" dirty="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00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00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00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 dirty="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000" dirty="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MX" sz="1400"/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MX" sz="1400"/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MX" sz="1400" dirty="0"/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8278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 b="0" dirty="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19.-</a:t>
                      </a:r>
                      <a:endParaRPr lang="es-MX" sz="1000" b="0" dirty="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00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00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00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 dirty="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000" dirty="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MX" sz="1400"/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MX" sz="1400"/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MX" sz="1400" dirty="0"/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8278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 b="0" dirty="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20.-</a:t>
                      </a:r>
                      <a:endParaRPr lang="es-MX" sz="1000" b="0" dirty="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00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00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00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 dirty="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000" dirty="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MX" sz="1400"/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MX" sz="1400"/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MX" sz="1400"/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8278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 b="0" dirty="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21.-</a:t>
                      </a:r>
                      <a:endParaRPr lang="es-MX" sz="1000" b="0" dirty="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00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00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00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 dirty="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000" dirty="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MX" sz="1400"/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MX" sz="1400"/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MX" sz="1400"/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8278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 b="0" dirty="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22.-</a:t>
                      </a:r>
                      <a:endParaRPr lang="es-MX" sz="1000" b="0" dirty="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00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00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00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 dirty="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000" dirty="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MX" sz="1400"/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MX" sz="1400"/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MX" sz="1400"/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8278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 b="0" dirty="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23.-</a:t>
                      </a:r>
                      <a:endParaRPr lang="es-MX" sz="1000" b="0" dirty="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00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00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00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 dirty="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000" dirty="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MX" sz="1400"/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MX" sz="1400"/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MX" sz="1400"/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8278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 b="0" dirty="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24.-</a:t>
                      </a:r>
                      <a:endParaRPr lang="es-MX" sz="1000" b="0" dirty="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00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00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00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 dirty="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000" dirty="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MX" sz="1400"/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MX" sz="1400"/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MX" sz="1400"/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8278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 b="0" dirty="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25.-</a:t>
                      </a:r>
                      <a:endParaRPr lang="es-MX" sz="1000" b="0" dirty="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00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00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00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 dirty="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000" dirty="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MX" sz="1400"/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MX" sz="1400"/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MX" sz="1400" dirty="0"/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pic>
        <p:nvPicPr>
          <p:cNvPr id="11" name="Imagen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843" y="351769"/>
            <a:ext cx="515889" cy="4172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27579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7" y="812"/>
            <a:ext cx="10072338" cy="7771588"/>
          </a:xfrm>
          <a:prstGeom prst="rect">
            <a:avLst/>
          </a:prstGeom>
        </p:spPr>
      </p:pic>
      <p:sp>
        <p:nvSpPr>
          <p:cNvPr id="12" name="Rectángulo redondeado 11"/>
          <p:cNvSpPr/>
          <p:nvPr/>
        </p:nvSpPr>
        <p:spPr>
          <a:xfrm>
            <a:off x="9562454" y="-8762"/>
            <a:ext cx="495946" cy="7772401"/>
          </a:xfrm>
          <a:prstGeom prst="roundRect">
            <a:avLst/>
          </a:prstGeom>
          <a:solidFill>
            <a:srgbClr val="7030A0"/>
          </a:solidFill>
          <a:ln w="190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3" name="CuadroTexto 12"/>
          <p:cNvSpPr txBox="1"/>
          <p:nvPr/>
        </p:nvSpPr>
        <p:spPr>
          <a:xfrm rot="5400000">
            <a:off x="6060178" y="3499379"/>
            <a:ext cx="76010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3200" dirty="0" smtClean="0">
                <a:solidFill>
                  <a:schemeClr val="bg1"/>
                </a:solidFill>
                <a:latin typeface="Somelove" panose="02000500000000000000" pitchFamily="50" charset="0"/>
              </a:rPr>
              <a:t>Campo formativo: De lo Humano y lo Comunitario</a:t>
            </a:r>
            <a:r>
              <a:rPr lang="es-ES" sz="3200" dirty="0" smtClean="0">
                <a:solidFill>
                  <a:schemeClr val="bg1"/>
                </a:solidFill>
                <a:latin typeface="Somelove" panose="02000500000000000000" pitchFamily="50" charset="0"/>
              </a:rPr>
              <a:t> </a:t>
            </a:r>
            <a:endParaRPr lang="es-MX" sz="3200" dirty="0">
              <a:solidFill>
                <a:schemeClr val="bg1"/>
              </a:solidFill>
              <a:latin typeface="Somelove" panose="02000500000000000000" pitchFamily="50" charset="0"/>
            </a:endParaRPr>
          </a:p>
        </p:txBody>
      </p:sp>
      <p:graphicFrame>
        <p:nvGraphicFramePr>
          <p:cNvPr id="14" name="Tabla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14261202"/>
              </p:ext>
            </p:extLst>
          </p:nvPr>
        </p:nvGraphicFramePr>
        <p:xfrm>
          <a:off x="460843" y="424712"/>
          <a:ext cx="9006919" cy="692378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61822"/>
                <a:gridCol w="2873676"/>
                <a:gridCol w="858914"/>
                <a:gridCol w="898072"/>
                <a:gridCol w="1090045"/>
                <a:gridCol w="805015"/>
                <a:gridCol w="941318"/>
                <a:gridCol w="978057"/>
              </a:tblGrid>
              <a:tr h="33525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9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s-MX" sz="9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 dirty="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r>
                        <a:rPr lang="es-MX" sz="1200" b="1" dirty="0" smtClean="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CONTENIDOS:</a:t>
                      </a:r>
                      <a:endParaRPr lang="es-MX" sz="1200" dirty="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6">
                  <a:txBody>
                    <a:bodyPr/>
                    <a:lstStyle/>
                    <a:p>
                      <a:pPr marL="0" marR="0" lvl="0" indent="0" algn="ctr" defTabSz="10058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000" b="0" dirty="0" smtClean="0">
                          <a:solidFill>
                            <a:schemeClr val="tx1"/>
                          </a:solidFill>
                          <a:latin typeface="KG Miss Speechy IPA" panose="02000000000000000000" pitchFamily="2" charset="0"/>
                        </a:rPr>
                        <a:t>Consumo de alimentos y bebidas que benefician la salud, de acuerdo con los contextos </a:t>
                      </a:r>
                      <a:r>
                        <a:rPr lang="es-ES" sz="1000" b="0" smtClean="0">
                          <a:solidFill>
                            <a:schemeClr val="tx1"/>
                          </a:solidFill>
                          <a:latin typeface="KG Miss Speechy IPA" panose="02000000000000000000" pitchFamily="2" charset="0"/>
                        </a:rPr>
                        <a:t>socioculturales.</a:t>
                      </a:r>
                      <a:endParaRPr lang="es-ES" sz="1000" b="0" dirty="0" smtClean="0">
                        <a:solidFill>
                          <a:schemeClr val="tx1"/>
                        </a:solidFill>
                        <a:latin typeface="KG Miss Speechy IPA" panose="02000000000000000000" pitchFamily="2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lvl="0" indent="0" algn="ctr" defTabSz="10058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ES" sz="1000" b="0" dirty="0" smtClean="0">
                        <a:solidFill>
                          <a:schemeClr val="tx1"/>
                        </a:solidFill>
                        <a:latin typeface="KG Miss Speechy IPA" panose="02000000000000000000" pitchFamily="2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</a:tr>
              <a:tr h="76533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9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s-MX" sz="9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0584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200" dirty="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r>
                        <a:rPr lang="es-MX" sz="1200" b="1" dirty="0" smtClean="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PROCESOS DE DESARROLLO DEL APRENDIZAJE (PDA):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s-MX" sz="1200" dirty="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s-ES" sz="900" dirty="0" smtClean="0">
                          <a:latin typeface="KG Miss Speechy IPA" panose="02000000000000000000" pitchFamily="2" charset="0"/>
                        </a:rPr>
                        <a:t>I.- Reconoce, en las costumbres familiares, la preparación y consumo de alimentos y bebidas, e indaga acerca de los que son saludables y los que ponen en riesgo la salud.</a:t>
                      </a:r>
                      <a:endParaRPr lang="es-ES" sz="900" dirty="0">
                        <a:latin typeface="KG Miss Speechy IPA" panose="02000000000000000000" pitchFamily="2" charset="0"/>
                      </a:endParaRPr>
                    </a:p>
                  </a:txBody>
                  <a:tcPr marL="54585" marR="54585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s-MX" sz="900" dirty="0" smtClean="0">
                          <a:latin typeface="KG Miss Speechy IPA" panose="02000000000000000000" pitchFamily="2" charset="0"/>
                        </a:rPr>
                        <a:t>II.- </a:t>
                      </a:r>
                      <a:r>
                        <a:rPr lang="es-ES" sz="900" smtClean="0">
                          <a:latin typeface="KG Miss Speechy IPA" panose="02000000000000000000" pitchFamily="2" charset="0"/>
                        </a:rPr>
                        <a:t>Distingue alimentos y bebidas que son saludables y los que ponen en riesgo la salud, y reconoce que existen opciones alimentarias sanas que contribuyen a una mejor calidad de vida para todas las personas.</a:t>
                      </a:r>
                      <a:endParaRPr lang="es-MX" sz="900" dirty="0">
                        <a:latin typeface="KG Miss Speechy IPA" panose="02000000000000000000" pitchFamily="2" charset="0"/>
                      </a:endParaRPr>
                    </a:p>
                  </a:txBody>
                  <a:tcPr marL="54585" marR="54585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</a:tr>
              <a:tr h="45862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 b="0" dirty="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N° </a:t>
                      </a:r>
                      <a:r>
                        <a:rPr lang="es-MX" sz="900" b="0" dirty="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LISTA</a:t>
                      </a:r>
                      <a:endParaRPr lang="es-MX" sz="900" b="0" dirty="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 b="1" dirty="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NOMBRE DEL ALUMNO</a:t>
                      </a:r>
                      <a:endParaRPr lang="es-MX" sz="1000" b="1" dirty="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s-MX" sz="1000" b="1" dirty="0" smtClean="0">
                        <a:solidFill>
                          <a:schemeClr val="bg1"/>
                        </a:solidFill>
                        <a:effectLst/>
                        <a:latin typeface="KG Miss Speechy IPA" panose="02000000000000000000" pitchFamily="2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 b="1" dirty="0" smtClean="0">
                          <a:solidFill>
                            <a:schemeClr val="bg1"/>
                          </a:solidFill>
                          <a:effectLst/>
                          <a:latin typeface="KG Miss Speechy IPA" panose="02000000000000000000" pitchFamily="2" charset="0"/>
                        </a:rPr>
                        <a:t>L</a:t>
                      </a:r>
                      <a:endParaRPr lang="es-MX" sz="1000" b="1" dirty="0">
                        <a:solidFill>
                          <a:schemeClr val="bg1"/>
                        </a:solidFill>
                        <a:effectLst/>
                        <a:latin typeface="KG Miss Speechy IPA" panose="02000000000000000000" pitchFamily="2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 b="1" dirty="0">
                          <a:solidFill>
                            <a:schemeClr val="bg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000" b="1" dirty="0">
                        <a:solidFill>
                          <a:schemeClr val="bg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 b="1" dirty="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EP</a:t>
                      </a:r>
                      <a:endParaRPr lang="es-MX" sz="1000" b="1" dirty="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 b="1" dirty="0">
                          <a:solidFill>
                            <a:schemeClr val="bg1"/>
                          </a:solidFill>
                          <a:effectLst/>
                          <a:latin typeface="KG Miss Speechy IPA" panose="02000000000000000000" pitchFamily="2" charset="0"/>
                        </a:rPr>
                        <a:t>RA</a:t>
                      </a:r>
                      <a:endParaRPr lang="es-MX" sz="1000" b="1" dirty="0">
                        <a:solidFill>
                          <a:schemeClr val="bg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000" b="1" dirty="0" smtClean="0">
                          <a:solidFill>
                            <a:schemeClr val="bg1"/>
                          </a:solidFill>
                          <a:latin typeface="KG Miss Speechy IPA" panose="02000000000000000000" pitchFamily="2" charset="0"/>
                        </a:rPr>
                        <a:t>L</a:t>
                      </a:r>
                      <a:endParaRPr lang="es-MX" sz="1000" b="1" dirty="0">
                        <a:solidFill>
                          <a:schemeClr val="bg1"/>
                        </a:solidFill>
                        <a:latin typeface="KG Miss Speechy IPA" panose="02000000000000000000" pitchFamily="2" charset="0"/>
                      </a:endParaRPr>
                    </a:p>
                  </a:txBody>
                  <a:tcPr marL="54585" marR="54585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 b="1" dirty="0" smtClean="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EP</a:t>
                      </a:r>
                      <a:endParaRPr lang="es-MX" sz="1000" b="1" dirty="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 b="1" dirty="0" smtClean="0">
                          <a:solidFill>
                            <a:schemeClr val="bg1"/>
                          </a:solidFill>
                          <a:effectLst/>
                          <a:latin typeface="KG Miss Speechy IPA" panose="02000000000000000000" pitchFamily="2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RA</a:t>
                      </a:r>
                      <a:endParaRPr lang="es-MX" sz="1000" b="1" dirty="0">
                        <a:solidFill>
                          <a:schemeClr val="bg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</a:tr>
              <a:tr h="18278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 b="0" dirty="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1.-</a:t>
                      </a:r>
                      <a:endParaRPr lang="es-MX" sz="1000" b="0" dirty="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00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00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 dirty="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000" dirty="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 dirty="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000" dirty="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MX" sz="1400" dirty="0"/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MX" sz="1400" dirty="0"/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MX" sz="1400" dirty="0"/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8278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 b="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2.-</a:t>
                      </a:r>
                      <a:endParaRPr lang="es-MX" sz="1000" b="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00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00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 dirty="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000" dirty="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 dirty="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000" dirty="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MX" sz="1400"/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MX" sz="1400"/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MX" sz="1400"/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8278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 b="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3.-</a:t>
                      </a:r>
                      <a:endParaRPr lang="es-MX" sz="1000" b="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00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00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 dirty="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000" dirty="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 dirty="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000" dirty="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MX" sz="1400"/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MX" sz="1400"/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MX" sz="1400"/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8278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 b="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4.-</a:t>
                      </a:r>
                      <a:endParaRPr lang="es-MX" sz="1000" b="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 dirty="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000" dirty="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00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 dirty="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000" dirty="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 dirty="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000" dirty="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MX" sz="1400"/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MX" sz="1400"/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MX" sz="1400"/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8278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 b="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5.-</a:t>
                      </a:r>
                      <a:endParaRPr lang="es-MX" sz="1000" b="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 dirty="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000" dirty="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00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 dirty="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000" dirty="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 dirty="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000" dirty="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MX" sz="1400" dirty="0"/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MX" sz="1400"/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MX" sz="1400"/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8278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 b="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6.-</a:t>
                      </a:r>
                      <a:endParaRPr lang="es-MX" sz="1000" b="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 dirty="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000" dirty="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00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 dirty="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000" dirty="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 dirty="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000" dirty="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MX" sz="1400" dirty="0"/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MX" sz="1400"/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MX" sz="1400"/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8278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 b="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7.-</a:t>
                      </a:r>
                      <a:endParaRPr lang="es-MX" sz="1000" b="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 dirty="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000" dirty="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00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00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 dirty="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000" dirty="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MX" sz="1400"/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MX" sz="1400" dirty="0"/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MX" sz="1400"/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8278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 b="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8.-</a:t>
                      </a:r>
                      <a:endParaRPr lang="es-MX" sz="1000" b="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 dirty="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000" dirty="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00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00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 dirty="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000" dirty="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MX" sz="1400"/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MX" sz="1400"/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MX" sz="1400"/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8278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 b="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9.-</a:t>
                      </a:r>
                      <a:endParaRPr lang="es-MX" sz="1000" b="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 dirty="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000" dirty="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00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00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 dirty="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000" dirty="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MX" sz="1400"/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MX" sz="1400" dirty="0"/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MX" sz="1400"/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8278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 b="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10.-</a:t>
                      </a:r>
                      <a:endParaRPr lang="es-MX" sz="1000" b="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 dirty="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000" dirty="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00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00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 dirty="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000" dirty="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MX" sz="1400"/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MX" sz="1400" dirty="0"/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MX" sz="1400"/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8278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 b="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11.-</a:t>
                      </a:r>
                      <a:endParaRPr lang="es-MX" sz="1000" b="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 dirty="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000" dirty="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00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00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 dirty="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000" dirty="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MX" sz="1400"/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MX" sz="1400"/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MX" sz="1400" dirty="0"/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8278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 b="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12.-</a:t>
                      </a:r>
                      <a:endParaRPr lang="es-MX" sz="1000" b="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 dirty="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000" dirty="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00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00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 dirty="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000" dirty="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MX" sz="1400"/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MX" sz="1400"/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MX" sz="1400" dirty="0"/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8278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 b="0" dirty="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13.-</a:t>
                      </a:r>
                      <a:endParaRPr lang="es-MX" sz="1000" b="0" dirty="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 dirty="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000" dirty="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00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00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 dirty="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000" dirty="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MX" sz="1400"/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MX" sz="1400"/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MX" sz="1400" dirty="0"/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8278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 b="0" dirty="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14.-</a:t>
                      </a:r>
                      <a:endParaRPr lang="es-MX" sz="1000" b="0" dirty="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 dirty="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000" dirty="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00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00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 dirty="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000" dirty="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MX" sz="1400"/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MX" sz="1400"/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MX" sz="1400" dirty="0"/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8278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 b="0" dirty="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15.-</a:t>
                      </a:r>
                      <a:endParaRPr lang="es-MX" sz="1000" b="0" dirty="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00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00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00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 dirty="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000" dirty="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MX" sz="1400"/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MX" sz="1400"/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MX" sz="1400" dirty="0"/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8278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 b="0" dirty="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16.-</a:t>
                      </a:r>
                      <a:endParaRPr lang="es-MX" sz="1000" b="0" dirty="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00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00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00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 dirty="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000" dirty="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MX" sz="1400"/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MX" sz="1400"/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MX" sz="1400" dirty="0"/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8278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 b="0" dirty="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17.-</a:t>
                      </a:r>
                      <a:endParaRPr lang="es-MX" sz="1000" b="0" dirty="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00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00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00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 dirty="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000" dirty="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MX" sz="1400"/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MX" sz="1400"/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MX" sz="1400" dirty="0"/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8278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 b="0" dirty="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18.-</a:t>
                      </a:r>
                      <a:endParaRPr lang="es-MX" sz="1000" b="0" dirty="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00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00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00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 dirty="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000" dirty="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MX" sz="1400"/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MX" sz="1400"/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MX" sz="1400" dirty="0"/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8278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 b="0" dirty="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19.-</a:t>
                      </a:r>
                      <a:endParaRPr lang="es-MX" sz="1000" b="0" dirty="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00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00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00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 dirty="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000" dirty="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MX" sz="1400"/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MX" sz="1400"/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MX" sz="1400" dirty="0"/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8278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 b="0" dirty="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20.-</a:t>
                      </a:r>
                      <a:endParaRPr lang="es-MX" sz="1000" b="0" dirty="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00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00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00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 dirty="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000" dirty="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MX" sz="1400"/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MX" sz="1400"/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MX" sz="1400"/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8278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 b="0" dirty="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21.-</a:t>
                      </a:r>
                      <a:endParaRPr lang="es-MX" sz="1000" b="0" dirty="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00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00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00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 dirty="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000" dirty="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MX" sz="1400"/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MX" sz="1400"/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MX" sz="1400"/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8278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 b="0" dirty="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22.-</a:t>
                      </a:r>
                      <a:endParaRPr lang="es-MX" sz="1000" b="0" dirty="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00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00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00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 dirty="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000" dirty="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MX" sz="1400"/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MX" sz="1400"/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MX" sz="1400"/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8278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 b="0" dirty="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23.-</a:t>
                      </a:r>
                      <a:endParaRPr lang="es-MX" sz="1000" b="0" dirty="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00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00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00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 dirty="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000" dirty="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MX" sz="1400"/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MX" sz="1400"/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MX" sz="1400"/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8278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 b="0" dirty="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24.-</a:t>
                      </a:r>
                      <a:endParaRPr lang="es-MX" sz="1000" b="0" dirty="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00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00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00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 dirty="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000" dirty="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MX" sz="1400"/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MX" sz="1400"/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MX" sz="1400"/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8278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 b="0" dirty="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25.-</a:t>
                      </a:r>
                      <a:endParaRPr lang="es-MX" sz="1000" b="0" dirty="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00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00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 dirty="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000" dirty="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 dirty="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000" dirty="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MX" sz="1400"/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MX" sz="1400"/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MX" sz="1400" dirty="0"/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pic>
        <p:nvPicPr>
          <p:cNvPr id="7" name="Imagen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843" y="351769"/>
            <a:ext cx="515889" cy="4172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77254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113</TotalTime>
  <Words>2006</Words>
  <Application>Microsoft Office PowerPoint</Application>
  <PresentationFormat>Personalizado</PresentationFormat>
  <Paragraphs>1941</Paragraphs>
  <Slides>15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8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15</vt:i4>
      </vt:variant>
    </vt:vector>
  </HeadingPairs>
  <TitlesOfParts>
    <vt:vector size="24" baseType="lpstr">
      <vt:lpstr>Arial</vt:lpstr>
      <vt:lpstr>Calibri</vt:lpstr>
      <vt:lpstr>Calibri Light</vt:lpstr>
      <vt:lpstr>KG A Little Spark</vt:lpstr>
      <vt:lpstr>KG Miss Speechy IPA</vt:lpstr>
      <vt:lpstr>Panda</vt:lpstr>
      <vt:lpstr>Somelove</vt:lpstr>
      <vt:lpstr>Times New Roman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Cuenta Microsoft</dc:creator>
  <cp:lastModifiedBy>Cuenta Microsoft</cp:lastModifiedBy>
  <cp:revision>6</cp:revision>
  <dcterms:created xsi:type="dcterms:W3CDTF">2024-04-11T00:57:11Z</dcterms:created>
  <dcterms:modified xsi:type="dcterms:W3CDTF">2024-04-11T02:50:30Z</dcterms:modified>
</cp:coreProperties>
</file>