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5" r:id="rId8"/>
    <p:sldId id="264" r:id="rId9"/>
    <p:sldId id="280" r:id="rId10"/>
    <p:sldId id="263" r:id="rId11"/>
    <p:sldId id="267" r:id="rId12"/>
    <p:sldId id="281" r:id="rId13"/>
    <p:sldId id="266" r:id="rId14"/>
    <p:sldId id="268" r:id="rId15"/>
    <p:sldId id="282" r:id="rId16"/>
    <p:sldId id="269" r:id="rId17"/>
    <p:sldId id="270" r:id="rId18"/>
    <p:sldId id="275" r:id="rId19"/>
    <p:sldId id="283" r:id="rId20"/>
    <p:sldId id="271" r:id="rId21"/>
    <p:sldId id="276" r:id="rId22"/>
    <p:sldId id="284" r:id="rId23"/>
    <p:sldId id="272" r:id="rId24"/>
    <p:sldId id="277" r:id="rId25"/>
    <p:sldId id="285" r:id="rId26"/>
    <p:sldId id="273" r:id="rId27"/>
    <p:sldId id="278" r:id="rId28"/>
    <p:sldId id="286" r:id="rId29"/>
    <p:sldId id="274" r:id="rId30"/>
    <p:sldId id="279" r:id="rId31"/>
    <p:sldId id="287" r:id="rId32"/>
    <p:sldId id="288" r:id="rId33"/>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snapToGrid="0">
      <p:cViewPr>
        <p:scale>
          <a:sx n="76" d="100"/>
          <a:sy n="76" d="100"/>
        </p:scale>
        <p:origin x="1450"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6C05B18F-73C3-4D77-8E8E-05FF4772436D}" type="datetimeFigureOut">
              <a:rPr lang="es-MX" smtClean="0"/>
              <a:t>02/02/2025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C3DBF27-6C20-4904-BBB0-9FA62697752E}" type="slidenum">
              <a:rPr lang="es-MX" smtClean="0"/>
              <a:t>‹Nº›</a:t>
            </a:fld>
            <a:endParaRPr lang="es-MX"/>
          </a:p>
        </p:txBody>
      </p:sp>
    </p:spTree>
    <p:extLst>
      <p:ext uri="{BB962C8B-B14F-4D97-AF65-F5344CB8AC3E}">
        <p14:creationId xmlns:p14="http://schemas.microsoft.com/office/powerpoint/2010/main" val="576664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6C05B18F-73C3-4D77-8E8E-05FF4772436D}" type="datetimeFigureOut">
              <a:rPr lang="es-MX" smtClean="0"/>
              <a:t>02/02/2025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C3DBF27-6C20-4904-BBB0-9FA62697752E}" type="slidenum">
              <a:rPr lang="es-MX" smtClean="0"/>
              <a:t>‹Nº›</a:t>
            </a:fld>
            <a:endParaRPr lang="es-MX"/>
          </a:p>
        </p:txBody>
      </p:sp>
    </p:spTree>
    <p:extLst>
      <p:ext uri="{BB962C8B-B14F-4D97-AF65-F5344CB8AC3E}">
        <p14:creationId xmlns:p14="http://schemas.microsoft.com/office/powerpoint/2010/main" val="93071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6C05B18F-73C3-4D77-8E8E-05FF4772436D}" type="datetimeFigureOut">
              <a:rPr lang="es-MX" smtClean="0"/>
              <a:t>02/02/2025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C3DBF27-6C20-4904-BBB0-9FA62697752E}" type="slidenum">
              <a:rPr lang="es-MX" smtClean="0"/>
              <a:t>‹Nº›</a:t>
            </a:fld>
            <a:endParaRPr lang="es-MX"/>
          </a:p>
        </p:txBody>
      </p:sp>
    </p:spTree>
    <p:extLst>
      <p:ext uri="{BB962C8B-B14F-4D97-AF65-F5344CB8AC3E}">
        <p14:creationId xmlns:p14="http://schemas.microsoft.com/office/powerpoint/2010/main" val="410889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6C05B18F-73C3-4D77-8E8E-05FF4772436D}" type="datetimeFigureOut">
              <a:rPr lang="es-MX" smtClean="0"/>
              <a:t>02/02/2025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C3DBF27-6C20-4904-BBB0-9FA62697752E}" type="slidenum">
              <a:rPr lang="es-MX" smtClean="0"/>
              <a:t>‹Nº›</a:t>
            </a:fld>
            <a:endParaRPr lang="es-MX"/>
          </a:p>
        </p:txBody>
      </p:sp>
    </p:spTree>
    <p:extLst>
      <p:ext uri="{BB962C8B-B14F-4D97-AF65-F5344CB8AC3E}">
        <p14:creationId xmlns:p14="http://schemas.microsoft.com/office/powerpoint/2010/main" val="2113342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tint val="82000"/>
                  </a:schemeClr>
                </a:solidFill>
              </a:defRPr>
            </a:lvl1pPr>
            <a:lvl2pPr marL="502920" indent="0">
              <a:buNone/>
              <a:defRPr sz="2200">
                <a:solidFill>
                  <a:schemeClr val="tx1">
                    <a:tint val="82000"/>
                  </a:schemeClr>
                </a:solidFill>
              </a:defRPr>
            </a:lvl2pPr>
            <a:lvl3pPr marL="1005840" indent="0">
              <a:buNone/>
              <a:defRPr sz="1980">
                <a:solidFill>
                  <a:schemeClr val="tx1">
                    <a:tint val="82000"/>
                  </a:schemeClr>
                </a:solidFill>
              </a:defRPr>
            </a:lvl3pPr>
            <a:lvl4pPr marL="1508760" indent="0">
              <a:buNone/>
              <a:defRPr sz="1760">
                <a:solidFill>
                  <a:schemeClr val="tx1">
                    <a:tint val="82000"/>
                  </a:schemeClr>
                </a:solidFill>
              </a:defRPr>
            </a:lvl4pPr>
            <a:lvl5pPr marL="2011680" indent="0">
              <a:buNone/>
              <a:defRPr sz="1760">
                <a:solidFill>
                  <a:schemeClr val="tx1">
                    <a:tint val="82000"/>
                  </a:schemeClr>
                </a:solidFill>
              </a:defRPr>
            </a:lvl5pPr>
            <a:lvl6pPr marL="2514600" indent="0">
              <a:buNone/>
              <a:defRPr sz="1760">
                <a:solidFill>
                  <a:schemeClr val="tx1">
                    <a:tint val="82000"/>
                  </a:schemeClr>
                </a:solidFill>
              </a:defRPr>
            </a:lvl6pPr>
            <a:lvl7pPr marL="3017520" indent="0">
              <a:buNone/>
              <a:defRPr sz="1760">
                <a:solidFill>
                  <a:schemeClr val="tx1">
                    <a:tint val="82000"/>
                  </a:schemeClr>
                </a:solidFill>
              </a:defRPr>
            </a:lvl7pPr>
            <a:lvl8pPr marL="3520440" indent="0">
              <a:buNone/>
              <a:defRPr sz="1760">
                <a:solidFill>
                  <a:schemeClr val="tx1">
                    <a:tint val="82000"/>
                  </a:schemeClr>
                </a:solidFill>
              </a:defRPr>
            </a:lvl8pPr>
            <a:lvl9pPr marL="4023360" indent="0">
              <a:buNone/>
              <a:defRPr sz="1760">
                <a:solidFill>
                  <a:schemeClr val="tx1">
                    <a:tint val="82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6C05B18F-73C3-4D77-8E8E-05FF4772436D}" type="datetimeFigureOut">
              <a:rPr lang="es-MX" smtClean="0"/>
              <a:t>02/02/2025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C3DBF27-6C20-4904-BBB0-9FA62697752E}" type="slidenum">
              <a:rPr lang="es-MX" smtClean="0"/>
              <a:t>‹Nº›</a:t>
            </a:fld>
            <a:endParaRPr lang="es-MX"/>
          </a:p>
        </p:txBody>
      </p:sp>
    </p:spTree>
    <p:extLst>
      <p:ext uri="{BB962C8B-B14F-4D97-AF65-F5344CB8AC3E}">
        <p14:creationId xmlns:p14="http://schemas.microsoft.com/office/powerpoint/2010/main" val="218245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6C05B18F-73C3-4D77-8E8E-05FF4772436D}" type="datetimeFigureOut">
              <a:rPr lang="es-MX" smtClean="0"/>
              <a:t>02/02/2025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C3DBF27-6C20-4904-BBB0-9FA62697752E}" type="slidenum">
              <a:rPr lang="es-MX" smtClean="0"/>
              <a:t>‹Nº›</a:t>
            </a:fld>
            <a:endParaRPr lang="es-MX"/>
          </a:p>
        </p:txBody>
      </p:sp>
    </p:spTree>
    <p:extLst>
      <p:ext uri="{BB962C8B-B14F-4D97-AF65-F5344CB8AC3E}">
        <p14:creationId xmlns:p14="http://schemas.microsoft.com/office/powerpoint/2010/main" val="3102461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s-MX"/>
              <a:t>Haga clic para modificar los estilos de texto del patrón</a:t>
            </a:r>
          </a:p>
        </p:txBody>
      </p:sp>
      <p:sp>
        <p:nvSpPr>
          <p:cNvPr id="4" name="Content Placeholder 3"/>
          <p:cNvSpPr>
            <a:spLocks noGrp="1"/>
          </p:cNvSpPr>
          <p:nvPr>
            <p:ph sz="half" idx="2"/>
          </p:nvPr>
        </p:nvSpPr>
        <p:spPr>
          <a:xfrm>
            <a:off x="692826" y="2839085"/>
            <a:ext cx="4255174" cy="417586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s-MX"/>
              <a:t>Haga clic para modificar los estilos de texto del patrón</a:t>
            </a:r>
          </a:p>
        </p:txBody>
      </p:sp>
      <p:sp>
        <p:nvSpPr>
          <p:cNvPr id="6" name="Content Placeholder 5"/>
          <p:cNvSpPr>
            <a:spLocks noGrp="1"/>
          </p:cNvSpPr>
          <p:nvPr>
            <p:ph sz="quarter" idx="4"/>
          </p:nvPr>
        </p:nvSpPr>
        <p:spPr>
          <a:xfrm>
            <a:off x="5092066" y="2839085"/>
            <a:ext cx="4276130" cy="417586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6C05B18F-73C3-4D77-8E8E-05FF4772436D}" type="datetimeFigureOut">
              <a:rPr lang="es-MX" smtClean="0"/>
              <a:t>02/02/2025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4C3DBF27-6C20-4904-BBB0-9FA62697752E}" type="slidenum">
              <a:rPr lang="es-MX" smtClean="0"/>
              <a:t>‹Nº›</a:t>
            </a:fld>
            <a:endParaRPr lang="es-MX"/>
          </a:p>
        </p:txBody>
      </p:sp>
    </p:spTree>
    <p:extLst>
      <p:ext uri="{BB962C8B-B14F-4D97-AF65-F5344CB8AC3E}">
        <p14:creationId xmlns:p14="http://schemas.microsoft.com/office/powerpoint/2010/main" val="567614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6C05B18F-73C3-4D77-8E8E-05FF4772436D}" type="datetimeFigureOut">
              <a:rPr lang="es-MX" smtClean="0"/>
              <a:t>02/02/2025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4C3DBF27-6C20-4904-BBB0-9FA62697752E}" type="slidenum">
              <a:rPr lang="es-MX" smtClean="0"/>
              <a:t>‹Nº›</a:t>
            </a:fld>
            <a:endParaRPr lang="es-MX"/>
          </a:p>
        </p:txBody>
      </p:sp>
    </p:spTree>
    <p:extLst>
      <p:ext uri="{BB962C8B-B14F-4D97-AF65-F5344CB8AC3E}">
        <p14:creationId xmlns:p14="http://schemas.microsoft.com/office/powerpoint/2010/main" val="1787253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5B18F-73C3-4D77-8E8E-05FF4772436D}" type="datetimeFigureOut">
              <a:rPr lang="es-MX" smtClean="0"/>
              <a:t>02/02/2025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4C3DBF27-6C20-4904-BBB0-9FA62697752E}" type="slidenum">
              <a:rPr lang="es-MX" smtClean="0"/>
              <a:t>‹Nº›</a:t>
            </a:fld>
            <a:endParaRPr lang="es-MX"/>
          </a:p>
        </p:txBody>
      </p:sp>
    </p:spTree>
    <p:extLst>
      <p:ext uri="{BB962C8B-B14F-4D97-AF65-F5344CB8AC3E}">
        <p14:creationId xmlns:p14="http://schemas.microsoft.com/office/powerpoint/2010/main" val="335858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s-MX"/>
              <a:t>Haz clic para modificar el estilo de título del patrón</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6C05B18F-73C3-4D77-8E8E-05FF4772436D}" type="datetimeFigureOut">
              <a:rPr lang="es-MX" smtClean="0"/>
              <a:t>02/02/2025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C3DBF27-6C20-4904-BBB0-9FA62697752E}" type="slidenum">
              <a:rPr lang="es-MX" smtClean="0"/>
              <a:t>‹Nº›</a:t>
            </a:fld>
            <a:endParaRPr lang="es-MX"/>
          </a:p>
        </p:txBody>
      </p:sp>
    </p:spTree>
    <p:extLst>
      <p:ext uri="{BB962C8B-B14F-4D97-AF65-F5344CB8AC3E}">
        <p14:creationId xmlns:p14="http://schemas.microsoft.com/office/powerpoint/2010/main" val="2537823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6C05B18F-73C3-4D77-8E8E-05FF4772436D}" type="datetimeFigureOut">
              <a:rPr lang="es-MX" smtClean="0"/>
              <a:t>02/02/2025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C3DBF27-6C20-4904-BBB0-9FA62697752E}" type="slidenum">
              <a:rPr lang="es-MX" smtClean="0"/>
              <a:t>‹Nº›</a:t>
            </a:fld>
            <a:endParaRPr lang="es-MX"/>
          </a:p>
        </p:txBody>
      </p:sp>
    </p:spTree>
    <p:extLst>
      <p:ext uri="{BB962C8B-B14F-4D97-AF65-F5344CB8AC3E}">
        <p14:creationId xmlns:p14="http://schemas.microsoft.com/office/powerpoint/2010/main" val="3261914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82000"/>
                  </a:schemeClr>
                </a:solidFill>
              </a:defRPr>
            </a:lvl1pPr>
          </a:lstStyle>
          <a:p>
            <a:fld id="{6C05B18F-73C3-4D77-8E8E-05FF4772436D}" type="datetimeFigureOut">
              <a:rPr lang="es-MX" smtClean="0"/>
              <a:t>02/02/2025</a:t>
            </a:fld>
            <a:endParaRPr lang="es-MX"/>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82000"/>
                  </a:schemeClr>
                </a:solidFill>
              </a:defRPr>
            </a:lvl1pPr>
          </a:lstStyle>
          <a:p>
            <a:endParaRPr lang="es-MX"/>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82000"/>
                  </a:schemeClr>
                </a:solidFill>
              </a:defRPr>
            </a:lvl1pPr>
          </a:lstStyle>
          <a:p>
            <a:fld id="{4C3DBF27-6C20-4904-BBB0-9FA62697752E}" type="slidenum">
              <a:rPr lang="es-MX" smtClean="0"/>
              <a:t>‹Nº›</a:t>
            </a:fld>
            <a:endParaRPr lang="es-MX"/>
          </a:p>
        </p:txBody>
      </p:sp>
    </p:spTree>
    <p:extLst>
      <p:ext uri="{BB962C8B-B14F-4D97-AF65-F5344CB8AC3E}">
        <p14:creationId xmlns:p14="http://schemas.microsoft.com/office/powerpoint/2010/main" val="3453469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z7peNw1HhVk"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lhMJHvRiqrQ"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DkI7x7XoN3s"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vFAzeY9gSfU"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IDvX2g-xvac"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s://www.youtube.com/shorts/ZoV2AMEWyFo"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zbYeBe8R71M"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hyperlink" Target="https://www.instagram.com/creativa.aula/?next=/" TargetMode="External"/><Relationship Id="rId3" Type="http://schemas.openxmlformats.org/officeDocument/2006/relationships/hyperlink" Target="https://www.tiktok.com/@karenf.09" TargetMode="External"/><Relationship Id="rId7" Type="http://schemas.openxmlformats.org/officeDocument/2006/relationships/hyperlink" Target="https://www.aulacreativa.com.mx/" TargetMode="External"/><Relationship Id="rId12"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hyperlink" Target="https://www.facebook.com/profile.php?id=61550129162670" TargetMode="External"/><Relationship Id="rId5" Type="http://schemas.openxmlformats.org/officeDocument/2006/relationships/hyperlink" Target="https://www.youtube.com/@MAESTRAKARENLUCIA" TargetMode="External"/><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hyperlink" Target="https://chat.whatsapp.com/Kbk104WPYil9zlgon6VaMV" TargetMode="External"/><Relationship Id="rId1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2q3XeWtdlfY"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lhMJHvRiqrQ"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88428-9F7C-F625-F048-12AEBBC3F25A}"/>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EA80696D-7768-E5E4-DE95-28BCDF68B7AE}"/>
              </a:ext>
            </a:extLst>
          </p:cNvPr>
          <p:cNvSpPr txBox="1"/>
          <p:nvPr/>
        </p:nvSpPr>
        <p:spPr>
          <a:xfrm>
            <a:off x="333133" y="298420"/>
            <a:ext cx="9422124" cy="1446550"/>
          </a:xfrm>
          <a:prstGeom prst="rect">
            <a:avLst/>
          </a:prstGeom>
          <a:noFill/>
        </p:spPr>
        <p:txBody>
          <a:bodyPr wrap="square" rtlCol="0">
            <a:spAutoFit/>
          </a:bodyPr>
          <a:lstStyle/>
          <a:p>
            <a:pPr algn="ctr"/>
            <a:r>
              <a:rPr lang="es-MX" sz="8800" b="1" dirty="0">
                <a:ln w="28575">
                  <a:solidFill>
                    <a:schemeClr val="tx1"/>
                  </a:solidFill>
                </a:ln>
                <a:latin typeface="LOVING IS EASY" pitchFamily="50" charset="0"/>
              </a:rPr>
              <a:t>FERIA DE CIENCIAS </a:t>
            </a:r>
          </a:p>
        </p:txBody>
      </p:sp>
      <p:sp>
        <p:nvSpPr>
          <p:cNvPr id="3" name="CuadroTexto 2">
            <a:extLst>
              <a:ext uri="{FF2B5EF4-FFF2-40B4-BE49-F238E27FC236}">
                <a16:creationId xmlns:a16="http://schemas.microsoft.com/office/drawing/2014/main" id="{9D119DF7-78A6-E8B7-ACE6-91E5B605199A}"/>
              </a:ext>
            </a:extLst>
          </p:cNvPr>
          <p:cNvSpPr txBox="1"/>
          <p:nvPr/>
        </p:nvSpPr>
        <p:spPr>
          <a:xfrm>
            <a:off x="2569440" y="1402405"/>
            <a:ext cx="5029200" cy="923330"/>
          </a:xfrm>
          <a:prstGeom prst="rect">
            <a:avLst/>
          </a:prstGeom>
          <a:noFill/>
        </p:spPr>
        <p:txBody>
          <a:bodyPr wrap="square">
            <a:spAutoFit/>
          </a:bodyPr>
          <a:lstStyle/>
          <a:p>
            <a:pPr algn="ctr"/>
            <a:r>
              <a:rPr lang="es-MX" sz="5400" dirty="0">
                <a:latin typeface="HelloAsparagus" panose="02000603000000000000" pitchFamily="2" charset="0"/>
                <a:ea typeface="HelloAsparagus" panose="02000603000000000000" pitchFamily="2" charset="0"/>
              </a:rPr>
              <a:t>de</a:t>
            </a:r>
          </a:p>
        </p:txBody>
      </p:sp>
      <p:sp>
        <p:nvSpPr>
          <p:cNvPr id="6" name="CuadroTexto 5">
            <a:extLst>
              <a:ext uri="{FF2B5EF4-FFF2-40B4-BE49-F238E27FC236}">
                <a16:creationId xmlns:a16="http://schemas.microsoft.com/office/drawing/2014/main" id="{4CEAB96B-9F44-AA02-F7B9-23C2FA1FA31C}"/>
              </a:ext>
            </a:extLst>
          </p:cNvPr>
          <p:cNvSpPr txBox="1"/>
          <p:nvPr/>
        </p:nvSpPr>
        <p:spPr>
          <a:xfrm>
            <a:off x="663497" y="2135445"/>
            <a:ext cx="8731405" cy="1569660"/>
          </a:xfrm>
          <a:prstGeom prst="rect">
            <a:avLst/>
          </a:prstGeom>
          <a:noFill/>
        </p:spPr>
        <p:txBody>
          <a:bodyPr wrap="square">
            <a:spAutoFit/>
          </a:bodyPr>
          <a:lstStyle/>
          <a:p>
            <a:pPr algn="ctr"/>
            <a:r>
              <a:rPr lang="es-MX" sz="9600" dirty="0">
                <a:solidFill>
                  <a:srgbClr val="C80000"/>
                </a:solidFill>
                <a:latin typeface="HelloMorgan" panose="02000603000000000000" pitchFamily="2" charset="0"/>
                <a:ea typeface="HelloMorgan" panose="02000603000000000000" pitchFamily="2" charset="0"/>
              </a:rPr>
              <a:t>San Valentín</a:t>
            </a:r>
          </a:p>
        </p:txBody>
      </p:sp>
      <p:sp>
        <p:nvSpPr>
          <p:cNvPr id="7" name="CuadroTexto 6">
            <a:extLst>
              <a:ext uri="{FF2B5EF4-FFF2-40B4-BE49-F238E27FC236}">
                <a16:creationId xmlns:a16="http://schemas.microsoft.com/office/drawing/2014/main" id="{D41C49AD-7F94-482A-B78F-5388465FE6F9}"/>
              </a:ext>
            </a:extLst>
          </p:cNvPr>
          <p:cNvSpPr txBox="1"/>
          <p:nvPr/>
        </p:nvSpPr>
        <p:spPr>
          <a:xfrm>
            <a:off x="2529595" y="6162335"/>
            <a:ext cx="5029200" cy="954107"/>
          </a:xfrm>
          <a:prstGeom prst="rect">
            <a:avLst/>
          </a:prstGeom>
          <a:noFill/>
        </p:spPr>
        <p:txBody>
          <a:bodyPr wrap="square">
            <a:spAutoFit/>
          </a:bodyPr>
          <a:lstStyle/>
          <a:p>
            <a:pPr algn="ctr"/>
            <a:r>
              <a:rPr lang="es-MX" sz="2800" dirty="0">
                <a:latin typeface="HelloAsparagus" panose="02000603000000000000" pitchFamily="2" charset="0"/>
                <a:ea typeface="HelloAsparagus" panose="02000603000000000000" pitchFamily="2" charset="0"/>
              </a:rPr>
              <a:t>Proyecto STEAM</a:t>
            </a:r>
          </a:p>
          <a:p>
            <a:pPr algn="ctr"/>
            <a:r>
              <a:rPr lang="es-MX" sz="2800" dirty="0">
                <a:latin typeface="HelloAsparagus" panose="02000603000000000000" pitchFamily="2" charset="0"/>
                <a:ea typeface="HelloAsparagus" panose="02000603000000000000" pitchFamily="2" charset="0"/>
              </a:rPr>
              <a:t>Preescolar</a:t>
            </a:r>
          </a:p>
        </p:txBody>
      </p:sp>
      <p:pic>
        <p:nvPicPr>
          <p:cNvPr id="23" name="Picture 2">
            <a:extLst>
              <a:ext uri="{FF2B5EF4-FFF2-40B4-BE49-F238E27FC236}">
                <a16:creationId xmlns:a16="http://schemas.microsoft.com/office/drawing/2014/main" id="{C7EFC201-A0FA-5AAF-CE27-597F443DD0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1926" b="86237"/>
          <a:stretch/>
        </p:blipFill>
        <p:spPr bwMode="auto">
          <a:xfrm>
            <a:off x="7598640" y="2162105"/>
            <a:ext cx="488926" cy="62139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730A753C-76B2-4236-AE68-27CC3A1F52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228" b="12310"/>
          <a:stretch/>
        </p:blipFill>
        <p:spPr bwMode="auto">
          <a:xfrm>
            <a:off x="4928839" y="2740509"/>
            <a:ext cx="4905843" cy="484254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63754849-B2A7-25EE-E479-8BA422C2878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34" b="2283"/>
          <a:stretch/>
        </p:blipFill>
        <p:spPr bwMode="auto">
          <a:xfrm>
            <a:off x="268801" y="2914582"/>
            <a:ext cx="3642027" cy="466846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4B63B30C-27F7-8CA5-0389-E0E3D531DF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1926" b="86237"/>
          <a:stretch/>
        </p:blipFill>
        <p:spPr bwMode="auto">
          <a:xfrm>
            <a:off x="422836" y="6235068"/>
            <a:ext cx="318127" cy="4043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EA99FDAD-1884-90E5-E90D-90A551DD99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1926" b="86237"/>
          <a:stretch/>
        </p:blipFill>
        <p:spPr bwMode="auto">
          <a:xfrm rot="5400000">
            <a:off x="263772" y="6544948"/>
            <a:ext cx="318127" cy="40432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CD0F94C9-3963-48E4-82C8-E5AE9A6199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1926" b="86237"/>
          <a:stretch/>
        </p:blipFill>
        <p:spPr bwMode="auto">
          <a:xfrm rot="3582186">
            <a:off x="810422" y="6881276"/>
            <a:ext cx="318127" cy="40432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6C2B6455-A350-5E99-BFE8-019ECC5EE49A}"/>
              </a:ext>
            </a:extLst>
          </p:cNvPr>
          <p:cNvSpPr/>
          <p:nvPr/>
        </p:nvSpPr>
        <p:spPr>
          <a:xfrm rot="5400000">
            <a:off x="1336902" y="-923834"/>
            <a:ext cx="7414591" cy="9640958"/>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Picture 2">
            <a:extLst>
              <a:ext uri="{FF2B5EF4-FFF2-40B4-BE49-F238E27FC236}">
                <a16:creationId xmlns:a16="http://schemas.microsoft.com/office/drawing/2014/main" id="{B23CBEE1-E27F-5363-655D-AD0A2AF8A8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1926" b="86237"/>
          <a:stretch/>
        </p:blipFill>
        <p:spPr bwMode="auto">
          <a:xfrm>
            <a:off x="1147918" y="7116442"/>
            <a:ext cx="318127" cy="4043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C9B9D5DF-68BD-C0DC-5573-68D6813546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1926" b="86237"/>
          <a:stretch/>
        </p:blipFill>
        <p:spPr bwMode="auto">
          <a:xfrm rot="2853401">
            <a:off x="1247615" y="6639388"/>
            <a:ext cx="318127" cy="4043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C75149E9-A351-50D5-44E0-F3444A15E9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1926" b="86237"/>
          <a:stretch/>
        </p:blipFill>
        <p:spPr bwMode="auto">
          <a:xfrm>
            <a:off x="1669671" y="7116442"/>
            <a:ext cx="318127" cy="4043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1DC78468-AAE3-4EC4-9E60-B645B6C6A0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1926" b="86237"/>
          <a:stretch/>
        </p:blipFill>
        <p:spPr bwMode="auto">
          <a:xfrm rot="3065916">
            <a:off x="268801" y="5830748"/>
            <a:ext cx="318127" cy="404320"/>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n 23">
            <a:extLst>
              <a:ext uri="{FF2B5EF4-FFF2-40B4-BE49-F238E27FC236}">
                <a16:creationId xmlns:a16="http://schemas.microsoft.com/office/drawing/2014/main" id="{6019A247-BCCB-2DC5-15DA-EDD6B197CC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11753" y="298420"/>
            <a:ext cx="566297" cy="458017"/>
          </a:xfrm>
          <a:prstGeom prst="rect">
            <a:avLst/>
          </a:prstGeom>
        </p:spPr>
      </p:pic>
    </p:spTree>
    <p:extLst>
      <p:ext uri="{BB962C8B-B14F-4D97-AF65-F5344CB8AC3E}">
        <p14:creationId xmlns:p14="http://schemas.microsoft.com/office/powerpoint/2010/main" val="2029053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9E034-489C-56AC-673D-663E268F5063}"/>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79B83268-8932-C61E-801D-A950A03E653C}"/>
              </a:ext>
            </a:extLst>
          </p:cNvPr>
          <p:cNvSpPr txBox="1"/>
          <p:nvPr/>
        </p:nvSpPr>
        <p:spPr>
          <a:xfrm>
            <a:off x="223717" y="-1419279"/>
            <a:ext cx="9549629" cy="3770263"/>
          </a:xfrm>
          <a:prstGeom prst="rect">
            <a:avLst/>
          </a:prstGeom>
          <a:noFill/>
        </p:spPr>
        <p:txBody>
          <a:bodyPr wrap="square" rtlCol="0">
            <a:spAutoFit/>
          </a:bodyPr>
          <a:lstStyle/>
          <a:p>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p>
        </p:txBody>
      </p:sp>
      <p:sp>
        <p:nvSpPr>
          <p:cNvPr id="4" name="Rectángulo 3">
            <a:extLst>
              <a:ext uri="{FF2B5EF4-FFF2-40B4-BE49-F238E27FC236}">
                <a16:creationId xmlns:a16="http://schemas.microsoft.com/office/drawing/2014/main" id="{5607514D-DC51-6A26-E77F-CB9A6919E11F}"/>
              </a:ext>
            </a:extLst>
          </p:cNvPr>
          <p:cNvSpPr/>
          <p:nvPr/>
        </p:nvSpPr>
        <p:spPr>
          <a:xfrm rot="5400000">
            <a:off x="1336902" y="-923834"/>
            <a:ext cx="7414591" cy="9640958"/>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4" name="Imagen 23">
            <a:extLst>
              <a:ext uri="{FF2B5EF4-FFF2-40B4-BE49-F238E27FC236}">
                <a16:creationId xmlns:a16="http://schemas.microsoft.com/office/drawing/2014/main" id="{61142CF3-449A-DE09-0172-E47DFB79B6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1048" y="6985849"/>
            <a:ext cx="566297" cy="458017"/>
          </a:xfrm>
          <a:prstGeom prst="rect">
            <a:avLst/>
          </a:prstGeom>
        </p:spPr>
      </p:pic>
      <p:sp>
        <p:nvSpPr>
          <p:cNvPr id="2" name="CuadroTexto 1">
            <a:extLst>
              <a:ext uri="{FF2B5EF4-FFF2-40B4-BE49-F238E27FC236}">
                <a16:creationId xmlns:a16="http://schemas.microsoft.com/office/drawing/2014/main" id="{6459EA30-4019-9824-28E2-1054F13E2EB8}"/>
              </a:ext>
            </a:extLst>
          </p:cNvPr>
          <p:cNvSpPr txBox="1"/>
          <p:nvPr/>
        </p:nvSpPr>
        <p:spPr>
          <a:xfrm>
            <a:off x="132386" y="461051"/>
            <a:ext cx="5218400" cy="584775"/>
          </a:xfrm>
          <a:prstGeom prst="rect">
            <a:avLst/>
          </a:prstGeom>
          <a:noFill/>
        </p:spPr>
        <p:txBody>
          <a:bodyPr wrap="square" rtlCol="0">
            <a:spAutoFit/>
          </a:bodyPr>
          <a:lstStyle/>
          <a:p>
            <a:pPr algn="ctr"/>
            <a:r>
              <a:rPr lang="es-MX" sz="3200" dirty="0">
                <a:latin typeface="HelloMorgan" panose="02000603000000000000" pitchFamily="2" charset="0"/>
                <a:ea typeface="HelloMorgan" panose="02000603000000000000" pitchFamily="2" charset="0"/>
                <a:cs typeface="Dreaming Outloud Script Pro" panose="020F0502020204030204" pitchFamily="66" charset="0"/>
              </a:rPr>
              <a:t>Separamos los colores de  </a:t>
            </a:r>
          </a:p>
        </p:txBody>
      </p:sp>
      <p:sp>
        <p:nvSpPr>
          <p:cNvPr id="3" name="CuadroTexto 2">
            <a:extLst>
              <a:ext uri="{FF2B5EF4-FFF2-40B4-BE49-F238E27FC236}">
                <a16:creationId xmlns:a16="http://schemas.microsoft.com/office/drawing/2014/main" id="{CF7CE62D-9584-937A-392F-5B871375FC4C}"/>
              </a:ext>
            </a:extLst>
          </p:cNvPr>
          <p:cNvSpPr txBox="1"/>
          <p:nvPr/>
        </p:nvSpPr>
        <p:spPr>
          <a:xfrm>
            <a:off x="4244578" y="54911"/>
            <a:ext cx="6634976" cy="1015663"/>
          </a:xfrm>
          <a:prstGeom prst="rect">
            <a:avLst/>
          </a:prstGeom>
          <a:noFill/>
        </p:spPr>
        <p:txBody>
          <a:bodyPr wrap="square" rtlCol="0">
            <a:spAutoFit/>
          </a:bodyPr>
          <a:lstStyle/>
          <a:p>
            <a:pPr algn="ctr"/>
            <a:r>
              <a:rPr lang="es-MX" sz="6000" dirty="0">
                <a:latin typeface="LOVING IS EASY" pitchFamily="50" charset="0"/>
              </a:rPr>
              <a:t>SAN VALENTÍN</a:t>
            </a:r>
          </a:p>
        </p:txBody>
      </p:sp>
      <p:graphicFrame>
        <p:nvGraphicFramePr>
          <p:cNvPr id="7" name="Tabla 6">
            <a:extLst>
              <a:ext uri="{FF2B5EF4-FFF2-40B4-BE49-F238E27FC236}">
                <a16:creationId xmlns:a16="http://schemas.microsoft.com/office/drawing/2014/main" id="{7B077BD8-EEAD-B849-DCC9-90335F779446}"/>
              </a:ext>
            </a:extLst>
          </p:cNvPr>
          <p:cNvGraphicFramePr>
            <a:graphicFrameLocks noGrp="1"/>
          </p:cNvGraphicFramePr>
          <p:nvPr>
            <p:extLst>
              <p:ext uri="{D42A27DB-BD31-4B8C-83A1-F6EECF244321}">
                <p14:modId xmlns:p14="http://schemas.microsoft.com/office/powerpoint/2010/main" val="759150427"/>
              </p:ext>
            </p:extLst>
          </p:nvPr>
        </p:nvGraphicFramePr>
        <p:xfrm>
          <a:off x="734289" y="1509217"/>
          <a:ext cx="8821693" cy="6042864"/>
        </p:xfrm>
        <a:graphic>
          <a:graphicData uri="http://schemas.openxmlformats.org/drawingml/2006/table">
            <a:tbl>
              <a:tblPr firstRow="1" bandRow="1">
                <a:tableStyleId>{5C22544A-7EE6-4342-B048-85BDC9FD1C3A}</a:tableStyleId>
              </a:tblPr>
              <a:tblGrid>
                <a:gridCol w="783542">
                  <a:extLst>
                    <a:ext uri="{9D8B030D-6E8A-4147-A177-3AD203B41FA5}">
                      <a16:colId xmlns:a16="http://schemas.microsoft.com/office/drawing/2014/main" val="20000"/>
                    </a:ext>
                  </a:extLst>
                </a:gridCol>
                <a:gridCol w="1336064">
                  <a:extLst>
                    <a:ext uri="{9D8B030D-6E8A-4147-A177-3AD203B41FA5}">
                      <a16:colId xmlns:a16="http://schemas.microsoft.com/office/drawing/2014/main" val="20001"/>
                    </a:ext>
                  </a:extLst>
                </a:gridCol>
                <a:gridCol w="2286058">
                  <a:extLst>
                    <a:ext uri="{9D8B030D-6E8A-4147-A177-3AD203B41FA5}">
                      <a16:colId xmlns:a16="http://schemas.microsoft.com/office/drawing/2014/main" val="20002"/>
                    </a:ext>
                  </a:extLst>
                </a:gridCol>
                <a:gridCol w="1933551">
                  <a:extLst>
                    <a:ext uri="{9D8B030D-6E8A-4147-A177-3AD203B41FA5}">
                      <a16:colId xmlns:a16="http://schemas.microsoft.com/office/drawing/2014/main" val="20003"/>
                    </a:ext>
                  </a:extLst>
                </a:gridCol>
                <a:gridCol w="2482478">
                  <a:extLst>
                    <a:ext uri="{9D8B030D-6E8A-4147-A177-3AD203B41FA5}">
                      <a16:colId xmlns:a16="http://schemas.microsoft.com/office/drawing/2014/main" val="20004"/>
                    </a:ext>
                  </a:extLst>
                </a:gridCol>
              </a:tblGrid>
              <a:tr h="267132">
                <a:tc gridSpan="2">
                  <a:txBody>
                    <a:bodyPr/>
                    <a:lstStyle/>
                    <a:p>
                      <a:r>
                        <a:rPr lang="es-ES" sz="1200" b="1" dirty="0">
                          <a:solidFill>
                            <a:schemeClr val="bg1"/>
                          </a:solidFill>
                          <a:latin typeface="KG Miss Speechy IPA" panose="02000000000000000000" pitchFamily="2" charset="0"/>
                        </a:rPr>
                        <a:t>Nombre de</a:t>
                      </a:r>
                      <a:r>
                        <a:rPr lang="es-ES" sz="1200" b="1" baseline="0" dirty="0">
                          <a:solidFill>
                            <a:schemeClr val="bg1"/>
                          </a:solidFill>
                          <a:latin typeface="KG Miss Speechy IPA" panose="02000000000000000000" pitchFamily="2" charset="0"/>
                        </a:rPr>
                        <a:t> la actividad</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algn="l"/>
                      <a:r>
                        <a:rPr lang="es-MX" sz="1200" b="0" dirty="0">
                          <a:solidFill>
                            <a:schemeClr val="tx1"/>
                          </a:solidFill>
                          <a:latin typeface="KG Miss Speechy IPA" panose="02000000000000000000" pitchFamily="2" charset="0"/>
                        </a:rPr>
                        <a:t>El método Científico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0"/>
                  </a:ext>
                </a:extLst>
              </a:tr>
              <a:tr h="267132">
                <a:tc gridSpan="2">
                  <a:txBody>
                    <a:bodyPr/>
                    <a:lstStyle/>
                    <a:p>
                      <a:r>
                        <a:rPr lang="es-ES" sz="1200" b="1" dirty="0">
                          <a:solidFill>
                            <a:schemeClr val="bg1"/>
                          </a:solidFill>
                          <a:latin typeface="KG Miss Speechy IPA" panose="02000000000000000000" pitchFamily="2" charset="0"/>
                        </a:rPr>
                        <a:t>Fecha</a:t>
                      </a:r>
                      <a:r>
                        <a:rPr lang="es-ES" sz="1200" b="1" baseline="0" dirty="0">
                          <a:solidFill>
                            <a:schemeClr val="bg1"/>
                          </a:solidFill>
                          <a:latin typeface="KG Miss Speechy IPA" panose="02000000000000000000" pitchFamily="2" charset="0"/>
                        </a:rPr>
                        <a:t> de aplicación</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gridSpan="3">
                  <a:txBody>
                    <a:bodyPr/>
                    <a:lstStyle/>
                    <a:p>
                      <a:pPr algn="l"/>
                      <a:r>
                        <a:rPr lang="es-MX" sz="1200" b="0" dirty="0">
                          <a:solidFill>
                            <a:schemeClr val="tx1"/>
                          </a:solidFill>
                          <a:latin typeface="KG Miss Speechy IPA" panose="02000000000000000000" pitchFamily="2" charset="0"/>
                        </a:rPr>
                        <a:t>Martes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905282">
                <a:tc gridSpan="2">
                  <a:txBody>
                    <a:bodyPr/>
                    <a:lstStyle/>
                    <a:p>
                      <a:r>
                        <a:rPr lang="es-ES" sz="1200" b="1" dirty="0">
                          <a:solidFill>
                            <a:schemeClr val="bg1"/>
                          </a:solidFill>
                          <a:latin typeface="KG Miss Speechy IPA" panose="02000000000000000000" pitchFamily="2" charset="0"/>
                        </a:rPr>
                        <a:t>Campo</a:t>
                      </a:r>
                      <a:r>
                        <a:rPr lang="es-ES" sz="1200" b="1" baseline="0" dirty="0">
                          <a:solidFill>
                            <a:schemeClr val="bg1"/>
                          </a:solidFill>
                          <a:latin typeface="KG Miss Speechy IPA" panose="02000000000000000000" pitchFamily="2" charset="0"/>
                        </a:rPr>
                        <a:t> formativo que sustenta el aprendizaje</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a:solidFill>
                            <a:schemeClr val="tx1"/>
                          </a:solidFill>
                          <a:latin typeface="KG Miss Speechy IPA" panose="02000000000000000000" pitchFamily="2" charset="0"/>
                        </a:rPr>
                        <a:t>Saberes y Pensamiento Científico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b="1" dirty="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dirty="0">
                          <a:latin typeface="KG Miss Speechy IPA" panose="02000000000000000000" pitchFamily="2" charset="0"/>
                        </a:rPr>
                        <a:t>Clasificación y experimentación con objetos y elementos del entorno que reflejan la diversidad de la comunidad o región.</a:t>
                      </a:r>
                      <a:endParaRPr lang="es-MX" sz="1100" b="1" dirty="0">
                        <a:solidFill>
                          <a:schemeClr val="tx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45221">
                <a:tc gridSpan="2">
                  <a:txBody>
                    <a:bodyPr/>
                    <a:lstStyle/>
                    <a:p>
                      <a:r>
                        <a:rPr lang="es-ES" sz="1200" b="1" dirty="0">
                          <a:solidFill>
                            <a:schemeClr val="bg1"/>
                          </a:solidFill>
                          <a:latin typeface="KG Miss Speechy IPA" panose="02000000000000000000" pitchFamily="2" charset="0"/>
                        </a:rPr>
                        <a:t>Procesos</a:t>
                      </a:r>
                      <a:r>
                        <a:rPr lang="es-ES" sz="1200" b="1" baseline="0" dirty="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marL="171450" marR="0" lvl="0" indent="-171450" algn="just"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100" dirty="0">
                          <a:latin typeface="KG Miss Speechy IPA" panose="02000000000000000000" pitchFamily="2" charset="0"/>
                        </a:rPr>
                        <a:t>Experimenta, de manera colaborativa, con elementos y objetos del entorno y reconoce si hay cambios o transformaciones en ellos, manteniendo normas de seguridad.</a:t>
                      </a:r>
                      <a:endParaRPr lang="es-ES" sz="11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3"/>
                  </a:ext>
                </a:extLst>
              </a:tr>
              <a:tr h="267132">
                <a:tc gridSpan="2">
                  <a:txBody>
                    <a:bodyPr/>
                    <a:lstStyle/>
                    <a:p>
                      <a:r>
                        <a:rPr lang="es-ES" sz="1200" b="1" dirty="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gridSpan="3">
                  <a:txBody>
                    <a:bodyPr/>
                    <a:lstStyle/>
                    <a:p>
                      <a:pPr marL="171450" indent="-171450" algn="just">
                        <a:buFont typeface="Arial" panose="020B0604020202020204" pitchFamily="34" charset="0"/>
                        <a:buChar char="•"/>
                      </a:pPr>
                      <a:r>
                        <a:rPr lang="es-MX" sz="1100" dirty="0">
                          <a:latin typeface="KG Miss Speechy IPA" panose="02000000000000000000" pitchFamily="2" charset="0"/>
                        </a:rPr>
                        <a:t>Espera su turno al participar en una conversación con sus compañeras o compañeros</a:t>
                      </a:r>
                      <a:endParaRPr lang="es-ES" sz="11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4"/>
                  </a:ext>
                </a:extLst>
              </a:tr>
              <a:tr h="267132">
                <a:tc>
                  <a:txBody>
                    <a:bodyPr/>
                    <a:lstStyle/>
                    <a:p>
                      <a:pPr algn="ctr"/>
                      <a:r>
                        <a:rPr lang="es-ES" sz="1200" b="1" dirty="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gridSpan="4">
                  <a:txBody>
                    <a:bodyPr/>
                    <a:lstStyle/>
                    <a:p>
                      <a:pPr algn="ctr"/>
                      <a:r>
                        <a:rPr lang="es-ES" sz="1200" b="1" dirty="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r h="267132">
                <a:tc rowSpan="4">
                  <a:txBody>
                    <a:bodyPr/>
                    <a:lstStyle/>
                    <a:p>
                      <a:pPr algn="ctr"/>
                      <a:r>
                        <a:rPr lang="es-MX" sz="1200" b="1" dirty="0">
                          <a:latin typeface="KG Miss Speechy IPA" panose="02000000000000000000" pitchFamily="2" charset="0"/>
                        </a:rPr>
                        <a:t>3.- Organizar y estructurar las respuestas a las preguntas de indagación</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INICIO: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r h="1068530">
                <a:tc vMerge="1">
                  <a:txBody>
                    <a:bodyPr/>
                    <a:lstStyle/>
                    <a:p>
                      <a:endParaRPr lang="es-MX"/>
                    </a:p>
                  </a:txBody>
                  <a:tcPr/>
                </a:tc>
                <a:tc gridSpan="4">
                  <a:txBody>
                    <a:bodyPr/>
                    <a:lstStyle/>
                    <a:p>
                      <a:pPr algn="just"/>
                      <a:r>
                        <a:rPr lang="es-MX" sz="1100" kern="1200" dirty="0">
                          <a:solidFill>
                            <a:schemeClr val="dk1"/>
                          </a:solidFill>
                          <a:effectLst/>
                          <a:latin typeface="KG Miss Speechy IPA" panose="02000000000000000000" pitchFamily="2" charset="0"/>
                          <a:ea typeface="+mn-ea"/>
                          <a:cs typeface="+mn-cs"/>
                        </a:rPr>
                        <a:t>Poner a los niños en plenaria y darles los buenos días con la canción: “</a:t>
                      </a:r>
                      <a:r>
                        <a:rPr lang="es-MX" sz="1100" kern="1200" dirty="0" err="1">
                          <a:solidFill>
                            <a:schemeClr val="dk1"/>
                          </a:solidFill>
                          <a:effectLst/>
                          <a:latin typeface="KG Miss Speechy IPA" panose="02000000000000000000" pitchFamily="2" charset="0"/>
                          <a:ea typeface="+mn-ea"/>
                          <a:cs typeface="+mn-cs"/>
                        </a:rPr>
                        <a:t>Rock´n</a:t>
                      </a:r>
                      <a:r>
                        <a:rPr lang="es-MX" sz="1100" kern="1200" dirty="0">
                          <a:solidFill>
                            <a:schemeClr val="dk1"/>
                          </a:solidFill>
                          <a:effectLst/>
                          <a:latin typeface="KG Miss Speechy IPA" panose="02000000000000000000" pitchFamily="2" charset="0"/>
                          <a:ea typeface="+mn-ea"/>
                          <a:cs typeface="+mn-cs"/>
                        </a:rPr>
                        <a:t> roll de los científicos” </a:t>
                      </a:r>
                      <a:r>
                        <a:rPr lang="es-MX" sz="1100" dirty="0">
                          <a:latin typeface="KG Miss Speechy IPA" panose="02000000000000000000" pitchFamily="2" charset="0"/>
                          <a:hlinkClick r:id="rId3"/>
                        </a:rPr>
                        <a:t>El </a:t>
                      </a:r>
                      <a:r>
                        <a:rPr lang="es-MX" sz="1100" dirty="0" err="1">
                          <a:latin typeface="KG Miss Speechy IPA" panose="02000000000000000000" pitchFamily="2" charset="0"/>
                          <a:hlinkClick r:id="rId3"/>
                        </a:rPr>
                        <a:t>Rock’n</a:t>
                      </a:r>
                      <a:r>
                        <a:rPr lang="es-MX" sz="1100" dirty="0">
                          <a:latin typeface="KG Miss Speechy IPA" panose="02000000000000000000" pitchFamily="2" charset="0"/>
                          <a:hlinkClick r:id="rId3"/>
                        </a:rPr>
                        <a:t> Roll de los Científicos</a:t>
                      </a:r>
                      <a:r>
                        <a:rPr lang="es-MX" sz="1100" dirty="0">
                          <a:latin typeface="KG Miss Speechy IPA" panose="02000000000000000000" pitchFamily="2" charset="0"/>
                        </a:rPr>
                        <a:t> .</a:t>
                      </a:r>
                      <a:endParaRPr lang="es-MX" sz="1100" kern="1200" dirty="0">
                        <a:solidFill>
                          <a:schemeClr val="dk1"/>
                        </a:solidFill>
                        <a:effectLst/>
                        <a:latin typeface="KG Miss Speechy IPA" panose="02000000000000000000" pitchFamily="2" charset="0"/>
                        <a:ea typeface="+mn-ea"/>
                        <a:cs typeface="+mn-cs"/>
                      </a:endParaRPr>
                    </a:p>
                    <a:p>
                      <a:pPr algn="just"/>
                      <a:r>
                        <a:rPr lang="es-MX" sz="1100" kern="1200" dirty="0">
                          <a:solidFill>
                            <a:schemeClr val="dk1"/>
                          </a:solidFill>
                          <a:effectLst/>
                          <a:latin typeface="KG Miss Speechy IPA" panose="02000000000000000000" pitchFamily="2" charset="0"/>
                          <a:ea typeface="+mn-ea"/>
                          <a:cs typeface="+mn-cs"/>
                        </a:rPr>
                        <a:t>Enseguida recordar lo que realizamos el día de ayer y lo que aprendimos, posteriormente revisar el experimento que vamos a realizar el día de hoy. Mencionarles que realizaremos el experimento de la imagen que se llama: Separemos los colores de San Valentín y preguntarles: ¿Cómo separamos los colores sin que se mezclen los líquidos? Escuchar sus respuestas y anotar la hipótesis en la lámina del experimento del día de hoy.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7"/>
                  </a:ext>
                </a:extLst>
              </a:tr>
              <a:tr h="267132">
                <a:tc vMerge="1">
                  <a:txBody>
                    <a:bodyPr/>
                    <a:lstStyle/>
                    <a:p>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DESARROLLO: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8"/>
                  </a:ext>
                </a:extLst>
              </a:tr>
              <a:tr h="1912824">
                <a:tc vMerge="1">
                  <a:txBody>
                    <a:bodyPr/>
                    <a:lstStyle/>
                    <a:p>
                      <a:endParaRPr lang="es-MX"/>
                    </a:p>
                  </a:txBody>
                  <a:tcPr/>
                </a:tc>
                <a:tc gridSpan="4">
                  <a:txBody>
                    <a:bodyPr/>
                    <a:lstStyle/>
                    <a:p>
                      <a:pPr algn="just"/>
                      <a:r>
                        <a:rPr lang="es-MX" sz="1100" kern="1200" dirty="0">
                          <a:solidFill>
                            <a:schemeClr val="dk1"/>
                          </a:solidFill>
                          <a:effectLst/>
                          <a:latin typeface="KG Miss Speechy IPA" panose="02000000000000000000" pitchFamily="2" charset="0"/>
                          <a:ea typeface="+mn-ea"/>
                          <a:cs typeface="+mn-cs"/>
                        </a:rPr>
                        <a:t>Enseguida, poner manos a la obra para realizar el experimento. Se pondrá a los niños en media luna o de herradura. La docente ira realizando los pasos del experimento con ayuda de algunos niños al azar.</a:t>
                      </a:r>
                    </a:p>
                    <a:p>
                      <a:pPr algn="just"/>
                      <a:r>
                        <a:rPr lang="es-MX" sz="1100" kern="1200" dirty="0">
                          <a:solidFill>
                            <a:schemeClr val="dk1"/>
                          </a:solidFill>
                          <a:effectLst/>
                          <a:latin typeface="KG Miss Speechy IPA" panose="02000000000000000000" pitchFamily="2" charset="0"/>
                          <a:ea typeface="+mn-ea"/>
                          <a:cs typeface="+mn-cs"/>
                        </a:rPr>
                        <a:t>1.- Colocar en un jarrón, vaso o taza transparente los siguientes líquidos o sustancias, la cantidad depende del grosor de cada capa y del largo del vaso:</a:t>
                      </a:r>
                    </a:p>
                    <a:p>
                      <a:pPr marL="171450" indent="-171450" algn="just">
                        <a:buFontTx/>
                        <a:buChar char="-"/>
                      </a:pPr>
                      <a:r>
                        <a:rPr lang="es-MX" sz="1100" kern="1200" dirty="0">
                          <a:solidFill>
                            <a:schemeClr val="dk1"/>
                          </a:solidFill>
                          <a:effectLst/>
                          <a:latin typeface="KG Miss Speechy IPA" panose="02000000000000000000" pitchFamily="2" charset="0"/>
                          <a:ea typeface="+mn-ea"/>
                          <a:cs typeface="+mn-cs"/>
                        </a:rPr>
                        <a:t>Miel (mezclada con colorante alimentario rojo, rosa o morado).</a:t>
                      </a:r>
                    </a:p>
                    <a:p>
                      <a:pPr marL="171450" indent="-171450" algn="just">
                        <a:buFontTx/>
                        <a:buChar char="-"/>
                      </a:pPr>
                      <a:r>
                        <a:rPr lang="es-MX" sz="1100" kern="1200" dirty="0">
                          <a:solidFill>
                            <a:schemeClr val="dk1"/>
                          </a:solidFill>
                          <a:effectLst/>
                          <a:latin typeface="KG Miss Speechy IPA" panose="02000000000000000000" pitchFamily="2" charset="0"/>
                          <a:ea typeface="+mn-ea"/>
                          <a:cs typeface="+mn-cs"/>
                        </a:rPr>
                        <a:t>Jarabe de maíz</a:t>
                      </a:r>
                    </a:p>
                    <a:p>
                      <a:pPr marL="171450" indent="-171450" algn="just">
                        <a:buFontTx/>
                        <a:buChar char="-"/>
                      </a:pPr>
                      <a:r>
                        <a:rPr lang="es-MX" sz="1100" kern="1200" dirty="0">
                          <a:solidFill>
                            <a:schemeClr val="dk1"/>
                          </a:solidFill>
                          <a:effectLst/>
                          <a:latin typeface="KG Miss Speechy IPA" panose="02000000000000000000" pitchFamily="2" charset="0"/>
                          <a:ea typeface="+mn-ea"/>
                          <a:cs typeface="+mn-cs"/>
                        </a:rPr>
                        <a:t>Jarabe de arce o miel maple (mezclado con colorante alimentario rojo, rosa o morado)</a:t>
                      </a:r>
                    </a:p>
                    <a:p>
                      <a:pPr marL="171450" indent="-171450" algn="just">
                        <a:buFontTx/>
                        <a:buChar char="-"/>
                      </a:pPr>
                      <a:r>
                        <a:rPr lang="es-MX" sz="1100" kern="1200" dirty="0">
                          <a:solidFill>
                            <a:schemeClr val="dk1"/>
                          </a:solidFill>
                          <a:effectLst/>
                          <a:latin typeface="KG Miss Speechy IPA" panose="02000000000000000000" pitchFamily="2" charset="0"/>
                          <a:ea typeface="+mn-ea"/>
                          <a:cs typeface="+mn-cs"/>
                        </a:rPr>
                        <a:t>Jabón de manos</a:t>
                      </a:r>
                    </a:p>
                    <a:p>
                      <a:pPr marL="171450" indent="-171450" algn="just">
                        <a:buFontTx/>
                        <a:buChar char="-"/>
                      </a:pPr>
                      <a:r>
                        <a:rPr lang="es-MX" sz="1100" kern="1200" dirty="0">
                          <a:solidFill>
                            <a:schemeClr val="dk1"/>
                          </a:solidFill>
                          <a:effectLst/>
                          <a:latin typeface="KG Miss Speechy IPA" panose="02000000000000000000" pitchFamily="2" charset="0"/>
                          <a:ea typeface="+mn-ea"/>
                          <a:cs typeface="+mn-cs"/>
                        </a:rPr>
                        <a:t>Agua (mezclada con colorante alimentario rojo, rosa o morado)</a:t>
                      </a:r>
                    </a:p>
                    <a:p>
                      <a:pPr marL="171450" indent="-171450" algn="just">
                        <a:buFontTx/>
                        <a:buChar char="-"/>
                      </a:pPr>
                      <a:r>
                        <a:rPr lang="es-MX" sz="1100" kern="1200" dirty="0">
                          <a:solidFill>
                            <a:schemeClr val="dk1"/>
                          </a:solidFill>
                          <a:effectLst/>
                          <a:latin typeface="KG Miss Speechy IPA" panose="02000000000000000000" pitchFamily="2" charset="0"/>
                          <a:ea typeface="+mn-ea"/>
                          <a:cs typeface="+mn-cs"/>
                        </a:rPr>
                        <a:t>Aceite vegetal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53231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9CB83-C8D3-C65A-243A-7B4C560A2AEF}"/>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3BF267D5-C50F-1547-9B8B-9896A4379C1D}"/>
              </a:ext>
            </a:extLst>
          </p:cNvPr>
          <p:cNvSpPr txBox="1"/>
          <p:nvPr/>
        </p:nvSpPr>
        <p:spPr>
          <a:xfrm>
            <a:off x="254383" y="641943"/>
            <a:ext cx="9549629" cy="3770263"/>
          </a:xfrm>
          <a:prstGeom prst="rect">
            <a:avLst/>
          </a:prstGeom>
          <a:noFill/>
        </p:spPr>
        <p:txBody>
          <a:bodyPr wrap="square" rtlCol="0">
            <a:spAutoFit/>
          </a:bodyPr>
          <a:lstStyle/>
          <a:p>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p>
        </p:txBody>
      </p:sp>
      <p:sp>
        <p:nvSpPr>
          <p:cNvPr id="4" name="Rectángulo 3">
            <a:extLst>
              <a:ext uri="{FF2B5EF4-FFF2-40B4-BE49-F238E27FC236}">
                <a16:creationId xmlns:a16="http://schemas.microsoft.com/office/drawing/2014/main" id="{0C6AE375-8C9F-4DCC-CDF2-0C505758762D}"/>
              </a:ext>
            </a:extLst>
          </p:cNvPr>
          <p:cNvSpPr/>
          <p:nvPr/>
        </p:nvSpPr>
        <p:spPr>
          <a:xfrm rot="5400000">
            <a:off x="1336902" y="-923834"/>
            <a:ext cx="7414591" cy="9640958"/>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4" name="Imagen 23">
            <a:extLst>
              <a:ext uri="{FF2B5EF4-FFF2-40B4-BE49-F238E27FC236}">
                <a16:creationId xmlns:a16="http://schemas.microsoft.com/office/drawing/2014/main" id="{59F38DE1-6CAC-0725-82F5-11CAD5DD10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4093" y="4160763"/>
            <a:ext cx="566297" cy="458017"/>
          </a:xfrm>
          <a:prstGeom prst="rect">
            <a:avLst/>
          </a:prstGeom>
        </p:spPr>
      </p:pic>
      <p:graphicFrame>
        <p:nvGraphicFramePr>
          <p:cNvPr id="7" name="Tabla 6">
            <a:extLst>
              <a:ext uri="{FF2B5EF4-FFF2-40B4-BE49-F238E27FC236}">
                <a16:creationId xmlns:a16="http://schemas.microsoft.com/office/drawing/2014/main" id="{19A90682-F1E9-0D21-D5BA-C6105D2645C7}"/>
              </a:ext>
            </a:extLst>
          </p:cNvPr>
          <p:cNvGraphicFramePr>
            <a:graphicFrameLocks noGrp="1"/>
          </p:cNvGraphicFramePr>
          <p:nvPr>
            <p:extLst>
              <p:ext uri="{D42A27DB-BD31-4B8C-83A1-F6EECF244321}">
                <p14:modId xmlns:p14="http://schemas.microsoft.com/office/powerpoint/2010/main" val="3914750052"/>
              </p:ext>
            </p:extLst>
          </p:nvPr>
        </p:nvGraphicFramePr>
        <p:xfrm>
          <a:off x="549517" y="493409"/>
          <a:ext cx="8989359" cy="3596287"/>
        </p:xfrm>
        <a:graphic>
          <a:graphicData uri="http://schemas.openxmlformats.org/drawingml/2006/table">
            <a:tbl>
              <a:tblPr firstRow="1" bandRow="1">
                <a:tableStyleId>{5C22544A-7EE6-4342-B048-85BDC9FD1C3A}</a:tableStyleId>
              </a:tblPr>
              <a:tblGrid>
                <a:gridCol w="635353">
                  <a:extLst>
                    <a:ext uri="{9D8B030D-6E8A-4147-A177-3AD203B41FA5}">
                      <a16:colId xmlns:a16="http://schemas.microsoft.com/office/drawing/2014/main" val="20000"/>
                    </a:ext>
                  </a:extLst>
                </a:gridCol>
                <a:gridCol w="8354006">
                  <a:extLst>
                    <a:ext uri="{9D8B030D-6E8A-4147-A177-3AD203B41FA5}">
                      <a16:colId xmlns:a16="http://schemas.microsoft.com/office/drawing/2014/main" val="20001"/>
                    </a:ext>
                  </a:extLst>
                </a:gridCol>
              </a:tblGrid>
              <a:tr h="320827">
                <a:tc rowSpan="2">
                  <a:txBody>
                    <a:bodyPr/>
                    <a:lstStyle/>
                    <a:p>
                      <a:pPr algn="ctr"/>
                      <a:r>
                        <a:rPr lang="es-MX" sz="1100" b="1" dirty="0">
                          <a:solidFill>
                            <a:schemeClr val="tx1"/>
                          </a:solidFill>
                          <a:latin typeface="KG Miss Speechy IPA" panose="02000000000000000000" pitchFamily="2" charset="0"/>
                        </a:rPr>
                        <a:t>3.- Organizar y estructurar las respuestas a las preguntas de indagación</a:t>
                      </a:r>
                    </a:p>
                  </a:txBody>
                  <a:tcPr marL="90300" marR="90300" marT="45150" marB="4515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159903">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just"/>
                      <a:r>
                        <a:rPr lang="es-MX" sz="1100" kern="1200" dirty="0">
                          <a:solidFill>
                            <a:schemeClr val="dk1"/>
                          </a:solidFill>
                          <a:effectLst/>
                          <a:latin typeface="KG Miss Speechy IPA" panose="02000000000000000000" pitchFamily="2" charset="0"/>
                          <a:ea typeface="+mn-ea"/>
                          <a:cs typeface="+mn-cs"/>
                        </a:rPr>
                        <a:t>2.- Mientras vaya añadiendo los líquidos pregúnteles: ¿creen que se mezclen?, ¿Por qué?</a:t>
                      </a:r>
                    </a:p>
                    <a:p>
                      <a:pPr algn="just"/>
                      <a:r>
                        <a:rPr lang="es-MX" sz="1100" kern="1200" dirty="0">
                          <a:solidFill>
                            <a:schemeClr val="dk1"/>
                          </a:solidFill>
                          <a:effectLst/>
                          <a:latin typeface="KG Miss Speechy IPA" panose="02000000000000000000" pitchFamily="2" charset="0"/>
                          <a:ea typeface="+mn-ea"/>
                          <a:cs typeface="+mn-cs"/>
                        </a:rPr>
                        <a:t>3.- Una vez, que terminen de añadirlos todos observen el frasco y los resultados. </a:t>
                      </a:r>
                    </a:p>
                    <a:p>
                      <a:pPr algn="just"/>
                      <a:r>
                        <a:rPr lang="es-MX" sz="1100" kern="1200" dirty="0">
                          <a:solidFill>
                            <a:schemeClr val="dk1"/>
                          </a:solidFill>
                          <a:effectLst/>
                          <a:latin typeface="KG Miss Speechy IPA" panose="02000000000000000000" pitchFamily="2" charset="0"/>
                          <a:ea typeface="+mn-ea"/>
                          <a:cs typeface="+mn-cs"/>
                        </a:rPr>
                        <a:t>Pregúnteles: ¿Cuántas capas se pueden observar?, ¿algunas se mezclaron?, ¿Cuáles?, ¿Por qué?</a:t>
                      </a:r>
                    </a:p>
                    <a:p>
                      <a:pPr algn="just"/>
                      <a:r>
                        <a:rPr lang="es-MX" sz="1100" kern="1200" dirty="0">
                          <a:solidFill>
                            <a:schemeClr val="dk1"/>
                          </a:solidFill>
                          <a:effectLst/>
                          <a:latin typeface="KG Miss Speechy IPA" panose="02000000000000000000" pitchFamily="2" charset="0"/>
                          <a:ea typeface="+mn-ea"/>
                          <a:cs typeface="+mn-cs"/>
                        </a:rPr>
                        <a:t>Explicarles, que así como el día de ayer este experimento trata sobre la densidad, cada líquido tiene diferente densidad, es decir, unos son mas pesados que otros.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kern="1200" dirty="0">
                          <a:solidFill>
                            <a:schemeClr val="dk1"/>
                          </a:solidFill>
                          <a:effectLst/>
                          <a:latin typeface="KG Miss Speechy IPA" panose="02000000000000000000" pitchFamily="2" charset="0"/>
                          <a:ea typeface="+mn-ea"/>
                          <a:cs typeface="+mn-cs"/>
                        </a:rPr>
                        <a:t>Preguntarles: ¿Cuál creen que sea el más pesado?, ¿Cuál creen que sea el más ligero? ¿Por qué?</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kern="1200" dirty="0">
                          <a:solidFill>
                            <a:schemeClr val="dk1"/>
                          </a:solidFill>
                          <a:effectLst/>
                          <a:latin typeface="KG Miss Speechy IPA" panose="02000000000000000000" pitchFamily="2" charset="0"/>
                          <a:ea typeface="+mn-ea"/>
                          <a:cs typeface="+mn-cs"/>
                        </a:rPr>
                        <a:t>Por último, invitarlos a realizar algo parecido al experimento de corazones flotantes pero con diversos objetos.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kern="1200" dirty="0">
                          <a:solidFill>
                            <a:schemeClr val="dk1"/>
                          </a:solidFill>
                          <a:effectLst/>
                          <a:latin typeface="KG Miss Speechy IPA" panose="02000000000000000000" pitchFamily="2" charset="0"/>
                          <a:ea typeface="+mn-ea"/>
                          <a:cs typeface="+mn-cs"/>
                        </a:rPr>
                        <a:t>Puede utilizarse una moneda pequeña, caramelos de corazón, una canica, un pompón, etc. Se introducirán en el tarro, y se les pedirá a los niños que hagan sus predicciones si se hundirán o en que capa caerán.</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kern="1200" dirty="0">
                          <a:solidFill>
                            <a:schemeClr val="dk1"/>
                          </a:solidFill>
                          <a:effectLst/>
                          <a:latin typeface="KG Miss Speechy IPA" panose="02000000000000000000" pitchFamily="2" charset="0"/>
                          <a:ea typeface="+mn-ea"/>
                          <a:cs typeface="+mn-cs"/>
                        </a:rPr>
                        <a:t>¿se hundirá el pompón o llegará mas abajo que el centavo?, ¿crees que los artículos se detendrán en diferentes capas?, ¿alguno de ellos caerá a la capa inferior de la miel?, a medida que caen los artículos, ¿notaras algún cambio en las capas?, ¿crees que las capas se mezclaran a lo largo del experimento?</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kern="1200" dirty="0">
                          <a:solidFill>
                            <a:schemeClr val="dk1"/>
                          </a:solidFill>
                          <a:effectLst/>
                          <a:latin typeface="KG Miss Speechy IPA" panose="02000000000000000000" pitchFamily="2" charset="0"/>
                          <a:ea typeface="+mn-ea"/>
                          <a:cs typeface="+mn-cs"/>
                        </a:rPr>
                        <a:t>Explicarles que algunos objetos flotan o se hunden porque son mas pesado o ligeros que los líquidos que se encuentran ahí.</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kern="1200" dirty="0">
                          <a:solidFill>
                            <a:schemeClr val="dk1"/>
                          </a:solidFill>
                          <a:effectLst/>
                          <a:latin typeface="KG Miss Speechy IPA" panose="02000000000000000000" pitchFamily="2" charset="0"/>
                          <a:ea typeface="+mn-ea"/>
                          <a:cs typeface="+mn-cs"/>
                        </a:rPr>
                        <a:t>Al final, intentar mezclar la sustancia con una cuchara larga de madera y luego esperar (horas) y ver si se vuelve a separar. ¿Qué notaron?, ¿se separó todo de nuevo?, ¿los colores terminaron exactamente igual que antes?, ¿Por qué crees que sucedió eso?</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kern="1200" dirty="0">
                          <a:solidFill>
                            <a:schemeClr val="dk1"/>
                          </a:solidFill>
                          <a:effectLst/>
                          <a:latin typeface="KG Miss Speechy IPA" panose="02000000000000000000" pitchFamily="2" charset="0"/>
                          <a:ea typeface="+mn-ea"/>
                          <a:cs typeface="+mn-cs"/>
                        </a:rPr>
                        <a:t>Pedirles a los niños que en la ficha de trabajo 3 deberán dibujar los resultados del experimento.</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kern="1200" dirty="0">
                          <a:solidFill>
                            <a:schemeClr val="dk1"/>
                          </a:solidFill>
                          <a:effectLst/>
                          <a:latin typeface="KG Miss Speechy IPA" panose="02000000000000000000" pitchFamily="2" charset="0"/>
                          <a:ea typeface="+mn-ea"/>
                          <a:cs typeface="+mn-cs"/>
                        </a:rPr>
                        <a:t>Despedir a los niños con el cuento: “El doctor </a:t>
                      </a:r>
                      <a:r>
                        <a:rPr lang="es-MX" sz="1100" kern="1200" dirty="0" err="1">
                          <a:solidFill>
                            <a:schemeClr val="dk1"/>
                          </a:solidFill>
                          <a:effectLst/>
                          <a:latin typeface="KG Miss Speechy IPA" panose="02000000000000000000" pitchFamily="2" charset="0"/>
                          <a:ea typeface="+mn-ea"/>
                          <a:cs typeface="+mn-cs"/>
                        </a:rPr>
                        <a:t>Milolores</a:t>
                      </a:r>
                      <a:r>
                        <a:rPr lang="es-MX" sz="1100" kern="1200" dirty="0">
                          <a:solidFill>
                            <a:schemeClr val="dk1"/>
                          </a:solidFill>
                          <a:effectLst/>
                          <a:latin typeface="KG Miss Speechy IPA" panose="02000000000000000000" pitchFamily="2" charset="0"/>
                          <a:ea typeface="+mn-ea"/>
                          <a:cs typeface="+mn-cs"/>
                        </a:rPr>
                        <a:t>”.</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2" name="CuadroTexto 1">
            <a:extLst>
              <a:ext uri="{FF2B5EF4-FFF2-40B4-BE49-F238E27FC236}">
                <a16:creationId xmlns:a16="http://schemas.microsoft.com/office/drawing/2014/main" id="{11DAF824-B2F4-C07E-E3DC-A86C08A7D6B3}"/>
              </a:ext>
            </a:extLst>
          </p:cNvPr>
          <p:cNvSpPr txBox="1"/>
          <p:nvPr/>
        </p:nvSpPr>
        <p:spPr>
          <a:xfrm>
            <a:off x="254383" y="2420195"/>
            <a:ext cx="9549629" cy="3770263"/>
          </a:xfrm>
          <a:prstGeom prst="rect">
            <a:avLst/>
          </a:prstGeom>
          <a:noFill/>
        </p:spPr>
        <p:txBody>
          <a:bodyPr wrap="square" rtlCol="0">
            <a:spAutoFit/>
          </a:bodyPr>
          <a:lstStyle/>
          <a:p>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p>
        </p:txBody>
      </p:sp>
      <p:graphicFrame>
        <p:nvGraphicFramePr>
          <p:cNvPr id="8" name="Tabla 7">
            <a:extLst>
              <a:ext uri="{FF2B5EF4-FFF2-40B4-BE49-F238E27FC236}">
                <a16:creationId xmlns:a16="http://schemas.microsoft.com/office/drawing/2014/main" id="{8536419B-C60F-C448-58A6-EA0A6115C5E5}"/>
              </a:ext>
            </a:extLst>
          </p:cNvPr>
          <p:cNvGraphicFramePr>
            <a:graphicFrameLocks noGrp="1"/>
          </p:cNvGraphicFramePr>
          <p:nvPr>
            <p:extLst>
              <p:ext uri="{D42A27DB-BD31-4B8C-83A1-F6EECF244321}">
                <p14:modId xmlns:p14="http://schemas.microsoft.com/office/powerpoint/2010/main" val="2004041864"/>
              </p:ext>
            </p:extLst>
          </p:nvPr>
        </p:nvGraphicFramePr>
        <p:xfrm>
          <a:off x="662970" y="5387622"/>
          <a:ext cx="8989359" cy="2103120"/>
        </p:xfrm>
        <a:graphic>
          <a:graphicData uri="http://schemas.openxmlformats.org/drawingml/2006/table">
            <a:tbl>
              <a:tblPr firstRow="1" bandRow="1">
                <a:tableStyleId>{5C22544A-7EE6-4342-B048-85BDC9FD1C3A}</a:tableStyleId>
              </a:tblPr>
              <a:tblGrid>
                <a:gridCol w="8989359">
                  <a:extLst>
                    <a:ext uri="{9D8B030D-6E8A-4147-A177-3AD203B41FA5}">
                      <a16:colId xmlns:a16="http://schemas.microsoft.com/office/drawing/2014/main" val="20000"/>
                    </a:ext>
                  </a:extLst>
                </a:gridCol>
              </a:tblGrid>
              <a:tr h="589349">
                <a:tc>
                  <a:txBody>
                    <a:bodyPr/>
                    <a:lstStyle/>
                    <a:p>
                      <a:pPr marL="342900" indent="-342900">
                        <a:buFont typeface="Arial" panose="020B0604020202020204" pitchFamily="34" charset="0"/>
                        <a:buChar char="•"/>
                      </a:pPr>
                      <a:r>
                        <a:rPr lang="es-MX" sz="1200" b="0" baseline="0" dirty="0">
                          <a:solidFill>
                            <a:schemeClr val="tx1"/>
                          </a:solidFill>
                          <a:latin typeface="KG Miss Speechy IPA" panose="02000000000000000000" pitchFamily="2" charset="0"/>
                        </a:rPr>
                        <a:t>Canción “</a:t>
                      </a:r>
                      <a:r>
                        <a:rPr lang="es-MX" sz="1200" b="0" baseline="0" dirty="0" err="1">
                          <a:solidFill>
                            <a:schemeClr val="tx1"/>
                          </a:solidFill>
                          <a:latin typeface="KG Miss Speechy IPA" panose="02000000000000000000" pitchFamily="2" charset="0"/>
                        </a:rPr>
                        <a:t>Rock´n</a:t>
                      </a:r>
                      <a:r>
                        <a:rPr lang="es-MX" sz="1200" b="0" baseline="0" dirty="0">
                          <a:solidFill>
                            <a:schemeClr val="tx1"/>
                          </a:solidFill>
                          <a:latin typeface="KG Miss Speechy IPA" panose="02000000000000000000" pitchFamily="2" charset="0"/>
                        </a:rPr>
                        <a:t> roll de los científicos”</a:t>
                      </a:r>
                    </a:p>
                    <a:p>
                      <a:pPr marL="342900" indent="-342900">
                        <a:buFont typeface="Arial" panose="020B0604020202020204" pitchFamily="34" charset="0"/>
                        <a:buChar char="•"/>
                      </a:pPr>
                      <a:r>
                        <a:rPr lang="es-MX" sz="1200" b="0" baseline="0" dirty="0">
                          <a:solidFill>
                            <a:schemeClr val="tx1"/>
                          </a:solidFill>
                          <a:latin typeface="KG Miss Speechy IPA" panose="02000000000000000000" pitchFamily="2" charset="0"/>
                        </a:rPr>
                        <a:t>Lámina “Experimento”</a:t>
                      </a:r>
                    </a:p>
                    <a:p>
                      <a:pPr marL="342900" indent="-342900">
                        <a:buFont typeface="Arial" panose="020B0604020202020204" pitchFamily="34" charset="0"/>
                        <a:buChar char="•"/>
                      </a:pPr>
                      <a:r>
                        <a:rPr lang="es-MX" sz="1200" b="0" baseline="0" dirty="0">
                          <a:solidFill>
                            <a:schemeClr val="tx1"/>
                          </a:solidFill>
                          <a:latin typeface="KG Miss Speechy IPA" panose="02000000000000000000" pitchFamily="2" charset="0"/>
                        </a:rPr>
                        <a:t>Materiales para realizar el experimento:</a:t>
                      </a:r>
                    </a:p>
                    <a:p>
                      <a:pPr marL="171450" indent="-171450">
                        <a:buFontTx/>
                        <a:buChar char="-"/>
                      </a:pPr>
                      <a:r>
                        <a:rPr lang="es-MX" sz="1200" b="0" baseline="0" dirty="0">
                          <a:solidFill>
                            <a:schemeClr val="tx1"/>
                          </a:solidFill>
                          <a:latin typeface="KG Miss Speechy IPA" panose="02000000000000000000" pitchFamily="2" charset="0"/>
                        </a:rPr>
                        <a:t>Un jarrón transparente</a:t>
                      </a:r>
                    </a:p>
                    <a:p>
                      <a:pPr marL="171450" indent="-171450">
                        <a:buFontTx/>
                        <a:buChar char="-"/>
                      </a:pPr>
                      <a:r>
                        <a:rPr lang="es-MX" sz="1200" b="0" baseline="0" dirty="0">
                          <a:solidFill>
                            <a:schemeClr val="tx1"/>
                          </a:solidFill>
                          <a:latin typeface="KG Miss Speechy IPA" panose="02000000000000000000" pitchFamily="2" charset="0"/>
                        </a:rPr>
                        <a:t>Miel, jarabe de maíz, jarabe de arce, jabón de manos, agua, aceite vegetal, colorante rojo, rosa o morado, diversos objetos.</a:t>
                      </a:r>
                    </a:p>
                    <a:p>
                      <a:pPr marL="171450" indent="-171450">
                        <a:buFont typeface="Arial" panose="020B0604020202020204" pitchFamily="34" charset="0"/>
                        <a:buChar char="•"/>
                      </a:pPr>
                      <a:r>
                        <a:rPr lang="es-MX" sz="1200" b="0" baseline="0" dirty="0">
                          <a:solidFill>
                            <a:schemeClr val="tx1"/>
                          </a:solidFill>
                          <a:latin typeface="KG Miss Speechy IPA" panose="02000000000000000000" pitchFamily="2" charset="0"/>
                        </a:rPr>
                        <a:t>Ficha de trabajo 3</a:t>
                      </a:r>
                    </a:p>
                    <a:p>
                      <a:pPr marL="171450" indent="-171450">
                        <a:buFont typeface="Arial" panose="020B0604020202020204" pitchFamily="34" charset="0"/>
                        <a:buChar char="•"/>
                      </a:pPr>
                      <a:r>
                        <a:rPr lang="es-MX" sz="1200" b="0" baseline="0" dirty="0">
                          <a:solidFill>
                            <a:schemeClr val="tx1"/>
                          </a:solidFill>
                          <a:latin typeface="KG Miss Speechy IPA" panose="02000000000000000000" pitchFamily="2" charset="0"/>
                        </a:rPr>
                        <a:t>Lápiz</a:t>
                      </a:r>
                    </a:p>
                    <a:p>
                      <a:pPr marL="171450" indent="-171450">
                        <a:buFont typeface="Arial" panose="020B0604020202020204" pitchFamily="34" charset="0"/>
                        <a:buChar char="•"/>
                      </a:pPr>
                      <a:r>
                        <a:rPr lang="es-MX" sz="1200" b="0" baseline="0" dirty="0">
                          <a:solidFill>
                            <a:schemeClr val="tx1"/>
                          </a:solidFill>
                          <a:latin typeface="KG Miss Speechy IPA" panose="02000000000000000000" pitchFamily="2" charset="0"/>
                        </a:rPr>
                        <a:t>Crayones </a:t>
                      </a:r>
                    </a:p>
                    <a:p>
                      <a:pPr marL="171450" indent="-171450">
                        <a:buFont typeface="Arial" panose="020B0604020202020204" pitchFamily="34" charset="0"/>
                        <a:buChar char="•"/>
                      </a:pPr>
                      <a:r>
                        <a:rPr lang="es-MX" sz="1200" b="0" baseline="0" dirty="0">
                          <a:solidFill>
                            <a:schemeClr val="tx1"/>
                          </a:solidFill>
                          <a:latin typeface="KG Miss Speechy IPA" panose="02000000000000000000" pitchFamily="2" charset="0"/>
                        </a:rPr>
                        <a:t>Cuento: “El doctor Mil olores”</a:t>
                      </a:r>
                    </a:p>
                    <a:p>
                      <a:pPr marL="171450" indent="-171450">
                        <a:buFontTx/>
                        <a:buChar char="-"/>
                      </a:pPr>
                      <a:endParaRPr lang="es-MX" sz="1200" b="0" baseline="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9" name="CuadroTexto 8">
            <a:extLst>
              <a:ext uri="{FF2B5EF4-FFF2-40B4-BE49-F238E27FC236}">
                <a16:creationId xmlns:a16="http://schemas.microsoft.com/office/drawing/2014/main" id="{A9398916-1AB7-5A03-199C-9E80E0822698}"/>
              </a:ext>
            </a:extLst>
          </p:cNvPr>
          <p:cNvSpPr txBox="1"/>
          <p:nvPr/>
        </p:nvSpPr>
        <p:spPr>
          <a:xfrm>
            <a:off x="881158" y="3987979"/>
            <a:ext cx="8552985" cy="923330"/>
          </a:xfrm>
          <a:prstGeom prst="rect">
            <a:avLst/>
          </a:prstGeom>
          <a:noFill/>
        </p:spPr>
        <p:txBody>
          <a:bodyPr wrap="square" rtlCol="0">
            <a:spAutoFit/>
          </a:bodyPr>
          <a:lstStyle/>
          <a:p>
            <a:pPr algn="ctr"/>
            <a:r>
              <a:rPr lang="es-MX" sz="5400" dirty="0">
                <a:latin typeface="LOVING IS EASY" pitchFamily="50" charset="0"/>
                <a:ea typeface="HelloMorgan" panose="02000603000000000000" pitchFamily="2" charset="0"/>
                <a:cs typeface="Dreaming Outloud Script Pro" panose="020F0502020204030204" pitchFamily="66" charset="0"/>
              </a:rPr>
              <a:t>MATERIALES </a:t>
            </a:r>
          </a:p>
        </p:txBody>
      </p:sp>
    </p:spTree>
    <p:extLst>
      <p:ext uri="{BB962C8B-B14F-4D97-AF65-F5344CB8AC3E}">
        <p14:creationId xmlns:p14="http://schemas.microsoft.com/office/powerpoint/2010/main" val="832796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559FB-05B1-5BE2-7622-C92270D190FF}"/>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691A2D3A-FEB6-B079-D279-EF29F9A0E1C8}"/>
              </a:ext>
            </a:extLst>
          </p:cNvPr>
          <p:cNvSpPr txBox="1"/>
          <p:nvPr/>
        </p:nvSpPr>
        <p:spPr>
          <a:xfrm>
            <a:off x="318138" y="536302"/>
            <a:ext cx="9422124" cy="1015663"/>
          </a:xfrm>
          <a:prstGeom prst="rect">
            <a:avLst/>
          </a:prstGeom>
          <a:noFill/>
        </p:spPr>
        <p:txBody>
          <a:bodyPr wrap="square" rtlCol="0">
            <a:spAutoFit/>
          </a:bodyPr>
          <a:lstStyle/>
          <a:p>
            <a:pPr algn="ctr"/>
            <a:r>
              <a:rPr lang="es-MX" sz="6000" b="1" dirty="0">
                <a:ln w="28575">
                  <a:solidFill>
                    <a:schemeClr val="tx1"/>
                  </a:solidFill>
                </a:ln>
                <a:latin typeface="LOVING IS EASY" pitchFamily="50" charset="0"/>
              </a:rPr>
              <a:t>EJEMPLO DE LA ACTIVIDAD</a:t>
            </a:r>
          </a:p>
        </p:txBody>
      </p:sp>
      <p:pic>
        <p:nvPicPr>
          <p:cNvPr id="2050" name="Picture 2">
            <a:extLst>
              <a:ext uri="{FF2B5EF4-FFF2-40B4-BE49-F238E27FC236}">
                <a16:creationId xmlns:a16="http://schemas.microsoft.com/office/drawing/2014/main" id="{E25B01DE-C1DC-A698-98CF-3B5A8B93D2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228" b="12310"/>
          <a:stretch/>
        </p:blipFill>
        <p:spPr bwMode="auto">
          <a:xfrm>
            <a:off x="7146524" y="4929579"/>
            <a:ext cx="2688158" cy="26534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EA6B47FE-0F61-6436-FC4B-944C6FDBB9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34" b="2283"/>
          <a:stretch/>
        </p:blipFill>
        <p:spPr bwMode="auto">
          <a:xfrm>
            <a:off x="268802" y="4989250"/>
            <a:ext cx="2023510" cy="259380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B2D29748-6A5B-969F-34B2-95AB660184F5}"/>
              </a:ext>
            </a:extLst>
          </p:cNvPr>
          <p:cNvSpPr/>
          <p:nvPr/>
        </p:nvSpPr>
        <p:spPr>
          <a:xfrm rot="5400000">
            <a:off x="1336902" y="-923834"/>
            <a:ext cx="7414591" cy="9640958"/>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4" name="Imagen 23">
            <a:extLst>
              <a:ext uri="{FF2B5EF4-FFF2-40B4-BE49-F238E27FC236}">
                <a16:creationId xmlns:a16="http://schemas.microsoft.com/office/drawing/2014/main" id="{20A411FD-4332-AF1B-0BEA-2AF932F3BC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1753" y="298420"/>
            <a:ext cx="566297" cy="458017"/>
          </a:xfrm>
          <a:prstGeom prst="rect">
            <a:avLst/>
          </a:prstGeom>
        </p:spPr>
      </p:pic>
      <p:pic>
        <p:nvPicPr>
          <p:cNvPr id="2" name="Imagen 1">
            <a:extLst>
              <a:ext uri="{FF2B5EF4-FFF2-40B4-BE49-F238E27FC236}">
                <a16:creationId xmlns:a16="http://schemas.microsoft.com/office/drawing/2014/main" id="{0C2E70D7-2CEB-5E0F-7757-60C4213D0262}"/>
              </a:ext>
            </a:extLst>
          </p:cNvPr>
          <p:cNvPicPr>
            <a:picLocks noChangeAspect="1"/>
          </p:cNvPicPr>
          <p:nvPr/>
        </p:nvPicPr>
        <p:blipFill>
          <a:blip r:embed="rId5"/>
          <a:stretch>
            <a:fillRect/>
          </a:stretch>
        </p:blipFill>
        <p:spPr>
          <a:xfrm>
            <a:off x="3585364" y="1574989"/>
            <a:ext cx="2562069" cy="5603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18061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BF6B-6FA6-DDF6-CC0B-8FBBE855491B}"/>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7ED6DAA3-8A6E-C965-6199-C8174DFEF307}"/>
              </a:ext>
            </a:extLst>
          </p:cNvPr>
          <p:cNvSpPr txBox="1"/>
          <p:nvPr/>
        </p:nvSpPr>
        <p:spPr>
          <a:xfrm>
            <a:off x="223717" y="-1419279"/>
            <a:ext cx="9549629" cy="3770263"/>
          </a:xfrm>
          <a:prstGeom prst="rect">
            <a:avLst/>
          </a:prstGeom>
          <a:noFill/>
        </p:spPr>
        <p:txBody>
          <a:bodyPr wrap="square" rtlCol="0">
            <a:spAutoFit/>
          </a:bodyPr>
          <a:lstStyle/>
          <a:p>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p>
        </p:txBody>
      </p:sp>
      <p:sp>
        <p:nvSpPr>
          <p:cNvPr id="4" name="Rectángulo 3">
            <a:extLst>
              <a:ext uri="{FF2B5EF4-FFF2-40B4-BE49-F238E27FC236}">
                <a16:creationId xmlns:a16="http://schemas.microsoft.com/office/drawing/2014/main" id="{E528C32B-10C1-3FEC-F05D-86632582A4BB}"/>
              </a:ext>
            </a:extLst>
          </p:cNvPr>
          <p:cNvSpPr/>
          <p:nvPr/>
        </p:nvSpPr>
        <p:spPr>
          <a:xfrm rot="5400000">
            <a:off x="1336902" y="-923834"/>
            <a:ext cx="7414591" cy="9640958"/>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4" name="Imagen 23">
            <a:extLst>
              <a:ext uri="{FF2B5EF4-FFF2-40B4-BE49-F238E27FC236}">
                <a16:creationId xmlns:a16="http://schemas.microsoft.com/office/drawing/2014/main" id="{E955D21F-8693-8B8D-BF98-B4B499255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539" y="685403"/>
            <a:ext cx="381070" cy="308207"/>
          </a:xfrm>
          <a:prstGeom prst="rect">
            <a:avLst/>
          </a:prstGeom>
        </p:spPr>
      </p:pic>
      <p:sp>
        <p:nvSpPr>
          <p:cNvPr id="2" name="CuadroTexto 1">
            <a:extLst>
              <a:ext uri="{FF2B5EF4-FFF2-40B4-BE49-F238E27FC236}">
                <a16:creationId xmlns:a16="http://schemas.microsoft.com/office/drawing/2014/main" id="{A2F398E5-2B88-084E-59AF-24A22F4D0693}"/>
              </a:ext>
            </a:extLst>
          </p:cNvPr>
          <p:cNvSpPr txBox="1"/>
          <p:nvPr/>
        </p:nvSpPr>
        <p:spPr>
          <a:xfrm>
            <a:off x="-1889072" y="377842"/>
            <a:ext cx="8552985" cy="923330"/>
          </a:xfrm>
          <a:prstGeom prst="rect">
            <a:avLst/>
          </a:prstGeom>
          <a:noFill/>
        </p:spPr>
        <p:txBody>
          <a:bodyPr wrap="square" rtlCol="0">
            <a:spAutoFit/>
          </a:bodyPr>
          <a:lstStyle/>
          <a:p>
            <a:pPr algn="ctr"/>
            <a:r>
              <a:rPr lang="es-MX" sz="5400" dirty="0">
                <a:latin typeface="HelloMorgan" panose="02000603000000000000" pitchFamily="2" charset="0"/>
                <a:ea typeface="HelloMorgan" panose="02000603000000000000" pitchFamily="2" charset="0"/>
                <a:cs typeface="Dreaming Outloud Script Pro" panose="020F0502020204030204" pitchFamily="66" charset="0"/>
              </a:rPr>
              <a:t>Volcán de </a:t>
            </a:r>
          </a:p>
        </p:txBody>
      </p:sp>
      <p:sp>
        <p:nvSpPr>
          <p:cNvPr id="3" name="CuadroTexto 2">
            <a:extLst>
              <a:ext uri="{FF2B5EF4-FFF2-40B4-BE49-F238E27FC236}">
                <a16:creationId xmlns:a16="http://schemas.microsoft.com/office/drawing/2014/main" id="{E6DA7E0D-8EC4-5274-5000-4189C8A83EC4}"/>
              </a:ext>
            </a:extLst>
          </p:cNvPr>
          <p:cNvSpPr txBox="1"/>
          <p:nvPr/>
        </p:nvSpPr>
        <p:spPr>
          <a:xfrm>
            <a:off x="3647507" y="-25638"/>
            <a:ext cx="6634976" cy="1200329"/>
          </a:xfrm>
          <a:prstGeom prst="rect">
            <a:avLst/>
          </a:prstGeom>
          <a:noFill/>
        </p:spPr>
        <p:txBody>
          <a:bodyPr wrap="square" rtlCol="0">
            <a:spAutoFit/>
          </a:bodyPr>
          <a:lstStyle/>
          <a:p>
            <a:pPr algn="ctr"/>
            <a:r>
              <a:rPr lang="es-MX" sz="7200" dirty="0">
                <a:latin typeface="LOVING IS EASY" pitchFamily="50" charset="0"/>
              </a:rPr>
              <a:t>San VALENTIN</a:t>
            </a:r>
          </a:p>
        </p:txBody>
      </p:sp>
      <p:graphicFrame>
        <p:nvGraphicFramePr>
          <p:cNvPr id="7" name="Tabla 6">
            <a:extLst>
              <a:ext uri="{FF2B5EF4-FFF2-40B4-BE49-F238E27FC236}">
                <a16:creationId xmlns:a16="http://schemas.microsoft.com/office/drawing/2014/main" id="{42AB44FA-3A0F-ECBF-BB20-BA86CA5C65AD}"/>
              </a:ext>
            </a:extLst>
          </p:cNvPr>
          <p:cNvGraphicFramePr>
            <a:graphicFrameLocks noGrp="1"/>
          </p:cNvGraphicFramePr>
          <p:nvPr>
            <p:extLst>
              <p:ext uri="{D42A27DB-BD31-4B8C-83A1-F6EECF244321}">
                <p14:modId xmlns:p14="http://schemas.microsoft.com/office/powerpoint/2010/main" val="720645744"/>
              </p:ext>
            </p:extLst>
          </p:nvPr>
        </p:nvGraphicFramePr>
        <p:xfrm>
          <a:off x="682856" y="1630342"/>
          <a:ext cx="8983657" cy="5874859"/>
        </p:xfrm>
        <a:graphic>
          <a:graphicData uri="http://schemas.openxmlformats.org/drawingml/2006/table">
            <a:tbl>
              <a:tblPr firstRow="1" bandRow="1">
                <a:tableStyleId>{5C22544A-7EE6-4342-B048-85BDC9FD1C3A}</a:tableStyleId>
              </a:tblPr>
              <a:tblGrid>
                <a:gridCol w="705801">
                  <a:extLst>
                    <a:ext uri="{9D8B030D-6E8A-4147-A177-3AD203B41FA5}">
                      <a16:colId xmlns:a16="http://schemas.microsoft.com/office/drawing/2014/main" val="20000"/>
                    </a:ext>
                  </a:extLst>
                </a:gridCol>
                <a:gridCol w="1452721">
                  <a:extLst>
                    <a:ext uri="{9D8B030D-6E8A-4147-A177-3AD203B41FA5}">
                      <a16:colId xmlns:a16="http://schemas.microsoft.com/office/drawing/2014/main" val="20001"/>
                    </a:ext>
                  </a:extLst>
                </a:gridCol>
                <a:gridCol w="2328030">
                  <a:extLst>
                    <a:ext uri="{9D8B030D-6E8A-4147-A177-3AD203B41FA5}">
                      <a16:colId xmlns:a16="http://schemas.microsoft.com/office/drawing/2014/main" val="20002"/>
                    </a:ext>
                  </a:extLst>
                </a:gridCol>
                <a:gridCol w="1969050">
                  <a:extLst>
                    <a:ext uri="{9D8B030D-6E8A-4147-A177-3AD203B41FA5}">
                      <a16:colId xmlns:a16="http://schemas.microsoft.com/office/drawing/2014/main" val="20003"/>
                    </a:ext>
                  </a:extLst>
                </a:gridCol>
                <a:gridCol w="2528055">
                  <a:extLst>
                    <a:ext uri="{9D8B030D-6E8A-4147-A177-3AD203B41FA5}">
                      <a16:colId xmlns:a16="http://schemas.microsoft.com/office/drawing/2014/main" val="20004"/>
                    </a:ext>
                  </a:extLst>
                </a:gridCol>
              </a:tblGrid>
              <a:tr h="253469">
                <a:tc gridSpan="2">
                  <a:txBody>
                    <a:bodyPr/>
                    <a:lstStyle/>
                    <a:p>
                      <a:r>
                        <a:rPr lang="es-ES" sz="1200" b="1" dirty="0">
                          <a:solidFill>
                            <a:schemeClr val="bg1"/>
                          </a:solidFill>
                          <a:latin typeface="KG Miss Speechy IPA" panose="02000000000000000000" pitchFamily="2" charset="0"/>
                        </a:rPr>
                        <a:t>Nombre de</a:t>
                      </a:r>
                      <a:r>
                        <a:rPr lang="es-ES" sz="1200" b="1" baseline="0" dirty="0">
                          <a:solidFill>
                            <a:schemeClr val="bg1"/>
                          </a:solidFill>
                          <a:latin typeface="KG Miss Speechy IPA" panose="02000000000000000000" pitchFamily="2" charset="0"/>
                        </a:rPr>
                        <a:t> la actividad</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algn="l"/>
                      <a:r>
                        <a:rPr lang="es-MX" sz="1200" b="0" dirty="0">
                          <a:solidFill>
                            <a:schemeClr val="tx1"/>
                          </a:solidFill>
                          <a:latin typeface="KG Miss Speechy IPA" panose="02000000000000000000" pitchFamily="2" charset="0"/>
                        </a:rPr>
                        <a:t>Volcán de San Valentín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0"/>
                  </a:ext>
                </a:extLst>
              </a:tr>
              <a:tr h="253469">
                <a:tc gridSpan="2">
                  <a:txBody>
                    <a:bodyPr/>
                    <a:lstStyle/>
                    <a:p>
                      <a:r>
                        <a:rPr lang="es-ES" sz="1200" b="1" dirty="0">
                          <a:solidFill>
                            <a:schemeClr val="bg1"/>
                          </a:solidFill>
                          <a:latin typeface="KG Miss Speechy IPA" panose="02000000000000000000" pitchFamily="2" charset="0"/>
                        </a:rPr>
                        <a:t>Fecha</a:t>
                      </a:r>
                      <a:r>
                        <a:rPr lang="es-ES" sz="1200" b="1" baseline="0" dirty="0">
                          <a:solidFill>
                            <a:schemeClr val="bg1"/>
                          </a:solidFill>
                          <a:latin typeface="KG Miss Speechy IPA" panose="02000000000000000000" pitchFamily="2" charset="0"/>
                        </a:rPr>
                        <a:t> de aplicación</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gridSpan="3">
                  <a:txBody>
                    <a:bodyPr/>
                    <a:lstStyle/>
                    <a:p>
                      <a:pPr algn="l"/>
                      <a:r>
                        <a:rPr lang="es-MX" sz="1200" b="0" dirty="0">
                          <a:solidFill>
                            <a:schemeClr val="tx1"/>
                          </a:solidFill>
                          <a:latin typeface="KG Miss Speechy IPA" panose="02000000000000000000" pitchFamily="2" charset="0"/>
                        </a:rPr>
                        <a:t>Viernes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834439">
                <a:tc gridSpan="2">
                  <a:txBody>
                    <a:bodyPr/>
                    <a:lstStyle/>
                    <a:p>
                      <a:r>
                        <a:rPr lang="es-ES" sz="1200" b="1" dirty="0">
                          <a:solidFill>
                            <a:schemeClr val="bg1"/>
                          </a:solidFill>
                          <a:latin typeface="KG Miss Speechy IPA" panose="02000000000000000000" pitchFamily="2" charset="0"/>
                        </a:rPr>
                        <a:t>Campo</a:t>
                      </a:r>
                      <a:r>
                        <a:rPr lang="es-ES" sz="1200" b="1" baseline="0" dirty="0">
                          <a:solidFill>
                            <a:schemeClr val="bg1"/>
                          </a:solidFill>
                          <a:latin typeface="KG Miss Speechy IPA" panose="02000000000000000000" pitchFamily="2" charset="0"/>
                        </a:rPr>
                        <a:t> formativo que sustenta el aprendizaje</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a:solidFill>
                            <a:schemeClr val="tx1"/>
                          </a:solidFill>
                          <a:latin typeface="KG Miss Speechy IPA" panose="02000000000000000000" pitchFamily="2" charset="0"/>
                        </a:rPr>
                        <a:t>Saberes y Pensamiento Científico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b="1" dirty="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dirty="0">
                          <a:latin typeface="KG Miss Speechy IPA" panose="02000000000000000000" pitchFamily="2" charset="0"/>
                        </a:rPr>
                        <a:t>Clasificación y experimentación con objetos y elementos del entorno que reflejan la diversidad de la comunidad o región.</a:t>
                      </a:r>
                      <a:endParaRPr lang="es-MX" sz="1100" b="1" dirty="0">
                        <a:solidFill>
                          <a:schemeClr val="tx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22449">
                <a:tc gridSpan="2">
                  <a:txBody>
                    <a:bodyPr/>
                    <a:lstStyle/>
                    <a:p>
                      <a:r>
                        <a:rPr lang="es-ES" sz="1200" b="1" dirty="0">
                          <a:solidFill>
                            <a:schemeClr val="bg1"/>
                          </a:solidFill>
                          <a:latin typeface="KG Miss Speechy IPA" panose="02000000000000000000" pitchFamily="2" charset="0"/>
                        </a:rPr>
                        <a:t>Procesos</a:t>
                      </a:r>
                      <a:r>
                        <a:rPr lang="es-ES" sz="1200" b="1" baseline="0" dirty="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100" dirty="0">
                          <a:latin typeface="KG Miss Speechy IPA" panose="02000000000000000000" pitchFamily="2" charset="0"/>
                        </a:rPr>
                        <a:t>Experimenta, de manera colaborativa, con elementos y objetos del entorno y reconoce si hay cambios o transformaciones en ellos, manteniendo normas de seguridad.</a:t>
                      </a:r>
                      <a:endParaRPr lang="es-ES" sz="11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3"/>
                  </a:ext>
                </a:extLst>
              </a:tr>
              <a:tr h="253469">
                <a:tc gridSpan="2">
                  <a:txBody>
                    <a:bodyPr/>
                    <a:lstStyle/>
                    <a:p>
                      <a:r>
                        <a:rPr lang="es-ES" sz="1200" b="1" dirty="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gridSpan="3">
                  <a:txBody>
                    <a:bodyPr/>
                    <a:lstStyle/>
                    <a:p>
                      <a:pPr marL="171450" marR="0" lvl="0" indent="-171450" algn="just"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100" dirty="0">
                          <a:latin typeface="KG Miss Speechy IPA" panose="02000000000000000000" pitchFamily="2" charset="0"/>
                        </a:rPr>
                        <a:t>Espera su turno al participar en una conversación con sus compañeras o compañeros</a:t>
                      </a:r>
                      <a:r>
                        <a:rPr lang="es-ES" sz="1100" b="0" dirty="0">
                          <a:latin typeface="KG Miss Speechy IPA" panose="020000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4"/>
                  </a:ext>
                </a:extLst>
              </a:tr>
              <a:tr h="253469">
                <a:tc>
                  <a:txBody>
                    <a:bodyPr/>
                    <a:lstStyle/>
                    <a:p>
                      <a:pPr algn="ctr"/>
                      <a:r>
                        <a:rPr lang="es-ES" sz="1200" b="1" dirty="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gridSpan="4">
                  <a:txBody>
                    <a:bodyPr/>
                    <a:lstStyle/>
                    <a:p>
                      <a:pPr algn="ctr"/>
                      <a:r>
                        <a:rPr lang="es-ES" sz="1200" b="1" dirty="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r h="253469">
                <a:tc rowSpan="4">
                  <a:txBody>
                    <a:bodyPr/>
                    <a:lstStyle/>
                    <a:p>
                      <a:pPr algn="ctr"/>
                      <a:r>
                        <a:rPr lang="es-MX" sz="1200" b="1" dirty="0">
                          <a:latin typeface="KG Miss Speechy IPA" panose="02000000000000000000" pitchFamily="2" charset="0"/>
                        </a:rPr>
                        <a:t>3.- Organizar y estructurar las respuestas a las preguntas de indagación</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INICIO: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r h="1200025">
                <a:tc vMerge="1">
                  <a:txBody>
                    <a:bodyPr/>
                    <a:lstStyle/>
                    <a:p>
                      <a:endParaRPr lang="es-MX"/>
                    </a:p>
                  </a:txBody>
                  <a:tcPr/>
                </a:tc>
                <a:tc gridSpan="4">
                  <a:txBody>
                    <a:bodyPr/>
                    <a:lstStyle/>
                    <a:p>
                      <a:pPr algn="just"/>
                      <a:r>
                        <a:rPr lang="es-MX" sz="1100" kern="1200" dirty="0">
                          <a:solidFill>
                            <a:schemeClr val="dk1"/>
                          </a:solidFill>
                          <a:effectLst/>
                          <a:latin typeface="KG Miss Speechy IPA" panose="02000000000000000000" pitchFamily="2" charset="0"/>
                          <a:ea typeface="+mn-ea"/>
                          <a:cs typeface="+mn-cs"/>
                        </a:rPr>
                        <a:t>Poner a los niños en plenaria y darles los buenos días con la canción: “Conozco a un científico” </a:t>
                      </a:r>
                      <a:r>
                        <a:rPr lang="es-MX" sz="1100" dirty="0">
                          <a:latin typeface="KG Miss Speechy IPA" panose="02000000000000000000" pitchFamily="2" charset="0"/>
                          <a:hlinkClick r:id="rId3"/>
                        </a:rPr>
                        <a:t>(114) Conozco a un </a:t>
                      </a:r>
                      <a:r>
                        <a:rPr lang="es-MX" sz="1100" dirty="0" err="1">
                          <a:latin typeface="KG Miss Speechy IPA" panose="02000000000000000000" pitchFamily="2" charset="0"/>
                          <a:hlinkClick r:id="rId3"/>
                        </a:rPr>
                        <a:t>cientifico</a:t>
                      </a:r>
                      <a:r>
                        <a:rPr lang="es-MX" sz="1100" dirty="0">
                          <a:latin typeface="KG Miss Speechy IPA" panose="02000000000000000000" pitchFamily="2" charset="0"/>
                          <a:hlinkClick r:id="rId3"/>
                        </a:rPr>
                        <a:t>. Canción Infantil – YouTube</a:t>
                      </a:r>
                      <a:r>
                        <a:rPr lang="es-MX" sz="1100" dirty="0">
                          <a:latin typeface="KG Miss Speechy IPA" panose="02000000000000000000" pitchFamily="2" charset="0"/>
                        </a:rPr>
                        <a:t> .</a:t>
                      </a:r>
                      <a:r>
                        <a:rPr lang="es-MX" sz="1100" kern="1200" dirty="0">
                          <a:solidFill>
                            <a:schemeClr val="dk1"/>
                          </a:solidFill>
                          <a:effectLst/>
                          <a:latin typeface="KG Miss Speechy IPA" panose="02000000000000000000" pitchFamily="2" charset="0"/>
                          <a:ea typeface="+mn-ea"/>
                          <a:cs typeface="+mn-cs"/>
                        </a:rPr>
                        <a:t> , enseguida recordar lo que se realizó el día anterior, se pueden revisar las laminas que se han elaborado y recordar lo que han aprendido con los experimentos.</a:t>
                      </a:r>
                    </a:p>
                    <a:p>
                      <a:pPr algn="just"/>
                      <a:r>
                        <a:rPr lang="es-MX" sz="1100" kern="1200" dirty="0">
                          <a:solidFill>
                            <a:schemeClr val="dk1"/>
                          </a:solidFill>
                          <a:effectLst/>
                          <a:latin typeface="KG Miss Speechy IPA" panose="02000000000000000000" pitchFamily="2" charset="0"/>
                          <a:ea typeface="+mn-ea"/>
                          <a:cs typeface="+mn-cs"/>
                        </a:rPr>
                        <a:t>Posteriormente, mostrarles una bolsita con el siguiente contenido (bicarbonato de sodio con purpurina o confeti de San Valentín), y preguntarles: ¿Qué creen que contenga esta bolsito?, ¿para que creen que nos servirá? Llenar los primeros tres datos de la lámina del experimento del día de hoy.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7"/>
                  </a:ext>
                </a:extLst>
              </a:tr>
              <a:tr h="253469">
                <a:tc vMerge="1">
                  <a:txBody>
                    <a:bodyPr/>
                    <a:lstStyle/>
                    <a:p>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DESARROLLO: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8"/>
                  </a:ext>
                </a:extLst>
              </a:tr>
              <a:tr h="1737275">
                <a:tc vMerge="1">
                  <a:txBody>
                    <a:bodyPr/>
                    <a:lstStyle/>
                    <a:p>
                      <a:endParaRPr lang="es-MX"/>
                    </a:p>
                  </a:txBody>
                  <a:tcPr/>
                </a:tc>
                <a:tc gridSpan="4">
                  <a:txBody>
                    <a:bodyPr/>
                    <a:lstStyle/>
                    <a:p>
                      <a:pPr algn="just"/>
                      <a:r>
                        <a:rPr lang="es-MX" sz="1100" kern="1200" dirty="0">
                          <a:solidFill>
                            <a:schemeClr val="dk1"/>
                          </a:solidFill>
                          <a:effectLst/>
                          <a:latin typeface="KG Miss Speechy IPA" panose="02000000000000000000" pitchFamily="2" charset="0"/>
                          <a:ea typeface="+mn-ea"/>
                          <a:cs typeface="+mn-cs"/>
                        </a:rPr>
                        <a:t>Explicarles que la bolsita contiene “polvos de lava de San Valentín” y sirve para hacer erupción un volcán, preguntarles: ¿de que creen que sea el polvito?, ¿creen que en realidad haga que erupcione un volcán?, ¿Por qué?, ¿Cómo podemos hacer un volcán?, ¿con que lo podemos mezclar para que haga erupción? Escuchar sus respuestas y anotar la hipótesis a la que llegaron en la lámina del experimento.</a:t>
                      </a:r>
                    </a:p>
                    <a:p>
                      <a:pPr algn="just"/>
                      <a:r>
                        <a:rPr lang="es-MX" sz="1100" kern="1200" dirty="0">
                          <a:solidFill>
                            <a:schemeClr val="dk1"/>
                          </a:solidFill>
                          <a:effectLst/>
                          <a:latin typeface="KG Miss Speechy IPA" panose="02000000000000000000" pitchFamily="2" charset="0"/>
                          <a:ea typeface="+mn-ea"/>
                          <a:cs typeface="+mn-cs"/>
                        </a:rPr>
                        <a:t>Posteriormente, en equipos por mesitas de trabajo, se les proporcionarán los materiales a los niños: recipiente transparente, “polvos de lava de San Valentín” (al momento de entregárselos explicarles lo que es, como lo elaboraste y para que se usa para que se familiaricen con el), colorante rosa y vinagre.</a:t>
                      </a:r>
                    </a:p>
                    <a:p>
                      <a:pPr algn="just"/>
                      <a:r>
                        <a:rPr lang="es-MX" sz="1100" kern="1200" dirty="0">
                          <a:solidFill>
                            <a:schemeClr val="dk1"/>
                          </a:solidFill>
                          <a:effectLst/>
                          <a:latin typeface="KG Miss Speechy IPA" panose="02000000000000000000" pitchFamily="2" charset="0"/>
                          <a:ea typeface="+mn-ea"/>
                          <a:cs typeface="+mn-cs"/>
                        </a:rPr>
                        <a:t>Los niños deberán colocar los polvos en el fondo del recipiente transparente, enseguida añadirán dos gotitas de colorante rosa y a la cuenta de tres les colocarán un poco de vinagre.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86046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7645B-97DC-9F10-A756-71C51A780FBC}"/>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48FD3B26-DEDE-C986-6E29-09B423CAD4BB}"/>
              </a:ext>
            </a:extLst>
          </p:cNvPr>
          <p:cNvSpPr txBox="1"/>
          <p:nvPr/>
        </p:nvSpPr>
        <p:spPr>
          <a:xfrm>
            <a:off x="254383" y="641943"/>
            <a:ext cx="9549629" cy="3770263"/>
          </a:xfrm>
          <a:prstGeom prst="rect">
            <a:avLst/>
          </a:prstGeom>
          <a:noFill/>
        </p:spPr>
        <p:txBody>
          <a:bodyPr wrap="square" rtlCol="0">
            <a:spAutoFit/>
          </a:bodyPr>
          <a:lstStyle/>
          <a:p>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p>
        </p:txBody>
      </p:sp>
      <p:sp>
        <p:nvSpPr>
          <p:cNvPr id="4" name="Rectángulo 3">
            <a:extLst>
              <a:ext uri="{FF2B5EF4-FFF2-40B4-BE49-F238E27FC236}">
                <a16:creationId xmlns:a16="http://schemas.microsoft.com/office/drawing/2014/main" id="{295153DC-09C4-4730-9495-43812F130D28}"/>
              </a:ext>
            </a:extLst>
          </p:cNvPr>
          <p:cNvSpPr/>
          <p:nvPr/>
        </p:nvSpPr>
        <p:spPr>
          <a:xfrm rot="5400000">
            <a:off x="1336902" y="-923834"/>
            <a:ext cx="7414591" cy="9640958"/>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4" name="Imagen 23">
            <a:extLst>
              <a:ext uri="{FF2B5EF4-FFF2-40B4-BE49-F238E27FC236}">
                <a16:creationId xmlns:a16="http://schemas.microsoft.com/office/drawing/2014/main" id="{0F2B0A0E-593B-B0A3-5A39-CE5BAD14C6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7900" y="7006017"/>
            <a:ext cx="566297" cy="458017"/>
          </a:xfrm>
          <a:prstGeom prst="rect">
            <a:avLst/>
          </a:prstGeom>
        </p:spPr>
      </p:pic>
      <p:graphicFrame>
        <p:nvGraphicFramePr>
          <p:cNvPr id="7" name="Tabla 6">
            <a:extLst>
              <a:ext uri="{FF2B5EF4-FFF2-40B4-BE49-F238E27FC236}">
                <a16:creationId xmlns:a16="http://schemas.microsoft.com/office/drawing/2014/main" id="{A46CEE7F-12A6-A53C-BC41-8122BD231337}"/>
              </a:ext>
            </a:extLst>
          </p:cNvPr>
          <p:cNvGraphicFramePr>
            <a:graphicFrameLocks noGrp="1"/>
          </p:cNvGraphicFramePr>
          <p:nvPr>
            <p:extLst>
              <p:ext uri="{D42A27DB-BD31-4B8C-83A1-F6EECF244321}">
                <p14:modId xmlns:p14="http://schemas.microsoft.com/office/powerpoint/2010/main" val="1585730010"/>
              </p:ext>
            </p:extLst>
          </p:nvPr>
        </p:nvGraphicFramePr>
        <p:xfrm>
          <a:off x="549517" y="493409"/>
          <a:ext cx="8989359" cy="2001310"/>
        </p:xfrm>
        <a:graphic>
          <a:graphicData uri="http://schemas.openxmlformats.org/drawingml/2006/table">
            <a:tbl>
              <a:tblPr firstRow="1" bandRow="1">
                <a:tableStyleId>{5C22544A-7EE6-4342-B048-85BDC9FD1C3A}</a:tableStyleId>
              </a:tblPr>
              <a:tblGrid>
                <a:gridCol w="866688">
                  <a:extLst>
                    <a:ext uri="{9D8B030D-6E8A-4147-A177-3AD203B41FA5}">
                      <a16:colId xmlns:a16="http://schemas.microsoft.com/office/drawing/2014/main" val="20000"/>
                    </a:ext>
                  </a:extLst>
                </a:gridCol>
                <a:gridCol w="8122671">
                  <a:extLst>
                    <a:ext uri="{9D8B030D-6E8A-4147-A177-3AD203B41FA5}">
                      <a16:colId xmlns:a16="http://schemas.microsoft.com/office/drawing/2014/main" val="20001"/>
                    </a:ext>
                  </a:extLst>
                </a:gridCol>
              </a:tblGrid>
              <a:tr h="402250">
                <a:tc rowSpan="2">
                  <a:txBody>
                    <a:bodyPr/>
                    <a:lstStyle/>
                    <a:p>
                      <a:pPr algn="ctr"/>
                      <a:r>
                        <a:rPr lang="es-MX" sz="1000" b="1" dirty="0">
                          <a:solidFill>
                            <a:schemeClr val="tx1"/>
                          </a:solidFill>
                          <a:latin typeface="KG Miss Speechy IPA" panose="02000000000000000000" pitchFamily="2" charset="0"/>
                        </a:rPr>
                        <a:t>3.- Organizar y estructurar las respuestas a las preguntas de indagación</a:t>
                      </a:r>
                    </a:p>
                  </a:txBody>
                  <a:tcPr marL="90300" marR="90300" marT="45150" marB="4515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just"/>
                      <a:r>
                        <a:rPr lang="es-MX" sz="1100" kern="1200" dirty="0">
                          <a:solidFill>
                            <a:schemeClr val="dk1"/>
                          </a:solidFill>
                          <a:effectLst/>
                          <a:latin typeface="KG Miss Speechy IPA" panose="02000000000000000000" pitchFamily="2" charset="0"/>
                          <a:ea typeface="+mn-ea"/>
                          <a:cs typeface="+mn-cs"/>
                        </a:rPr>
                        <a:t>Enseguida podrán ver como estalla lleno de purpurina rosa.</a:t>
                      </a:r>
                    </a:p>
                    <a:p>
                      <a:pPr algn="just"/>
                      <a:r>
                        <a:rPr lang="es-MX" sz="1100" kern="1200" dirty="0">
                          <a:solidFill>
                            <a:schemeClr val="dk1"/>
                          </a:solidFill>
                          <a:effectLst/>
                          <a:latin typeface="KG Miss Speechy IPA" panose="02000000000000000000" pitchFamily="2" charset="0"/>
                          <a:ea typeface="+mn-ea"/>
                          <a:cs typeface="+mn-cs"/>
                        </a:rPr>
                        <a:t>Es importante que los niños observen como se produce la reacción efervescente y burbujea.</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kern="1200" dirty="0">
                          <a:solidFill>
                            <a:schemeClr val="dk1"/>
                          </a:solidFill>
                          <a:effectLst/>
                          <a:latin typeface="KG Miss Speechy IPA" panose="02000000000000000000" pitchFamily="2" charset="0"/>
                          <a:ea typeface="+mn-ea"/>
                          <a:cs typeface="+mn-cs"/>
                        </a:rPr>
                        <a:t>Finalmente, explicarles que lo que observamos es debido a una reacción química, ya que el bicarbonato es una base y el vinagre es un ácido, lo que provoca que al mezclarse produzca esa efervescencia y burbujeo. Anotar la conclusión en la lámina del experimento.</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kern="1200" dirty="0">
                          <a:solidFill>
                            <a:schemeClr val="dk1"/>
                          </a:solidFill>
                          <a:effectLst/>
                          <a:latin typeface="KG Miss Speechy IPA" panose="02000000000000000000" pitchFamily="2" charset="0"/>
                          <a:ea typeface="+mn-ea"/>
                          <a:cs typeface="+mn-cs"/>
                        </a:rPr>
                        <a:t>En la ficha de trabajo 4 y de manera individual, los niños deberán colorear en el jarrón el resultado que obtuvieron.</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kern="1200" dirty="0">
                          <a:solidFill>
                            <a:schemeClr val="dk1"/>
                          </a:solidFill>
                          <a:effectLst/>
                          <a:latin typeface="KG Miss Speechy IPA" panose="02000000000000000000" pitchFamily="2" charset="0"/>
                          <a:ea typeface="+mn-ea"/>
                          <a:cs typeface="+mn-cs"/>
                        </a:rPr>
                        <a:t>Despedir a los niños con el cuento: “Lucas el científico y el reloj mágico” </a:t>
                      </a:r>
                      <a:r>
                        <a:rPr lang="es-MX" sz="1100" dirty="0">
                          <a:latin typeface="KG Miss Speechy IPA" panose="02000000000000000000" pitchFamily="2" charset="0"/>
                          <a:hlinkClick r:id="rId3"/>
                        </a:rPr>
                        <a:t>¡Lucas el científico y el reloj mágico! | Cuento para niños</a:t>
                      </a:r>
                      <a:r>
                        <a:rPr lang="es-MX" sz="1100" dirty="0">
                          <a:latin typeface="KG Miss Speechy IPA" panose="02000000000000000000" pitchFamily="2" charset="0"/>
                        </a:rPr>
                        <a:t> .</a:t>
                      </a:r>
                      <a:endParaRPr lang="es-MX" sz="1100" kern="1200" dirty="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8" name="Tabla 7">
            <a:extLst>
              <a:ext uri="{FF2B5EF4-FFF2-40B4-BE49-F238E27FC236}">
                <a16:creationId xmlns:a16="http://schemas.microsoft.com/office/drawing/2014/main" id="{F0B15B1E-B020-CAB4-F0B5-855C7FF6F8D7}"/>
              </a:ext>
            </a:extLst>
          </p:cNvPr>
          <p:cNvGraphicFramePr>
            <a:graphicFrameLocks noGrp="1"/>
          </p:cNvGraphicFramePr>
          <p:nvPr>
            <p:extLst>
              <p:ext uri="{D42A27DB-BD31-4B8C-83A1-F6EECF244321}">
                <p14:modId xmlns:p14="http://schemas.microsoft.com/office/powerpoint/2010/main" val="5119665"/>
              </p:ext>
            </p:extLst>
          </p:nvPr>
        </p:nvGraphicFramePr>
        <p:xfrm>
          <a:off x="534517" y="3768922"/>
          <a:ext cx="8989359" cy="1737360"/>
        </p:xfrm>
        <a:graphic>
          <a:graphicData uri="http://schemas.openxmlformats.org/drawingml/2006/table">
            <a:tbl>
              <a:tblPr firstRow="1" bandRow="1">
                <a:tableStyleId>{5C22544A-7EE6-4342-B048-85BDC9FD1C3A}</a:tableStyleId>
              </a:tblPr>
              <a:tblGrid>
                <a:gridCol w="8989359">
                  <a:extLst>
                    <a:ext uri="{9D8B030D-6E8A-4147-A177-3AD203B41FA5}">
                      <a16:colId xmlns:a16="http://schemas.microsoft.com/office/drawing/2014/main" val="20000"/>
                    </a:ext>
                  </a:extLst>
                </a:gridCol>
              </a:tblGrid>
              <a:tr h="589349">
                <a:tc>
                  <a:txBody>
                    <a:bodyPr/>
                    <a:lstStyle/>
                    <a:p>
                      <a:pPr marL="342900" indent="-342900">
                        <a:buFont typeface="Arial" panose="020B0604020202020204" pitchFamily="34" charset="0"/>
                        <a:buChar char="•"/>
                      </a:pPr>
                      <a:r>
                        <a:rPr lang="es-MX" sz="1200" b="0" kern="1200" dirty="0">
                          <a:solidFill>
                            <a:schemeClr val="dk1"/>
                          </a:solidFill>
                          <a:effectLst/>
                          <a:latin typeface="KG Miss Speechy IPA" panose="02000000000000000000" pitchFamily="2" charset="0"/>
                          <a:ea typeface="+mn-ea"/>
                          <a:cs typeface="+mn-cs"/>
                        </a:rPr>
                        <a:t>Canción: “Conozco a un científico” </a:t>
                      </a:r>
                    </a:p>
                    <a:p>
                      <a:pPr marL="342900" indent="-342900">
                        <a:buFont typeface="Arial" panose="020B0604020202020204" pitchFamily="34" charset="0"/>
                        <a:buChar char="•"/>
                      </a:pPr>
                      <a:r>
                        <a:rPr lang="es-MX" sz="1200" b="0" baseline="0" dirty="0">
                          <a:solidFill>
                            <a:schemeClr val="tx1"/>
                          </a:solidFill>
                          <a:latin typeface="KG Miss Speechy IPA" panose="02000000000000000000" pitchFamily="2" charset="0"/>
                        </a:rPr>
                        <a:t>Lámina: “Experimento”</a:t>
                      </a:r>
                    </a:p>
                    <a:p>
                      <a:pPr marL="342900" indent="-342900">
                        <a:buFont typeface="Arial" panose="020B0604020202020204" pitchFamily="34" charset="0"/>
                        <a:buChar char="•"/>
                      </a:pPr>
                      <a:r>
                        <a:rPr lang="es-MX" sz="1200" b="0" baseline="0" dirty="0">
                          <a:solidFill>
                            <a:schemeClr val="tx1"/>
                          </a:solidFill>
                          <a:latin typeface="KG Miss Speechy IPA" panose="02000000000000000000" pitchFamily="2" charset="0"/>
                        </a:rPr>
                        <a:t>Materiales para realizar el experimento:</a:t>
                      </a:r>
                    </a:p>
                    <a:p>
                      <a:pPr marL="171450" indent="-171450">
                        <a:buFontTx/>
                        <a:buChar char="-"/>
                      </a:pPr>
                      <a:r>
                        <a:rPr lang="es-MX" sz="1200" b="0" baseline="0" dirty="0">
                          <a:solidFill>
                            <a:schemeClr val="tx1"/>
                          </a:solidFill>
                          <a:latin typeface="KG Miss Speechy IPA" panose="02000000000000000000" pitchFamily="2" charset="0"/>
                        </a:rPr>
                        <a:t>Vasitos de plástico transparentes, vinagre, bicarbonato de sodio con purpurina o confeti de San Valentín, colorante rosa.</a:t>
                      </a:r>
                    </a:p>
                    <a:p>
                      <a:pPr marL="171450" indent="-171450">
                        <a:buFont typeface="Arial" panose="020B0604020202020204" pitchFamily="34" charset="0"/>
                        <a:buChar char="•"/>
                      </a:pPr>
                      <a:r>
                        <a:rPr lang="es-MX" sz="1200" b="0" baseline="0" dirty="0">
                          <a:solidFill>
                            <a:schemeClr val="tx1"/>
                          </a:solidFill>
                          <a:latin typeface="KG Miss Speechy IPA" panose="02000000000000000000" pitchFamily="2" charset="0"/>
                        </a:rPr>
                        <a:t>Ficha de trabajo 4</a:t>
                      </a:r>
                    </a:p>
                    <a:p>
                      <a:pPr marL="171450" indent="-171450">
                        <a:buFont typeface="Arial" panose="020B0604020202020204" pitchFamily="34" charset="0"/>
                        <a:buChar char="•"/>
                      </a:pPr>
                      <a:r>
                        <a:rPr lang="es-MX" sz="1200" b="0" baseline="0" dirty="0">
                          <a:solidFill>
                            <a:schemeClr val="tx1"/>
                          </a:solidFill>
                          <a:latin typeface="KG Miss Speechy IPA" panose="02000000000000000000" pitchFamily="2" charset="0"/>
                        </a:rPr>
                        <a:t>Crayones</a:t>
                      </a:r>
                    </a:p>
                    <a:p>
                      <a:pPr marL="171450" indent="-171450">
                        <a:buFont typeface="Arial" panose="020B0604020202020204" pitchFamily="34" charset="0"/>
                        <a:buChar char="•"/>
                      </a:pPr>
                      <a:r>
                        <a:rPr lang="es-MX" sz="1200" b="0" baseline="0" dirty="0">
                          <a:solidFill>
                            <a:schemeClr val="tx1"/>
                          </a:solidFill>
                          <a:latin typeface="KG Miss Speechy IPA" panose="02000000000000000000" pitchFamily="2" charset="0"/>
                        </a:rPr>
                        <a:t>Lápiz </a:t>
                      </a:r>
                    </a:p>
                    <a:p>
                      <a:pPr marL="171450" indent="-171450">
                        <a:buFont typeface="Arial" panose="020B0604020202020204" pitchFamily="34" charset="0"/>
                        <a:buChar char="•"/>
                      </a:pPr>
                      <a:r>
                        <a:rPr lang="es-MX" sz="1200" b="0" baseline="0" dirty="0">
                          <a:solidFill>
                            <a:schemeClr val="tx1"/>
                          </a:solidFill>
                          <a:latin typeface="KG Miss Speechy IPA" panose="02000000000000000000" pitchFamily="2" charset="0"/>
                        </a:rPr>
                        <a:t>Cuento: “Lucas el científico y el reloj mágico”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9" name="CuadroTexto 8">
            <a:extLst>
              <a:ext uri="{FF2B5EF4-FFF2-40B4-BE49-F238E27FC236}">
                <a16:creationId xmlns:a16="http://schemas.microsoft.com/office/drawing/2014/main" id="{A266DF50-3F05-BB47-A383-48FF28450877}"/>
              </a:ext>
            </a:extLst>
          </p:cNvPr>
          <p:cNvSpPr txBox="1"/>
          <p:nvPr/>
        </p:nvSpPr>
        <p:spPr>
          <a:xfrm>
            <a:off x="752706" y="2189826"/>
            <a:ext cx="8552985" cy="923330"/>
          </a:xfrm>
          <a:prstGeom prst="rect">
            <a:avLst/>
          </a:prstGeom>
          <a:noFill/>
        </p:spPr>
        <p:txBody>
          <a:bodyPr wrap="square" rtlCol="0">
            <a:spAutoFit/>
          </a:bodyPr>
          <a:lstStyle/>
          <a:p>
            <a:pPr algn="ctr"/>
            <a:r>
              <a:rPr lang="es-MX" sz="5400" dirty="0">
                <a:latin typeface="LOVING IS EASY" pitchFamily="50" charset="0"/>
                <a:ea typeface="HelloMorgan" panose="02000603000000000000" pitchFamily="2" charset="0"/>
                <a:cs typeface="Dreaming Outloud Script Pro" panose="020F0502020204030204" pitchFamily="66" charset="0"/>
              </a:rPr>
              <a:t>MATERIALES </a:t>
            </a:r>
          </a:p>
        </p:txBody>
      </p:sp>
    </p:spTree>
    <p:extLst>
      <p:ext uri="{BB962C8B-B14F-4D97-AF65-F5344CB8AC3E}">
        <p14:creationId xmlns:p14="http://schemas.microsoft.com/office/powerpoint/2010/main" val="121527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0E547-2A77-8D65-36FA-65B5D4C405E4}"/>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9FBD4242-BF7B-7DC5-44F6-12A4DA94AFA7}"/>
              </a:ext>
            </a:extLst>
          </p:cNvPr>
          <p:cNvSpPr txBox="1"/>
          <p:nvPr/>
        </p:nvSpPr>
        <p:spPr>
          <a:xfrm>
            <a:off x="318138" y="536302"/>
            <a:ext cx="9422124" cy="1015663"/>
          </a:xfrm>
          <a:prstGeom prst="rect">
            <a:avLst/>
          </a:prstGeom>
          <a:noFill/>
        </p:spPr>
        <p:txBody>
          <a:bodyPr wrap="square" rtlCol="0">
            <a:spAutoFit/>
          </a:bodyPr>
          <a:lstStyle/>
          <a:p>
            <a:pPr algn="ctr"/>
            <a:r>
              <a:rPr lang="es-MX" sz="6000" b="1" dirty="0">
                <a:ln w="28575">
                  <a:solidFill>
                    <a:schemeClr val="tx1"/>
                  </a:solidFill>
                </a:ln>
                <a:latin typeface="LOVING IS EASY" pitchFamily="50" charset="0"/>
              </a:rPr>
              <a:t>EJEMPLO DE LA ACTIVIDAD</a:t>
            </a:r>
          </a:p>
        </p:txBody>
      </p:sp>
      <p:pic>
        <p:nvPicPr>
          <p:cNvPr id="2050" name="Picture 2">
            <a:extLst>
              <a:ext uri="{FF2B5EF4-FFF2-40B4-BE49-F238E27FC236}">
                <a16:creationId xmlns:a16="http://schemas.microsoft.com/office/drawing/2014/main" id="{1EA28CE3-B51E-B3C4-86D5-EDDE8EF181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228" b="12310"/>
          <a:stretch/>
        </p:blipFill>
        <p:spPr bwMode="auto">
          <a:xfrm>
            <a:off x="7146524" y="4929579"/>
            <a:ext cx="2688158" cy="26534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22915165-F51E-A708-3D1E-0E9C17589F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34" b="2283"/>
          <a:stretch/>
        </p:blipFill>
        <p:spPr bwMode="auto">
          <a:xfrm>
            <a:off x="268802" y="4989250"/>
            <a:ext cx="2023510" cy="259380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BEBAF6E7-E0E7-CFBB-5ECA-2E02A161BDD3}"/>
              </a:ext>
            </a:extLst>
          </p:cNvPr>
          <p:cNvSpPr/>
          <p:nvPr/>
        </p:nvSpPr>
        <p:spPr>
          <a:xfrm rot="5400000">
            <a:off x="1336902" y="-923834"/>
            <a:ext cx="7414591" cy="9640958"/>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4" name="Imagen 23">
            <a:extLst>
              <a:ext uri="{FF2B5EF4-FFF2-40B4-BE49-F238E27FC236}">
                <a16:creationId xmlns:a16="http://schemas.microsoft.com/office/drawing/2014/main" id="{9ED02552-E4AD-8645-7252-3D64CE8CB1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1753" y="298420"/>
            <a:ext cx="566297" cy="458017"/>
          </a:xfrm>
          <a:prstGeom prst="rect">
            <a:avLst/>
          </a:prstGeom>
        </p:spPr>
      </p:pic>
      <p:pic>
        <p:nvPicPr>
          <p:cNvPr id="3" name="Picture 2" descr="FREE Printable Valentine Volcano Cards &amp; Science Experiment">
            <a:extLst>
              <a:ext uri="{FF2B5EF4-FFF2-40B4-BE49-F238E27FC236}">
                <a16:creationId xmlns:a16="http://schemas.microsoft.com/office/drawing/2014/main" id="{31EF4A6C-970C-20E1-9AB0-D76DF0865B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7927" y="1898918"/>
            <a:ext cx="2247900" cy="3676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Esto contiene una imagen de: Valentine's Day Volcano Science Experiment with Free Valentine Cards - Natural Beach Living">
            <a:extLst>
              <a:ext uri="{FF2B5EF4-FFF2-40B4-BE49-F238E27FC236}">
                <a16:creationId xmlns:a16="http://schemas.microsoft.com/office/drawing/2014/main" id="{6A7D9943-837F-885F-C0BE-8D58987F31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9246" y="1805907"/>
            <a:ext cx="2247900" cy="4181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086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D87BA-B881-F24A-5424-C458F0CD00A7}"/>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C57E102C-2060-B899-A693-DCAB851D5E87}"/>
              </a:ext>
            </a:extLst>
          </p:cNvPr>
          <p:cNvSpPr txBox="1"/>
          <p:nvPr/>
        </p:nvSpPr>
        <p:spPr>
          <a:xfrm>
            <a:off x="223717" y="-1419279"/>
            <a:ext cx="9549629" cy="3770263"/>
          </a:xfrm>
          <a:prstGeom prst="rect">
            <a:avLst/>
          </a:prstGeom>
          <a:noFill/>
        </p:spPr>
        <p:txBody>
          <a:bodyPr wrap="square" rtlCol="0">
            <a:spAutoFit/>
          </a:bodyPr>
          <a:lstStyle/>
          <a:p>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p>
        </p:txBody>
      </p:sp>
      <p:sp>
        <p:nvSpPr>
          <p:cNvPr id="4" name="Rectángulo 3">
            <a:extLst>
              <a:ext uri="{FF2B5EF4-FFF2-40B4-BE49-F238E27FC236}">
                <a16:creationId xmlns:a16="http://schemas.microsoft.com/office/drawing/2014/main" id="{7BB59BCA-0869-BF65-74BC-B582FA1DE3BB}"/>
              </a:ext>
            </a:extLst>
          </p:cNvPr>
          <p:cNvSpPr/>
          <p:nvPr/>
        </p:nvSpPr>
        <p:spPr>
          <a:xfrm rot="5400000">
            <a:off x="1336902" y="-923834"/>
            <a:ext cx="7414591" cy="9640958"/>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4" name="Imagen 23">
            <a:extLst>
              <a:ext uri="{FF2B5EF4-FFF2-40B4-BE49-F238E27FC236}">
                <a16:creationId xmlns:a16="http://schemas.microsoft.com/office/drawing/2014/main" id="{C8F37BA7-3D51-BFF8-5A83-BBF36C2E6F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7900" y="7006017"/>
            <a:ext cx="566297" cy="458017"/>
          </a:xfrm>
          <a:prstGeom prst="rect">
            <a:avLst/>
          </a:prstGeom>
        </p:spPr>
      </p:pic>
      <p:sp>
        <p:nvSpPr>
          <p:cNvPr id="2" name="CuadroTexto 1">
            <a:extLst>
              <a:ext uri="{FF2B5EF4-FFF2-40B4-BE49-F238E27FC236}">
                <a16:creationId xmlns:a16="http://schemas.microsoft.com/office/drawing/2014/main" id="{14DE5177-6441-F073-1A7E-F5BE14ACA254}"/>
              </a:ext>
            </a:extLst>
          </p:cNvPr>
          <p:cNvSpPr txBox="1"/>
          <p:nvPr/>
        </p:nvSpPr>
        <p:spPr>
          <a:xfrm>
            <a:off x="-1734014" y="382550"/>
            <a:ext cx="8552985" cy="784830"/>
          </a:xfrm>
          <a:prstGeom prst="rect">
            <a:avLst/>
          </a:prstGeom>
          <a:noFill/>
        </p:spPr>
        <p:txBody>
          <a:bodyPr wrap="square" rtlCol="0">
            <a:spAutoFit/>
          </a:bodyPr>
          <a:lstStyle/>
          <a:p>
            <a:pPr algn="ctr"/>
            <a:r>
              <a:rPr lang="es-MX" sz="4500" dirty="0">
                <a:latin typeface="HelloMorgan" panose="02000603000000000000" pitchFamily="2" charset="0"/>
                <a:ea typeface="HelloMorgan" panose="02000603000000000000" pitchFamily="2" charset="0"/>
                <a:cs typeface="Dreaming Outloud Script Pro" panose="020F0502020204030204" pitchFamily="66" charset="0"/>
              </a:rPr>
              <a:t>Cronograma de </a:t>
            </a:r>
          </a:p>
        </p:txBody>
      </p:sp>
      <p:sp>
        <p:nvSpPr>
          <p:cNvPr id="3" name="CuadroTexto 2">
            <a:extLst>
              <a:ext uri="{FF2B5EF4-FFF2-40B4-BE49-F238E27FC236}">
                <a16:creationId xmlns:a16="http://schemas.microsoft.com/office/drawing/2014/main" id="{08380D16-7448-1B9E-C874-ACAAD398E0D1}"/>
              </a:ext>
            </a:extLst>
          </p:cNvPr>
          <p:cNvSpPr txBox="1"/>
          <p:nvPr/>
        </p:nvSpPr>
        <p:spPr>
          <a:xfrm>
            <a:off x="3982044" y="0"/>
            <a:ext cx="6634976" cy="1200329"/>
          </a:xfrm>
          <a:prstGeom prst="rect">
            <a:avLst/>
          </a:prstGeom>
          <a:noFill/>
        </p:spPr>
        <p:txBody>
          <a:bodyPr wrap="square" rtlCol="0">
            <a:spAutoFit/>
          </a:bodyPr>
          <a:lstStyle/>
          <a:p>
            <a:pPr algn="ctr"/>
            <a:r>
              <a:rPr lang="es-MX" sz="7200" dirty="0">
                <a:latin typeface="LOVING IS EASY" pitchFamily="50" charset="0"/>
              </a:rPr>
              <a:t>ACTIVIDADES</a:t>
            </a:r>
          </a:p>
        </p:txBody>
      </p:sp>
      <p:graphicFrame>
        <p:nvGraphicFramePr>
          <p:cNvPr id="7" name="Tabla 6">
            <a:extLst>
              <a:ext uri="{FF2B5EF4-FFF2-40B4-BE49-F238E27FC236}">
                <a16:creationId xmlns:a16="http://schemas.microsoft.com/office/drawing/2014/main" id="{026E5D5B-8621-718C-7397-7EE39975A8DB}"/>
              </a:ext>
            </a:extLst>
          </p:cNvPr>
          <p:cNvGraphicFramePr>
            <a:graphicFrameLocks noGrp="1"/>
          </p:cNvGraphicFramePr>
          <p:nvPr>
            <p:extLst>
              <p:ext uri="{D42A27DB-BD31-4B8C-83A1-F6EECF244321}">
                <p14:modId xmlns:p14="http://schemas.microsoft.com/office/powerpoint/2010/main" val="2290818413"/>
              </p:ext>
            </p:extLst>
          </p:nvPr>
        </p:nvGraphicFramePr>
        <p:xfrm>
          <a:off x="731970" y="1664738"/>
          <a:ext cx="8624454" cy="4804131"/>
        </p:xfrm>
        <a:graphic>
          <a:graphicData uri="http://schemas.openxmlformats.org/drawingml/2006/table">
            <a:tbl>
              <a:tblPr firstRow="1" bandRow="1">
                <a:tableStyleId>{5C22544A-7EE6-4342-B048-85BDC9FD1C3A}</a:tableStyleId>
              </a:tblPr>
              <a:tblGrid>
                <a:gridCol w="846842">
                  <a:extLst>
                    <a:ext uri="{9D8B030D-6E8A-4147-A177-3AD203B41FA5}">
                      <a16:colId xmlns:a16="http://schemas.microsoft.com/office/drawing/2014/main" val="20000"/>
                    </a:ext>
                  </a:extLst>
                </a:gridCol>
                <a:gridCol w="1522285">
                  <a:extLst>
                    <a:ext uri="{9D8B030D-6E8A-4147-A177-3AD203B41FA5}">
                      <a16:colId xmlns:a16="http://schemas.microsoft.com/office/drawing/2014/main" val="20001"/>
                    </a:ext>
                  </a:extLst>
                </a:gridCol>
                <a:gridCol w="1537855">
                  <a:extLst>
                    <a:ext uri="{9D8B030D-6E8A-4147-A177-3AD203B41FA5}">
                      <a16:colId xmlns:a16="http://schemas.microsoft.com/office/drawing/2014/main" val="20002"/>
                    </a:ext>
                  </a:extLst>
                </a:gridCol>
                <a:gridCol w="1558636">
                  <a:extLst>
                    <a:ext uri="{9D8B030D-6E8A-4147-A177-3AD203B41FA5}">
                      <a16:colId xmlns:a16="http://schemas.microsoft.com/office/drawing/2014/main" val="20003"/>
                    </a:ext>
                  </a:extLst>
                </a:gridCol>
                <a:gridCol w="1641764">
                  <a:extLst>
                    <a:ext uri="{9D8B030D-6E8A-4147-A177-3AD203B41FA5}">
                      <a16:colId xmlns:a16="http://schemas.microsoft.com/office/drawing/2014/main" val="20004"/>
                    </a:ext>
                  </a:extLst>
                </a:gridCol>
                <a:gridCol w="1517072">
                  <a:extLst>
                    <a:ext uri="{9D8B030D-6E8A-4147-A177-3AD203B41FA5}">
                      <a16:colId xmlns:a16="http://schemas.microsoft.com/office/drawing/2014/main" val="20005"/>
                    </a:ext>
                  </a:extLst>
                </a:gridCol>
              </a:tblGrid>
              <a:tr h="750291">
                <a:tc>
                  <a:txBody>
                    <a:bodyPr/>
                    <a:lstStyle/>
                    <a:p>
                      <a:pPr algn="ctr"/>
                      <a:r>
                        <a:rPr lang="es-MX" sz="1400" dirty="0">
                          <a:latin typeface="KG Corner of the Sky" panose="02000503000000020004" pitchFamily="2" charset="0"/>
                        </a:rPr>
                        <a:t>HORA</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400" dirty="0">
                        <a:latin typeface="KG Corner of the Sky" panose="02000503000000020004" pitchFamily="2"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400" dirty="0">
                          <a:latin typeface="KG Corner of the Sky" panose="02000503000000020004" pitchFamily="2" charset="0"/>
                        </a:rPr>
                        <a:t>LUNES</a:t>
                      </a:r>
                    </a:p>
                    <a:p>
                      <a:pPr algn="ctr"/>
                      <a:endParaRPr lang="es-MX" sz="1400" dirty="0">
                        <a:latin typeface="KG Corner of the Sky" panose="02000503000000020004"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FF"/>
                    </a:solidFill>
                  </a:tcPr>
                </a:tc>
                <a:tc>
                  <a:txBody>
                    <a:bodyPr/>
                    <a:lstStyle/>
                    <a:p>
                      <a:pPr algn="ctr"/>
                      <a:r>
                        <a:rPr lang="es-MX" sz="1400" dirty="0">
                          <a:latin typeface="KG Corner of the Sky" panose="02000503000000020004" pitchFamily="2" charset="0"/>
                        </a:rPr>
                        <a:t>MARTES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FF"/>
                    </a:solidFill>
                  </a:tcPr>
                </a:tc>
                <a:tc>
                  <a:txBody>
                    <a:bodyPr/>
                    <a:lstStyle/>
                    <a:p>
                      <a:pPr algn="ctr"/>
                      <a:r>
                        <a:rPr lang="es-MX" sz="1400" dirty="0">
                          <a:latin typeface="KG Corner of the Sky" panose="02000503000000020004" pitchFamily="2" charset="0"/>
                        </a:rPr>
                        <a:t>MIÉRCOLES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s-MX" sz="1400" dirty="0">
                          <a:latin typeface="KG Corner of the Sky" panose="02000503000000020004" pitchFamily="2" charset="0"/>
                        </a:rPr>
                        <a:t>JUEVES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FF"/>
                    </a:solidFill>
                  </a:tcPr>
                </a:tc>
                <a:tc>
                  <a:txBody>
                    <a:bodyPr/>
                    <a:lstStyle/>
                    <a:p>
                      <a:pPr algn="ctr"/>
                      <a:r>
                        <a:rPr lang="es-MX" sz="1400" dirty="0">
                          <a:latin typeface="KG Corner of the Sky" panose="02000503000000020004" pitchFamily="2" charset="0"/>
                        </a:rPr>
                        <a:t>VIERNES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FF"/>
                    </a:solidFill>
                  </a:tcPr>
                </a:tc>
                <a:extLst>
                  <a:ext uri="{0D108BD9-81ED-4DB2-BD59-A6C34878D82A}">
                    <a16:rowId xmlns:a16="http://schemas.microsoft.com/office/drawing/2014/main" val="10000"/>
                  </a:ext>
                </a:extLst>
              </a:tr>
              <a:tr h="1310640">
                <a:tc>
                  <a:txBody>
                    <a:bodyPr/>
                    <a:lstStyle/>
                    <a:p>
                      <a:pPr algn="ctr"/>
                      <a:endParaRPr lang="es-MX"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400" dirty="0">
                          <a:latin typeface="KG Miss Speechy IPA" panose="02000000000000000000" pitchFamily="2" charset="0"/>
                        </a:rPr>
                        <a:t>Honores a la bandera</a:t>
                      </a:r>
                    </a:p>
                    <a:p>
                      <a:pPr algn="ctr"/>
                      <a:r>
                        <a:rPr lang="es-MX" sz="1400" dirty="0">
                          <a:latin typeface="KG Miss Speechy IPA" panose="02000000000000000000" pitchFamily="2" charset="0"/>
                        </a:rPr>
                        <a:t>Activación física</a:t>
                      </a:r>
                    </a:p>
                    <a:p>
                      <a:pPr algn="ctr"/>
                      <a:r>
                        <a:rPr lang="es-MX" sz="1400" dirty="0">
                          <a:latin typeface="KG Miss Speechy IPA" panose="02000000000000000000" pitchFamily="2" charset="0"/>
                        </a:rPr>
                        <a:t>Pase</a:t>
                      </a:r>
                      <a:r>
                        <a:rPr lang="es-MX" sz="1400" baseline="0" dirty="0">
                          <a:latin typeface="KG Miss Speechy IPA" panose="02000000000000000000" pitchFamily="2" charset="0"/>
                        </a:rPr>
                        <a:t> de lista</a:t>
                      </a:r>
                    </a:p>
                    <a:p>
                      <a:pPr algn="ctr"/>
                      <a:r>
                        <a:rPr lang="es-MX" sz="1400" baseline="0" dirty="0">
                          <a:latin typeface="KG Miss Speechy IPA" panose="02000000000000000000" pitchFamily="2" charset="0"/>
                        </a:rPr>
                        <a:t>Contar niños y niñas</a:t>
                      </a: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a:latin typeface="KG Miss Speechy IPA" panose="02000000000000000000" pitchFamily="2" charset="0"/>
                        </a:rPr>
                        <a:t>Activación física</a:t>
                      </a:r>
                    </a:p>
                    <a:p>
                      <a:pPr algn="ctr"/>
                      <a:r>
                        <a:rPr lang="es-MX" sz="1600" dirty="0">
                          <a:latin typeface="KG Miss Speechy IPA" panose="02000000000000000000" pitchFamily="2" charset="0"/>
                        </a:rPr>
                        <a:t>Pase</a:t>
                      </a:r>
                      <a:r>
                        <a:rPr lang="es-MX" sz="1600" baseline="0" dirty="0">
                          <a:latin typeface="KG Miss Speechy IPA" panose="02000000000000000000" pitchFamily="2" charset="0"/>
                        </a:rPr>
                        <a:t> de lista</a:t>
                      </a:r>
                    </a:p>
                    <a:p>
                      <a:pPr algn="ctr"/>
                      <a:r>
                        <a:rPr lang="es-MX" sz="1600" baseline="0" dirty="0">
                          <a:latin typeface="KG Miss Speechy IPA" panose="02000000000000000000" pitchFamily="2" charset="0"/>
                        </a:rPr>
                        <a:t>Contar niños y niñas</a:t>
                      </a:r>
                      <a:endParaRPr lang="es-MX" sz="16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a:latin typeface="KG Miss Speechy IPA" panose="02000000000000000000" pitchFamily="2" charset="0"/>
                        </a:rPr>
                        <a:t>Activación física</a:t>
                      </a:r>
                    </a:p>
                    <a:p>
                      <a:pPr algn="ctr"/>
                      <a:r>
                        <a:rPr lang="es-MX" sz="1600" dirty="0">
                          <a:latin typeface="KG Miss Speechy IPA" panose="02000000000000000000" pitchFamily="2" charset="0"/>
                        </a:rPr>
                        <a:t>Pase</a:t>
                      </a:r>
                      <a:r>
                        <a:rPr lang="es-MX" sz="1600" baseline="0" dirty="0">
                          <a:latin typeface="KG Miss Speechy IPA" panose="02000000000000000000" pitchFamily="2" charset="0"/>
                        </a:rPr>
                        <a:t> de lista</a:t>
                      </a:r>
                    </a:p>
                    <a:p>
                      <a:pPr algn="ctr"/>
                      <a:r>
                        <a:rPr lang="es-MX" sz="1600" baseline="0" dirty="0">
                          <a:latin typeface="KG Miss Speechy IPA" panose="02000000000000000000" pitchFamily="2" charset="0"/>
                        </a:rPr>
                        <a:t>Contar niños y niñas</a:t>
                      </a:r>
                      <a:endParaRPr lang="es-MX" sz="16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a:latin typeface="KG Miss Speechy IPA" panose="02000000000000000000" pitchFamily="2" charset="0"/>
                        </a:rPr>
                        <a:t>Activación física</a:t>
                      </a:r>
                    </a:p>
                    <a:p>
                      <a:pPr algn="ctr"/>
                      <a:r>
                        <a:rPr lang="es-MX" sz="1600" dirty="0">
                          <a:latin typeface="KG Miss Speechy IPA" panose="02000000000000000000" pitchFamily="2" charset="0"/>
                        </a:rPr>
                        <a:t>Pase</a:t>
                      </a:r>
                      <a:r>
                        <a:rPr lang="es-MX" sz="1600" baseline="0" dirty="0">
                          <a:latin typeface="KG Miss Speechy IPA" panose="02000000000000000000" pitchFamily="2" charset="0"/>
                        </a:rPr>
                        <a:t> de lista</a:t>
                      </a:r>
                    </a:p>
                    <a:p>
                      <a:pPr algn="ctr"/>
                      <a:r>
                        <a:rPr lang="es-MX" sz="1600" baseline="0" dirty="0">
                          <a:latin typeface="KG Miss Speechy IPA" panose="02000000000000000000" pitchFamily="2" charset="0"/>
                        </a:rPr>
                        <a:t>Contar niños y niñas</a:t>
                      </a:r>
                      <a:endParaRPr lang="es-MX" sz="16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a:latin typeface="KG Miss Speechy IPA" panose="02000000000000000000" pitchFamily="2" charset="0"/>
                        </a:rPr>
                        <a:t>Activación física</a:t>
                      </a:r>
                    </a:p>
                    <a:p>
                      <a:pPr algn="ctr"/>
                      <a:r>
                        <a:rPr lang="es-MX" sz="1600" dirty="0">
                          <a:latin typeface="KG Miss Speechy IPA" panose="02000000000000000000" pitchFamily="2" charset="0"/>
                        </a:rPr>
                        <a:t>Pase</a:t>
                      </a:r>
                      <a:r>
                        <a:rPr lang="es-MX" sz="1600" baseline="0" dirty="0">
                          <a:latin typeface="KG Miss Speechy IPA" panose="02000000000000000000" pitchFamily="2" charset="0"/>
                        </a:rPr>
                        <a:t> de lista</a:t>
                      </a:r>
                    </a:p>
                    <a:p>
                      <a:pPr algn="ctr"/>
                      <a:r>
                        <a:rPr lang="es-MX" sz="1600" baseline="0" dirty="0">
                          <a:latin typeface="KG Miss Speechy IPA" panose="02000000000000000000" pitchFamily="2" charset="0"/>
                        </a:rPr>
                        <a:t>Contar niños y niñas</a:t>
                      </a:r>
                      <a:endParaRPr lang="es-MX" sz="16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17973">
                <a:tc>
                  <a:txBody>
                    <a:bodyPr/>
                    <a:lstStyle/>
                    <a:p>
                      <a:endParaRPr lang="es-MX" sz="16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600" dirty="0">
                          <a:latin typeface="KG Miss Speechy IPA" panose="02000000000000000000" pitchFamily="2" charset="0"/>
                        </a:rPr>
                        <a:t>ACTIVIDAD:</a:t>
                      </a:r>
                    </a:p>
                    <a:p>
                      <a:pPr algn="ctr"/>
                      <a:r>
                        <a:rPr lang="es-MX" sz="1600" dirty="0">
                          <a:latin typeface="KG Miss Speechy IPA" panose="02000000000000000000" pitchFamily="2" charset="0"/>
                        </a:rPr>
                        <a:t>Termómetro del amor</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600" dirty="0">
                          <a:latin typeface="KG Miss Speechy IPA" panose="02000000000000000000" pitchFamily="2" charset="0"/>
                        </a:rPr>
                        <a:t>ACTIVIDAD:</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600" dirty="0">
                          <a:latin typeface="KG Miss Speechy IPA" panose="02000000000000000000" pitchFamily="2" charset="0"/>
                        </a:rPr>
                        <a:t>Globos de la amistad</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600" dirty="0">
                          <a:latin typeface="KG Miss Speechy IPA" panose="02000000000000000000" pitchFamily="2" charset="0"/>
                        </a:rPr>
                        <a:t>ACTIVIDAD:</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600" dirty="0">
                          <a:latin typeface="KG Miss Speechy IPA" panose="02000000000000000000" pitchFamily="2" charset="0"/>
                        </a:rPr>
                        <a:t>Mensaje secreto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a:latin typeface="KG Miss Speechy IPA" panose="02000000000000000000" pitchFamily="2" charset="0"/>
                        </a:rPr>
                        <a:t>ACTIVIDAD:</a:t>
                      </a:r>
                    </a:p>
                    <a:p>
                      <a:pPr algn="ctr"/>
                      <a:r>
                        <a:rPr lang="es-MX" sz="1600" dirty="0">
                          <a:latin typeface="KG Miss Speechy IPA" panose="02000000000000000000" pitchFamily="2" charset="0"/>
                        </a:rPr>
                        <a:t>Poción de amor</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a:latin typeface="KG Miss Speechy IPA" panose="02000000000000000000" pitchFamily="2" charset="0"/>
                        </a:rPr>
                        <a:t>ACTIVIDAD:</a:t>
                      </a:r>
                    </a:p>
                    <a:p>
                      <a:pPr algn="ctr"/>
                      <a:r>
                        <a:rPr lang="es-MX" sz="1600" dirty="0">
                          <a:latin typeface="KG Miss Speechy IPA" panose="02000000000000000000" pitchFamily="2" charset="0"/>
                        </a:rPr>
                        <a:t>Feria de ciencias de San Valentín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3838">
                <a:tc gridSpan="6">
                  <a:txBody>
                    <a:bodyPr/>
                    <a:lstStyle/>
                    <a:p>
                      <a:pPr algn="ctr"/>
                      <a:r>
                        <a:rPr lang="es-MX" sz="3200" dirty="0">
                          <a:ln>
                            <a:noFill/>
                          </a:ln>
                          <a:solidFill>
                            <a:schemeClr val="bg1"/>
                          </a:solidFill>
                          <a:latin typeface="LOVING IS EASY" pitchFamily="50" charset="0"/>
                        </a:rPr>
                        <a:t>Recreo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err="1">
                          <a:latin typeface="KG Miss Speechy IPA" panose="02000000000000000000" pitchFamily="2" charset="0"/>
                        </a:rPr>
                        <a:t>Retroalimen-tación</a:t>
                      </a:r>
                      <a:endParaRPr lang="es-MX" sz="1600" dirty="0">
                        <a:latin typeface="KG Miss Speechy IPA" panose="02000000000000000000" pitchFamily="2" charset="0"/>
                      </a:endParaRPr>
                    </a:p>
                    <a:p>
                      <a:pPr algn="ctr"/>
                      <a:r>
                        <a:rPr lang="es-MX" sz="1600" dirty="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err="1">
                          <a:latin typeface="KG Miss Speechy IPA" panose="02000000000000000000" pitchFamily="2" charset="0"/>
                        </a:rPr>
                        <a:t>Retroalimen-tación</a:t>
                      </a:r>
                      <a:endParaRPr lang="es-MX" sz="1600" dirty="0">
                        <a:latin typeface="KG Miss Speechy IPA" panose="02000000000000000000" pitchFamily="2" charset="0"/>
                      </a:endParaRPr>
                    </a:p>
                    <a:p>
                      <a:pPr algn="ctr"/>
                      <a:r>
                        <a:rPr lang="es-MX" sz="1600" dirty="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err="1">
                          <a:latin typeface="KG Miss Speechy IPA" panose="02000000000000000000" pitchFamily="2" charset="0"/>
                        </a:rPr>
                        <a:t>Retroalimen-tación</a:t>
                      </a:r>
                      <a:endParaRPr lang="es-MX" sz="1600" dirty="0">
                        <a:latin typeface="KG Miss Speechy IPA" panose="02000000000000000000" pitchFamily="2" charset="0"/>
                      </a:endParaRPr>
                    </a:p>
                    <a:p>
                      <a:pPr algn="ctr"/>
                      <a:r>
                        <a:rPr lang="es-MX" sz="1600" dirty="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err="1">
                          <a:latin typeface="KG Miss Speechy IPA" panose="02000000000000000000" pitchFamily="2" charset="0"/>
                        </a:rPr>
                        <a:t>Retroalimen-tación</a:t>
                      </a:r>
                      <a:endParaRPr lang="es-MX" sz="1600" dirty="0">
                        <a:latin typeface="KG Miss Speechy IPA" panose="02000000000000000000" pitchFamily="2" charset="0"/>
                      </a:endParaRPr>
                    </a:p>
                    <a:p>
                      <a:pPr algn="ctr"/>
                      <a:r>
                        <a:rPr lang="es-MX" sz="1600" dirty="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err="1">
                          <a:latin typeface="KG Miss Speechy IPA" panose="02000000000000000000" pitchFamily="2" charset="0"/>
                        </a:rPr>
                        <a:t>Retroalimen-tación</a:t>
                      </a:r>
                      <a:endParaRPr lang="es-MX" sz="1600" dirty="0">
                        <a:latin typeface="KG Miss Speechy IPA" panose="02000000000000000000" pitchFamily="2" charset="0"/>
                      </a:endParaRPr>
                    </a:p>
                    <a:p>
                      <a:pPr algn="ctr"/>
                      <a:r>
                        <a:rPr lang="es-MX" sz="1600" dirty="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8" name="Picture 6">
            <a:extLst>
              <a:ext uri="{FF2B5EF4-FFF2-40B4-BE49-F238E27FC236}">
                <a16:creationId xmlns:a16="http://schemas.microsoft.com/office/drawing/2014/main" id="{5E61FE10-5F09-38F6-08C3-536A2A1847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34" b="2283"/>
          <a:stretch/>
        </p:blipFill>
        <p:spPr bwMode="auto">
          <a:xfrm>
            <a:off x="268802" y="5354689"/>
            <a:ext cx="1738418" cy="22283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E1AEAAAF-816D-4E6C-EE58-D441AA47FF7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1926" b="86237"/>
          <a:stretch/>
        </p:blipFill>
        <p:spPr bwMode="auto">
          <a:xfrm rot="2861970">
            <a:off x="286594" y="6678541"/>
            <a:ext cx="196424" cy="2496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C2B711D-C0A3-7E31-6224-F86339BD1EA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1926" b="86237"/>
          <a:stretch/>
        </p:blipFill>
        <p:spPr bwMode="auto">
          <a:xfrm rot="5400000">
            <a:off x="241843" y="7037067"/>
            <a:ext cx="196424" cy="2496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1BF07724-9A92-A19A-CE7F-A70A36FB99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1926" b="86237"/>
          <a:stretch/>
        </p:blipFill>
        <p:spPr bwMode="auto">
          <a:xfrm rot="3582186">
            <a:off x="602332" y="7306000"/>
            <a:ext cx="196424" cy="2496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08E97838-501B-1A70-0EAF-0E8630668C3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1926" b="86237"/>
          <a:stretch/>
        </p:blipFill>
        <p:spPr bwMode="auto">
          <a:xfrm>
            <a:off x="862731" y="7350588"/>
            <a:ext cx="196424" cy="2496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000CDBC3-CC81-4F88-463B-0998C9522E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1926" b="86237"/>
          <a:stretch/>
        </p:blipFill>
        <p:spPr bwMode="auto">
          <a:xfrm rot="2853401">
            <a:off x="325727" y="6873023"/>
            <a:ext cx="196424" cy="2496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5C9D4889-E1B6-785D-0F49-F292352C07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1926" b="86237"/>
          <a:stretch/>
        </p:blipFill>
        <p:spPr bwMode="auto">
          <a:xfrm>
            <a:off x="607081" y="7100945"/>
            <a:ext cx="196424" cy="2496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AFAFC828-7531-F564-4EFA-2C1507BBF8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1926" b="86237"/>
          <a:stretch/>
        </p:blipFill>
        <p:spPr bwMode="auto">
          <a:xfrm rot="3065916">
            <a:off x="445012" y="7237004"/>
            <a:ext cx="196424" cy="2496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64EC0429-9E07-3572-BF71-3BAF3218057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228" b="12310"/>
          <a:stretch/>
        </p:blipFill>
        <p:spPr bwMode="auto">
          <a:xfrm>
            <a:off x="7644790" y="5421417"/>
            <a:ext cx="2189891" cy="2161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386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87963-C86C-BD4B-A3C7-10532C4D2E66}"/>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E9F6FE50-BA2D-F773-D637-3DB132A0D4F1}"/>
              </a:ext>
            </a:extLst>
          </p:cNvPr>
          <p:cNvSpPr txBox="1"/>
          <p:nvPr/>
        </p:nvSpPr>
        <p:spPr>
          <a:xfrm>
            <a:off x="223717" y="-1419279"/>
            <a:ext cx="9549629" cy="3770263"/>
          </a:xfrm>
          <a:prstGeom prst="rect">
            <a:avLst/>
          </a:prstGeom>
          <a:noFill/>
        </p:spPr>
        <p:txBody>
          <a:bodyPr wrap="square" rtlCol="0">
            <a:spAutoFit/>
          </a:bodyPr>
          <a:lstStyle/>
          <a:p>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p>
        </p:txBody>
      </p:sp>
      <p:sp>
        <p:nvSpPr>
          <p:cNvPr id="4" name="Rectángulo 3">
            <a:extLst>
              <a:ext uri="{FF2B5EF4-FFF2-40B4-BE49-F238E27FC236}">
                <a16:creationId xmlns:a16="http://schemas.microsoft.com/office/drawing/2014/main" id="{A3E2593F-EA28-9E5E-1C75-2A926D5F5251}"/>
              </a:ext>
            </a:extLst>
          </p:cNvPr>
          <p:cNvSpPr/>
          <p:nvPr/>
        </p:nvSpPr>
        <p:spPr>
          <a:xfrm rot="5400000">
            <a:off x="1336902" y="-923834"/>
            <a:ext cx="7414591" cy="9640958"/>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a:extLst>
              <a:ext uri="{FF2B5EF4-FFF2-40B4-BE49-F238E27FC236}">
                <a16:creationId xmlns:a16="http://schemas.microsoft.com/office/drawing/2014/main" id="{AB7D7D43-1590-6178-9B89-E303B531C022}"/>
              </a:ext>
            </a:extLst>
          </p:cNvPr>
          <p:cNvSpPr txBox="1"/>
          <p:nvPr/>
        </p:nvSpPr>
        <p:spPr>
          <a:xfrm>
            <a:off x="-595531" y="357376"/>
            <a:ext cx="8552985" cy="923330"/>
          </a:xfrm>
          <a:prstGeom prst="rect">
            <a:avLst/>
          </a:prstGeom>
          <a:noFill/>
        </p:spPr>
        <p:txBody>
          <a:bodyPr wrap="square" rtlCol="0">
            <a:spAutoFit/>
          </a:bodyPr>
          <a:lstStyle/>
          <a:p>
            <a:pPr algn="ctr"/>
            <a:r>
              <a:rPr lang="es-MX" sz="5400" dirty="0">
                <a:latin typeface="HelloMorgan" panose="02000603000000000000" pitchFamily="2" charset="0"/>
                <a:ea typeface="HelloMorgan" panose="02000603000000000000" pitchFamily="2" charset="0"/>
                <a:cs typeface="Dreaming Outloud Script Pro" panose="020F0502020204030204" pitchFamily="66" charset="0"/>
              </a:rPr>
              <a:t>Termómetro del </a:t>
            </a:r>
          </a:p>
        </p:txBody>
      </p:sp>
      <p:sp>
        <p:nvSpPr>
          <p:cNvPr id="3" name="CuadroTexto 2">
            <a:extLst>
              <a:ext uri="{FF2B5EF4-FFF2-40B4-BE49-F238E27FC236}">
                <a16:creationId xmlns:a16="http://schemas.microsoft.com/office/drawing/2014/main" id="{25438D1C-D660-7F3D-9B70-49C37A50BDEC}"/>
              </a:ext>
            </a:extLst>
          </p:cNvPr>
          <p:cNvSpPr txBox="1"/>
          <p:nvPr/>
        </p:nvSpPr>
        <p:spPr>
          <a:xfrm>
            <a:off x="4216219" y="-66571"/>
            <a:ext cx="6634976" cy="1200329"/>
          </a:xfrm>
          <a:prstGeom prst="rect">
            <a:avLst/>
          </a:prstGeom>
          <a:noFill/>
        </p:spPr>
        <p:txBody>
          <a:bodyPr wrap="square" rtlCol="0">
            <a:spAutoFit/>
          </a:bodyPr>
          <a:lstStyle/>
          <a:p>
            <a:pPr algn="ctr"/>
            <a:r>
              <a:rPr lang="es-MX" sz="7200" dirty="0">
                <a:latin typeface="LOVING IS EASY" pitchFamily="50" charset="0"/>
              </a:rPr>
              <a:t>amor</a:t>
            </a:r>
          </a:p>
        </p:txBody>
      </p:sp>
      <p:pic>
        <p:nvPicPr>
          <p:cNvPr id="24" name="Imagen 23">
            <a:extLst>
              <a:ext uri="{FF2B5EF4-FFF2-40B4-BE49-F238E27FC236}">
                <a16:creationId xmlns:a16="http://schemas.microsoft.com/office/drawing/2014/main" id="{21B4AD7C-D8FF-AE96-47EE-BD10F43A58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49306" y="6629010"/>
            <a:ext cx="566297" cy="458017"/>
          </a:xfrm>
          <a:prstGeom prst="rect">
            <a:avLst/>
          </a:prstGeom>
        </p:spPr>
      </p:pic>
      <p:graphicFrame>
        <p:nvGraphicFramePr>
          <p:cNvPr id="7" name="Tabla 6">
            <a:extLst>
              <a:ext uri="{FF2B5EF4-FFF2-40B4-BE49-F238E27FC236}">
                <a16:creationId xmlns:a16="http://schemas.microsoft.com/office/drawing/2014/main" id="{3DA31A99-8AC7-8E1E-26AA-5A0C5CFCF663}"/>
              </a:ext>
            </a:extLst>
          </p:cNvPr>
          <p:cNvGraphicFramePr>
            <a:graphicFrameLocks noGrp="1"/>
          </p:cNvGraphicFramePr>
          <p:nvPr>
            <p:extLst>
              <p:ext uri="{D42A27DB-BD31-4B8C-83A1-F6EECF244321}">
                <p14:modId xmlns:p14="http://schemas.microsoft.com/office/powerpoint/2010/main" val="133080126"/>
              </p:ext>
            </p:extLst>
          </p:nvPr>
        </p:nvGraphicFramePr>
        <p:xfrm>
          <a:off x="692906" y="1518954"/>
          <a:ext cx="8702582" cy="5955393"/>
        </p:xfrm>
        <a:graphic>
          <a:graphicData uri="http://schemas.openxmlformats.org/drawingml/2006/table">
            <a:tbl>
              <a:tblPr firstRow="1" bandRow="1">
                <a:tableStyleId>{5C22544A-7EE6-4342-B048-85BDC9FD1C3A}</a:tableStyleId>
              </a:tblPr>
              <a:tblGrid>
                <a:gridCol w="742818">
                  <a:extLst>
                    <a:ext uri="{9D8B030D-6E8A-4147-A177-3AD203B41FA5}">
                      <a16:colId xmlns:a16="http://schemas.microsoft.com/office/drawing/2014/main" val="20000"/>
                    </a:ext>
                  </a:extLst>
                </a:gridCol>
                <a:gridCol w="1348169">
                  <a:extLst>
                    <a:ext uri="{9D8B030D-6E8A-4147-A177-3AD203B41FA5}">
                      <a16:colId xmlns:a16="http://schemas.microsoft.com/office/drawing/2014/main" val="20001"/>
                    </a:ext>
                  </a:extLst>
                </a:gridCol>
                <a:gridCol w="2255192">
                  <a:extLst>
                    <a:ext uri="{9D8B030D-6E8A-4147-A177-3AD203B41FA5}">
                      <a16:colId xmlns:a16="http://schemas.microsoft.com/office/drawing/2014/main" val="20002"/>
                    </a:ext>
                  </a:extLst>
                </a:gridCol>
                <a:gridCol w="1907444">
                  <a:extLst>
                    <a:ext uri="{9D8B030D-6E8A-4147-A177-3AD203B41FA5}">
                      <a16:colId xmlns:a16="http://schemas.microsoft.com/office/drawing/2014/main" val="20003"/>
                    </a:ext>
                  </a:extLst>
                </a:gridCol>
                <a:gridCol w="2448959">
                  <a:extLst>
                    <a:ext uri="{9D8B030D-6E8A-4147-A177-3AD203B41FA5}">
                      <a16:colId xmlns:a16="http://schemas.microsoft.com/office/drawing/2014/main" val="20004"/>
                    </a:ext>
                  </a:extLst>
                </a:gridCol>
              </a:tblGrid>
              <a:tr h="246321">
                <a:tc gridSpan="2">
                  <a:txBody>
                    <a:bodyPr/>
                    <a:lstStyle/>
                    <a:p>
                      <a:r>
                        <a:rPr lang="es-ES" sz="1200" b="1" dirty="0">
                          <a:solidFill>
                            <a:schemeClr val="bg1"/>
                          </a:solidFill>
                          <a:latin typeface="KG Miss Speechy IPA" panose="02000000000000000000" pitchFamily="2" charset="0"/>
                        </a:rPr>
                        <a:t>Nombre de</a:t>
                      </a:r>
                      <a:r>
                        <a:rPr lang="es-ES" sz="1200" b="1" baseline="0" dirty="0">
                          <a:solidFill>
                            <a:schemeClr val="bg1"/>
                          </a:solidFill>
                          <a:latin typeface="KG Miss Speechy IPA" panose="02000000000000000000" pitchFamily="2" charset="0"/>
                        </a:rPr>
                        <a:t> la actividad</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algn="l"/>
                      <a:r>
                        <a:rPr lang="es-MX" sz="1200" b="0" dirty="0">
                          <a:solidFill>
                            <a:schemeClr val="tx1"/>
                          </a:solidFill>
                          <a:latin typeface="KG Miss Speechy IPA" panose="02000000000000000000" pitchFamily="2" charset="0"/>
                        </a:rPr>
                        <a:t>Termómetro del amor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0"/>
                  </a:ext>
                </a:extLst>
              </a:tr>
              <a:tr h="246321">
                <a:tc gridSpan="2">
                  <a:txBody>
                    <a:bodyPr/>
                    <a:lstStyle/>
                    <a:p>
                      <a:r>
                        <a:rPr lang="es-ES" sz="1200" b="1" dirty="0">
                          <a:solidFill>
                            <a:schemeClr val="bg1"/>
                          </a:solidFill>
                          <a:latin typeface="KG Miss Speechy IPA" panose="02000000000000000000" pitchFamily="2" charset="0"/>
                        </a:rPr>
                        <a:t>Fecha</a:t>
                      </a:r>
                      <a:r>
                        <a:rPr lang="es-ES" sz="1200" b="1" baseline="0" dirty="0">
                          <a:solidFill>
                            <a:schemeClr val="bg1"/>
                          </a:solidFill>
                          <a:latin typeface="KG Miss Speechy IPA" panose="02000000000000000000" pitchFamily="2" charset="0"/>
                        </a:rPr>
                        <a:t> de aplicación</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gridSpan="3">
                  <a:txBody>
                    <a:bodyPr/>
                    <a:lstStyle/>
                    <a:p>
                      <a:pPr algn="l"/>
                      <a:r>
                        <a:rPr lang="es-MX" sz="1200" b="0" dirty="0">
                          <a:solidFill>
                            <a:schemeClr val="tx1"/>
                          </a:solidFill>
                          <a:latin typeface="KG Miss Speechy IPA" panose="02000000000000000000" pitchFamily="2" charset="0"/>
                        </a:rPr>
                        <a:t>Lunes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834754">
                <a:tc gridSpan="2">
                  <a:txBody>
                    <a:bodyPr/>
                    <a:lstStyle/>
                    <a:p>
                      <a:r>
                        <a:rPr lang="es-ES" sz="1200" b="1" dirty="0">
                          <a:solidFill>
                            <a:schemeClr val="bg1"/>
                          </a:solidFill>
                          <a:latin typeface="KG Miss Speechy IPA" panose="02000000000000000000" pitchFamily="2" charset="0"/>
                        </a:rPr>
                        <a:t>Campo</a:t>
                      </a:r>
                      <a:r>
                        <a:rPr lang="es-ES" sz="1200" b="1" baseline="0" dirty="0">
                          <a:solidFill>
                            <a:schemeClr val="bg1"/>
                          </a:solidFill>
                          <a:latin typeface="KG Miss Speechy IPA" panose="02000000000000000000" pitchFamily="2" charset="0"/>
                        </a:rPr>
                        <a:t> formativo que sustenta el aprendizaje</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a:solidFill>
                            <a:schemeClr val="tx1"/>
                          </a:solidFill>
                          <a:latin typeface="KG Miss Speechy IPA" panose="02000000000000000000" pitchFamily="2" charset="0"/>
                        </a:rPr>
                        <a:t>Saberes y Pensamiento Científico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b="1" dirty="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dirty="0">
                          <a:latin typeface="KG Miss Speechy IPA" panose="02000000000000000000" pitchFamily="2" charset="0"/>
                        </a:rPr>
                        <a:t>Clasificación y experimentación con objetos y elementos del entorno que reflejan la diversidad de la comunidad o región.</a:t>
                      </a:r>
                      <a:endParaRPr lang="es-MX" sz="1100" b="1" dirty="0">
                        <a:solidFill>
                          <a:schemeClr val="tx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0535">
                <a:tc gridSpan="2">
                  <a:txBody>
                    <a:bodyPr/>
                    <a:lstStyle/>
                    <a:p>
                      <a:r>
                        <a:rPr lang="es-ES" sz="1200" b="1" dirty="0">
                          <a:solidFill>
                            <a:schemeClr val="bg1"/>
                          </a:solidFill>
                          <a:latin typeface="KG Miss Speechy IPA" panose="02000000000000000000" pitchFamily="2" charset="0"/>
                        </a:rPr>
                        <a:t>Procesos</a:t>
                      </a:r>
                      <a:r>
                        <a:rPr lang="es-ES" sz="1200" b="1" baseline="0" dirty="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100" dirty="0">
                          <a:latin typeface="KG Miss Speechy IPA" panose="02000000000000000000" pitchFamily="2" charset="0"/>
                        </a:rPr>
                        <a:t>Experimenta, de manera colaborativa, con elementos y objetos del entorno y reconoce si hay cambios o transformaciones en ellos, manteniendo normas de seguridad.</a:t>
                      </a:r>
                      <a:endParaRPr lang="es-ES" sz="11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3"/>
                  </a:ext>
                </a:extLst>
              </a:tr>
              <a:tr h="246321">
                <a:tc gridSpan="2">
                  <a:txBody>
                    <a:bodyPr/>
                    <a:lstStyle/>
                    <a:p>
                      <a:r>
                        <a:rPr lang="es-ES" sz="1200" b="1" dirty="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gridSpan="3">
                  <a:txBody>
                    <a:bodyPr/>
                    <a:lstStyle/>
                    <a:p>
                      <a:pPr marL="171450" marR="0" lvl="0" indent="-171450" algn="just"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100" dirty="0">
                          <a:latin typeface="KG Miss Speechy IPA" panose="02000000000000000000" pitchFamily="2" charset="0"/>
                        </a:rPr>
                        <a:t>Espera su turno al participar en una conversación con sus compañeras o compañeros</a:t>
                      </a:r>
                      <a:r>
                        <a:rPr lang="es-ES" sz="1100" b="0" dirty="0">
                          <a:latin typeface="KG Miss Speechy IPA" panose="020000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4"/>
                  </a:ext>
                </a:extLst>
              </a:tr>
              <a:tr h="246321">
                <a:tc>
                  <a:txBody>
                    <a:bodyPr/>
                    <a:lstStyle/>
                    <a:p>
                      <a:pPr algn="ctr"/>
                      <a:r>
                        <a:rPr lang="es-ES" sz="1200" b="1" dirty="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gridSpan="4">
                  <a:txBody>
                    <a:bodyPr/>
                    <a:lstStyle/>
                    <a:p>
                      <a:pPr algn="ctr"/>
                      <a:r>
                        <a:rPr lang="es-ES" sz="1200" b="1" dirty="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r h="246321">
                <a:tc rowSpan="4">
                  <a:txBody>
                    <a:bodyPr/>
                    <a:lstStyle/>
                    <a:p>
                      <a:pPr algn="ctr"/>
                      <a:r>
                        <a:rPr lang="es-MX" sz="1200" b="1" dirty="0">
                          <a:latin typeface="KG Miss Speechy IPA" panose="02000000000000000000" pitchFamily="2" charset="0"/>
                        </a:rPr>
                        <a:t>3.- Organizar y estructurar las respuestas a las preguntas de indagación</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INICIO: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r h="684225">
                <a:tc vMerge="1">
                  <a:txBody>
                    <a:bodyPr/>
                    <a:lstStyle/>
                    <a:p>
                      <a:endParaRPr lang="es-MX"/>
                    </a:p>
                  </a:txBody>
                  <a:tcPr/>
                </a:tc>
                <a:tc gridSpan="4">
                  <a:txBody>
                    <a:bodyPr/>
                    <a:lstStyle/>
                    <a:p>
                      <a:pPr algn="just"/>
                      <a:r>
                        <a:rPr lang="es-MX" sz="1100" kern="1200" dirty="0">
                          <a:solidFill>
                            <a:schemeClr val="dk1"/>
                          </a:solidFill>
                          <a:effectLst/>
                          <a:latin typeface="KG Miss Speechy IPA" panose="02000000000000000000" pitchFamily="2" charset="0"/>
                          <a:ea typeface="+mn-ea"/>
                          <a:cs typeface="+mn-cs"/>
                        </a:rPr>
                        <a:t>Poner a los niños en plenaria y darles los buenos días. Recordar lo que se realizo el día anterior y revisar el experimento que vamos a realizar el día de hoy.</a:t>
                      </a:r>
                    </a:p>
                    <a:p>
                      <a:pPr algn="just"/>
                      <a:r>
                        <a:rPr lang="es-MX" sz="1100" kern="1200" dirty="0">
                          <a:solidFill>
                            <a:schemeClr val="dk1"/>
                          </a:solidFill>
                          <a:effectLst/>
                          <a:latin typeface="KG Miss Speechy IPA" panose="02000000000000000000" pitchFamily="2" charset="0"/>
                          <a:ea typeface="+mn-ea"/>
                          <a:cs typeface="+mn-cs"/>
                        </a:rPr>
                        <a:t>Peguntarles: ¿podemos medir el amor de las personas?, ¿Cómo? Escuchar sus respuestas y contestar las primeras tres preguntas de la lámina del experimento.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7"/>
                  </a:ext>
                </a:extLst>
              </a:tr>
              <a:tr h="246321">
                <a:tc vMerge="1">
                  <a:txBody>
                    <a:bodyPr/>
                    <a:lstStyle/>
                    <a:p>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DESARROLLO: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8"/>
                  </a:ext>
                </a:extLst>
              </a:tr>
              <a:tr h="2160633">
                <a:tc vMerge="1">
                  <a:txBody>
                    <a:bodyPr/>
                    <a:lstStyle/>
                    <a:p>
                      <a:endParaRPr lang="es-MX"/>
                    </a:p>
                  </a:txBody>
                  <a:tcPr/>
                </a:tc>
                <a:tc gridSpan="4">
                  <a:txBody>
                    <a:bodyPr/>
                    <a:lstStyle/>
                    <a:p>
                      <a:pPr algn="just"/>
                      <a:r>
                        <a:rPr lang="es-MX" sz="1100" kern="1200" dirty="0">
                          <a:solidFill>
                            <a:schemeClr val="dk1"/>
                          </a:solidFill>
                          <a:effectLst/>
                          <a:latin typeface="KG Miss Speechy IPA" panose="02000000000000000000" pitchFamily="2" charset="0"/>
                          <a:ea typeface="+mn-ea"/>
                          <a:cs typeface="+mn-cs"/>
                        </a:rPr>
                        <a:t>Enseguida, mencionarles que elaboraremos de manera grupal un termómetro del amor para ver quien es el mas amoroso o amorosa  del salón. </a:t>
                      </a:r>
                    </a:p>
                    <a:p>
                      <a:pPr algn="just"/>
                      <a:r>
                        <a:rPr lang="es-MX" sz="1100" kern="1200" dirty="0">
                          <a:solidFill>
                            <a:schemeClr val="dk1"/>
                          </a:solidFill>
                          <a:effectLst/>
                          <a:latin typeface="KG Miss Speechy IPA" panose="02000000000000000000" pitchFamily="2" charset="0"/>
                          <a:ea typeface="+mn-ea"/>
                          <a:cs typeface="+mn-cs"/>
                        </a:rPr>
                        <a:t>Para ello, poner a los niños en herradura o media luna mientras la educadora elabora el experimento con ayuda de algunos niños al azar. </a:t>
                      </a:r>
                    </a:p>
                    <a:p>
                      <a:pPr algn="just"/>
                      <a:r>
                        <a:rPr lang="es-MX" sz="1100" kern="1200" dirty="0">
                          <a:solidFill>
                            <a:schemeClr val="dk1"/>
                          </a:solidFill>
                          <a:effectLst/>
                          <a:latin typeface="KG Miss Speechy IPA" panose="02000000000000000000" pitchFamily="2" charset="0"/>
                          <a:ea typeface="+mn-ea"/>
                          <a:cs typeface="+mn-cs"/>
                        </a:rPr>
                        <a:t>Seguir los siguientes pasos para la elaboración del termómetro:</a:t>
                      </a:r>
                    </a:p>
                    <a:p>
                      <a:pPr algn="just"/>
                      <a:r>
                        <a:rPr lang="es-MX" sz="1100" kern="1200" dirty="0">
                          <a:solidFill>
                            <a:schemeClr val="dk1"/>
                          </a:solidFill>
                          <a:effectLst/>
                          <a:latin typeface="KG Miss Speechy IPA" panose="02000000000000000000" pitchFamily="2" charset="0"/>
                          <a:ea typeface="+mn-ea"/>
                          <a:cs typeface="+mn-cs"/>
                        </a:rPr>
                        <a:t>1.- Decorar el largo de una botellita de plástico transparente con tapa como si fuera un termómetro.</a:t>
                      </a:r>
                    </a:p>
                    <a:p>
                      <a:pPr algn="just"/>
                      <a:r>
                        <a:rPr lang="es-MX" sz="1100" kern="1200" dirty="0">
                          <a:solidFill>
                            <a:schemeClr val="dk1"/>
                          </a:solidFill>
                          <a:effectLst/>
                          <a:latin typeface="KG Miss Speechy IPA" panose="02000000000000000000" pitchFamily="2" charset="0"/>
                          <a:ea typeface="+mn-ea"/>
                          <a:cs typeface="+mn-cs"/>
                        </a:rPr>
                        <a:t>2.- Verter un poco de alcohol sanitario en la botellita (1/4 de botella).</a:t>
                      </a:r>
                    </a:p>
                    <a:p>
                      <a:pPr algn="just"/>
                      <a:r>
                        <a:rPr lang="es-MX" sz="1100" kern="1200" dirty="0">
                          <a:solidFill>
                            <a:schemeClr val="dk1"/>
                          </a:solidFill>
                          <a:effectLst/>
                          <a:latin typeface="KG Miss Speechy IPA" panose="02000000000000000000" pitchFamily="2" charset="0"/>
                          <a:ea typeface="+mn-ea"/>
                          <a:cs typeface="+mn-cs"/>
                        </a:rPr>
                        <a:t>3.- Añadir una gota de colorante rojo y remover la botella para que el colorante se diluya en el alcohol</a:t>
                      </a:r>
                    </a:p>
                    <a:p>
                      <a:pPr algn="just"/>
                      <a:r>
                        <a:rPr lang="es-MX" sz="1100" kern="1200" dirty="0">
                          <a:solidFill>
                            <a:schemeClr val="dk1"/>
                          </a:solidFill>
                          <a:effectLst/>
                          <a:latin typeface="KG Miss Speechy IPA" panose="02000000000000000000" pitchFamily="2" charset="0"/>
                          <a:ea typeface="+mn-ea"/>
                          <a:cs typeface="+mn-cs"/>
                        </a:rPr>
                        <a:t>4.- Para hacer este experimento es necesario usar una botella que tenga un agujero en el tapón, puede utilizar una botella para rellenar el jabón o bien, hacerle previamente un agujero a la tapa de la botella que conseguiste.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127382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A5B22-69B4-FAD5-ECBB-3A31A05FB255}"/>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5575AC39-5F19-2C0B-4A76-8464B8BC1D9E}"/>
              </a:ext>
            </a:extLst>
          </p:cNvPr>
          <p:cNvSpPr txBox="1"/>
          <p:nvPr/>
        </p:nvSpPr>
        <p:spPr>
          <a:xfrm>
            <a:off x="254383" y="641943"/>
            <a:ext cx="9549629" cy="3770263"/>
          </a:xfrm>
          <a:prstGeom prst="rect">
            <a:avLst/>
          </a:prstGeom>
          <a:noFill/>
        </p:spPr>
        <p:txBody>
          <a:bodyPr wrap="square" rtlCol="0">
            <a:spAutoFit/>
          </a:bodyPr>
          <a:lstStyle/>
          <a:p>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p>
        </p:txBody>
      </p:sp>
      <p:sp>
        <p:nvSpPr>
          <p:cNvPr id="4" name="Rectángulo 3">
            <a:extLst>
              <a:ext uri="{FF2B5EF4-FFF2-40B4-BE49-F238E27FC236}">
                <a16:creationId xmlns:a16="http://schemas.microsoft.com/office/drawing/2014/main" id="{E2BEB067-CABE-8563-578A-BA81E10A3A2A}"/>
              </a:ext>
            </a:extLst>
          </p:cNvPr>
          <p:cNvSpPr/>
          <p:nvPr/>
        </p:nvSpPr>
        <p:spPr>
          <a:xfrm rot="5400000">
            <a:off x="1336902" y="-923834"/>
            <a:ext cx="7414591" cy="9640958"/>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a:extLst>
              <a:ext uri="{FF2B5EF4-FFF2-40B4-BE49-F238E27FC236}">
                <a16:creationId xmlns:a16="http://schemas.microsoft.com/office/drawing/2014/main" id="{A270C87A-D8AA-38B1-8E1E-8DDBED704217}"/>
              </a:ext>
            </a:extLst>
          </p:cNvPr>
          <p:cNvSpPr txBox="1"/>
          <p:nvPr/>
        </p:nvSpPr>
        <p:spPr>
          <a:xfrm>
            <a:off x="250684" y="2703614"/>
            <a:ext cx="9549629" cy="3770263"/>
          </a:xfrm>
          <a:prstGeom prst="rect">
            <a:avLst/>
          </a:prstGeom>
          <a:noFill/>
        </p:spPr>
        <p:txBody>
          <a:bodyPr wrap="square" rtlCol="0">
            <a:spAutoFit/>
          </a:bodyPr>
          <a:lstStyle/>
          <a:p>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p>
        </p:txBody>
      </p:sp>
      <p:graphicFrame>
        <p:nvGraphicFramePr>
          <p:cNvPr id="7" name="Tabla 6">
            <a:extLst>
              <a:ext uri="{FF2B5EF4-FFF2-40B4-BE49-F238E27FC236}">
                <a16:creationId xmlns:a16="http://schemas.microsoft.com/office/drawing/2014/main" id="{A19958C8-5962-6592-9FB8-0D8C4A9B7C3A}"/>
              </a:ext>
            </a:extLst>
          </p:cNvPr>
          <p:cNvGraphicFramePr>
            <a:graphicFrameLocks noGrp="1"/>
          </p:cNvGraphicFramePr>
          <p:nvPr>
            <p:extLst>
              <p:ext uri="{D42A27DB-BD31-4B8C-83A1-F6EECF244321}">
                <p14:modId xmlns:p14="http://schemas.microsoft.com/office/powerpoint/2010/main" val="2467749922"/>
              </p:ext>
            </p:extLst>
          </p:nvPr>
        </p:nvGraphicFramePr>
        <p:xfrm>
          <a:off x="549517" y="493409"/>
          <a:ext cx="8989359" cy="4012990"/>
        </p:xfrm>
        <a:graphic>
          <a:graphicData uri="http://schemas.openxmlformats.org/drawingml/2006/table">
            <a:tbl>
              <a:tblPr firstRow="1" bandRow="1">
                <a:tableStyleId>{5C22544A-7EE6-4342-B048-85BDC9FD1C3A}</a:tableStyleId>
              </a:tblPr>
              <a:tblGrid>
                <a:gridCol w="635353">
                  <a:extLst>
                    <a:ext uri="{9D8B030D-6E8A-4147-A177-3AD203B41FA5}">
                      <a16:colId xmlns:a16="http://schemas.microsoft.com/office/drawing/2014/main" val="20000"/>
                    </a:ext>
                  </a:extLst>
                </a:gridCol>
                <a:gridCol w="8354006">
                  <a:extLst>
                    <a:ext uri="{9D8B030D-6E8A-4147-A177-3AD203B41FA5}">
                      <a16:colId xmlns:a16="http://schemas.microsoft.com/office/drawing/2014/main" val="20001"/>
                    </a:ext>
                  </a:extLst>
                </a:gridCol>
              </a:tblGrid>
              <a:tr h="402250">
                <a:tc rowSpan="2">
                  <a:txBody>
                    <a:bodyPr/>
                    <a:lstStyle/>
                    <a:p>
                      <a:pPr algn="ctr"/>
                      <a:r>
                        <a:rPr lang="es-MX" sz="1100" b="1" dirty="0">
                          <a:solidFill>
                            <a:schemeClr val="tx1"/>
                          </a:solidFill>
                          <a:latin typeface="KG Miss Speechy IPA" panose="02000000000000000000" pitchFamily="2" charset="0"/>
                        </a:rPr>
                        <a:t>3.- Organizar y estructurar las respuestas a las preguntas de indagación</a:t>
                      </a:r>
                    </a:p>
                  </a:txBody>
                  <a:tcPr marL="90300" marR="90300" marT="45150" marB="4515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just"/>
                      <a:r>
                        <a:rPr lang="es-MX" sz="1100" kern="1200" dirty="0">
                          <a:solidFill>
                            <a:schemeClr val="dk1"/>
                          </a:solidFill>
                          <a:effectLst/>
                          <a:latin typeface="KG Miss Speechy IPA" panose="02000000000000000000" pitchFamily="2" charset="0"/>
                          <a:ea typeface="+mn-ea"/>
                          <a:cs typeface="+mn-cs"/>
                        </a:rPr>
                        <a:t>5.- Introducir la pajita o popote por el agujero del tapón, pero este ha de quedar muy bien sellado, así que es necesario que utilicen plastilina. Antes de enroscar el tapón con la pajita ya introducida por el agujero, pegar un poco de plastilina en su interior y exterior, de esta forma la pajita no se moverá y se evitaran fugas de aire para que el experimento funcione bien.</a:t>
                      </a:r>
                    </a:p>
                    <a:p>
                      <a:pPr algn="just"/>
                      <a:r>
                        <a:rPr lang="es-MX" sz="1100" kern="1200" dirty="0">
                          <a:solidFill>
                            <a:schemeClr val="dk1"/>
                          </a:solidFill>
                          <a:effectLst/>
                          <a:latin typeface="KG Miss Speechy IPA" panose="02000000000000000000" pitchFamily="2" charset="0"/>
                          <a:ea typeface="+mn-ea"/>
                          <a:cs typeface="+mn-cs"/>
                        </a:rPr>
                        <a:t>6.- Cerrar bien la botella y observar el termómetro del amor. </a:t>
                      </a:r>
                    </a:p>
                    <a:p>
                      <a:pPr algn="just"/>
                      <a:r>
                        <a:rPr lang="es-MX" sz="1100" kern="1200" dirty="0">
                          <a:solidFill>
                            <a:schemeClr val="dk1"/>
                          </a:solidFill>
                          <a:effectLst/>
                          <a:latin typeface="KG Miss Speechy IPA" panose="02000000000000000000" pitchFamily="2" charset="0"/>
                          <a:ea typeface="+mn-ea"/>
                          <a:cs typeface="+mn-cs"/>
                        </a:rPr>
                        <a:t>Preguntarles: ¿ha sido fácil fabricarlo?</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kern="1200" dirty="0">
                          <a:solidFill>
                            <a:schemeClr val="dk1"/>
                          </a:solidFill>
                          <a:effectLst/>
                          <a:latin typeface="KG Miss Speechy IPA" panose="02000000000000000000" pitchFamily="2" charset="0"/>
                          <a:ea typeface="+mn-ea"/>
                          <a:cs typeface="+mn-cs"/>
                        </a:rPr>
                        <a:t>Pedirles a los niños que sostengan el termómetro por la base para averiguar quien tiene mas cantidad de amor en la sangre, cada uno de los niños deberá sostener el termómetro en sus manos. Sorprendentemente, el liquido científico del amor comenzara a subir por la pajita. El que consiga que suba mas alto ganara la medalla al niño o niña mas amorosa o amorosa del salón.</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kern="1200" dirty="0">
                          <a:solidFill>
                            <a:schemeClr val="dk1"/>
                          </a:solidFill>
                          <a:effectLst/>
                          <a:latin typeface="KG Miss Speechy IPA" panose="02000000000000000000" pitchFamily="2" charset="0"/>
                          <a:ea typeface="+mn-ea"/>
                          <a:cs typeface="+mn-cs"/>
                        </a:rPr>
                        <a:t>Explicarles a los niños que aunque el amor es el motor que mueve el mundo, en el movimiento del liquido de este termómetro interviene algo mas que el amor y es la ciencia. Preguntarles: ¿Cómo funciona?</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kern="1200" dirty="0">
                          <a:solidFill>
                            <a:schemeClr val="dk1"/>
                          </a:solidFill>
                          <a:effectLst/>
                          <a:latin typeface="KG Miss Speechy IPA" panose="02000000000000000000" pitchFamily="2" charset="0"/>
                          <a:ea typeface="+mn-ea"/>
                          <a:cs typeface="+mn-cs"/>
                        </a:rPr>
                        <a:t>Anotar sus hipótesis en la lamina del experimentos y contestar lo que se solicita.</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kern="1200" dirty="0">
                          <a:solidFill>
                            <a:schemeClr val="dk1"/>
                          </a:solidFill>
                          <a:effectLst/>
                          <a:latin typeface="KG Miss Speechy IPA" panose="02000000000000000000" pitchFamily="2" charset="0"/>
                          <a:ea typeface="+mn-ea"/>
                          <a:cs typeface="+mn-cs"/>
                        </a:rPr>
                        <a:t>Explicarles que el alcohol es un liquido muy volátil. Al sostener la botella por la base, entre nuestras manos, transmitimos calor y conseguimos que parte del liquido se evapore. Este vapor se acumula en la parte superior de la botella y el vapor aumente su presión, empujando al liquido de la parte inferior a subir por la pajita.</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kern="1200" dirty="0">
                          <a:solidFill>
                            <a:schemeClr val="dk1"/>
                          </a:solidFill>
                          <a:effectLst/>
                          <a:latin typeface="KG Miss Speechy IPA" panose="02000000000000000000" pitchFamily="2" charset="0"/>
                          <a:ea typeface="+mn-ea"/>
                          <a:cs typeface="+mn-cs"/>
                        </a:rPr>
                        <a:t>Completar los datos de la lámina.</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kern="1200" dirty="0">
                          <a:solidFill>
                            <a:schemeClr val="dk1"/>
                          </a:solidFill>
                          <a:effectLst/>
                          <a:latin typeface="KG Miss Speechy IPA" panose="02000000000000000000" pitchFamily="2" charset="0"/>
                          <a:ea typeface="+mn-ea"/>
                          <a:cs typeface="+mn-cs"/>
                        </a:rPr>
                        <a:t>Finalmente, en la ficha de trabajo 5 los niños deberán dibujar el nivel de amor que hay en tres amigos que ellos elijan. Pueden utilizar el termómetro para que puedan comprobarlo.</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kern="1200" dirty="0">
                          <a:solidFill>
                            <a:schemeClr val="dk1"/>
                          </a:solidFill>
                          <a:effectLst/>
                          <a:latin typeface="KG Miss Speechy IPA" panose="02000000000000000000" pitchFamily="2" charset="0"/>
                          <a:ea typeface="+mn-ea"/>
                          <a:cs typeface="+mn-cs"/>
                        </a:rPr>
                        <a:t>Despedir a los niños con la canción: “Un millón de amigos” </a:t>
                      </a:r>
                      <a:r>
                        <a:rPr lang="es-MX" sz="1100" dirty="0">
                          <a:latin typeface="KG Miss Speechy IPA" panose="02000000000000000000" pitchFamily="2" charset="0"/>
                          <a:hlinkClick r:id="rId2"/>
                        </a:rPr>
                        <a:t>Un Millón de Amigos - Homenaje al Gran Roberto Carlos ♫ Plim </a:t>
                      </a:r>
                      <a:r>
                        <a:rPr lang="es-MX" sz="1100" dirty="0" err="1">
                          <a:latin typeface="KG Miss Speechy IPA" panose="02000000000000000000" pitchFamily="2" charset="0"/>
                          <a:hlinkClick r:id="rId2"/>
                        </a:rPr>
                        <a:t>Plim</a:t>
                      </a:r>
                      <a:r>
                        <a:rPr lang="es-MX" sz="1100" dirty="0">
                          <a:latin typeface="KG Miss Speechy IPA" panose="02000000000000000000" pitchFamily="2" charset="0"/>
                          <a:hlinkClick r:id="rId2"/>
                        </a:rPr>
                        <a:t> ♫ Canciones Infantiles</a:t>
                      </a:r>
                      <a:endParaRPr lang="es-MX" sz="1100" kern="1200" dirty="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8" name="Tabla 7">
            <a:extLst>
              <a:ext uri="{FF2B5EF4-FFF2-40B4-BE49-F238E27FC236}">
                <a16:creationId xmlns:a16="http://schemas.microsoft.com/office/drawing/2014/main" id="{A0F310E1-9F67-08FB-4844-9CBE328643DB}"/>
              </a:ext>
            </a:extLst>
          </p:cNvPr>
          <p:cNvGraphicFramePr>
            <a:graphicFrameLocks noGrp="1"/>
          </p:cNvGraphicFramePr>
          <p:nvPr>
            <p:extLst>
              <p:ext uri="{D42A27DB-BD31-4B8C-83A1-F6EECF244321}">
                <p14:modId xmlns:p14="http://schemas.microsoft.com/office/powerpoint/2010/main" val="3031672818"/>
              </p:ext>
            </p:extLst>
          </p:nvPr>
        </p:nvGraphicFramePr>
        <p:xfrm>
          <a:off x="549517" y="5701889"/>
          <a:ext cx="8989359" cy="1737360"/>
        </p:xfrm>
        <a:graphic>
          <a:graphicData uri="http://schemas.openxmlformats.org/drawingml/2006/table">
            <a:tbl>
              <a:tblPr firstRow="1" bandRow="1">
                <a:tableStyleId>{5C22544A-7EE6-4342-B048-85BDC9FD1C3A}</a:tableStyleId>
              </a:tblPr>
              <a:tblGrid>
                <a:gridCol w="8989359">
                  <a:extLst>
                    <a:ext uri="{9D8B030D-6E8A-4147-A177-3AD203B41FA5}">
                      <a16:colId xmlns:a16="http://schemas.microsoft.com/office/drawing/2014/main" val="20000"/>
                    </a:ext>
                  </a:extLst>
                </a:gridCol>
              </a:tblGrid>
              <a:tr h="589349">
                <a:tc>
                  <a:txBody>
                    <a:bodyPr/>
                    <a:lstStyle/>
                    <a:p>
                      <a:pPr marL="342900" indent="-342900">
                        <a:buFont typeface="Arial" panose="020B0604020202020204" pitchFamily="34" charset="0"/>
                        <a:buChar char="•"/>
                      </a:pPr>
                      <a:r>
                        <a:rPr lang="es-MX" sz="1200" b="0" baseline="0" dirty="0">
                          <a:solidFill>
                            <a:schemeClr val="tx1"/>
                          </a:solidFill>
                          <a:latin typeface="KG Miss Speechy IPA" panose="02000000000000000000" pitchFamily="2" charset="0"/>
                        </a:rPr>
                        <a:t>Lámina: “Experimento”</a:t>
                      </a:r>
                    </a:p>
                    <a:p>
                      <a:pPr marL="342900" indent="-342900">
                        <a:buFont typeface="Arial" panose="020B0604020202020204" pitchFamily="34" charset="0"/>
                        <a:buChar char="•"/>
                      </a:pPr>
                      <a:r>
                        <a:rPr lang="es-MX" sz="1200" b="0" baseline="0" dirty="0">
                          <a:solidFill>
                            <a:schemeClr val="tx1"/>
                          </a:solidFill>
                          <a:latin typeface="KG Miss Speechy IPA" panose="02000000000000000000" pitchFamily="2" charset="0"/>
                        </a:rPr>
                        <a:t>Materiales para el experimento:</a:t>
                      </a:r>
                    </a:p>
                    <a:p>
                      <a:pPr marL="171450" indent="-171450">
                        <a:buFontTx/>
                        <a:buChar char="-"/>
                      </a:pPr>
                      <a:r>
                        <a:rPr lang="es-MX" sz="1200" b="0" baseline="0" dirty="0">
                          <a:solidFill>
                            <a:schemeClr val="tx1"/>
                          </a:solidFill>
                          <a:latin typeface="KG Miss Speechy IPA" panose="02000000000000000000" pitchFamily="2" charset="0"/>
                        </a:rPr>
                        <a:t>Una botella de plástico con tapa, (en la tapa debe contener un orificio.</a:t>
                      </a:r>
                    </a:p>
                    <a:p>
                      <a:pPr marL="171450" indent="-171450">
                        <a:buFontTx/>
                        <a:buChar char="-"/>
                      </a:pPr>
                      <a:r>
                        <a:rPr lang="es-MX" sz="1200" b="0" baseline="0" dirty="0">
                          <a:solidFill>
                            <a:schemeClr val="tx1"/>
                          </a:solidFill>
                          <a:latin typeface="KG Miss Speechy IPA" panose="02000000000000000000" pitchFamily="2" charset="0"/>
                        </a:rPr>
                        <a:t>Un popote o una pajita.</a:t>
                      </a:r>
                    </a:p>
                    <a:p>
                      <a:pPr marL="171450" indent="-171450">
                        <a:buFontTx/>
                        <a:buChar char="-"/>
                      </a:pPr>
                      <a:r>
                        <a:rPr lang="es-MX" sz="1200" b="0" baseline="0" dirty="0">
                          <a:solidFill>
                            <a:schemeClr val="tx1"/>
                          </a:solidFill>
                          <a:latin typeface="KG Miss Speechy IPA" panose="02000000000000000000" pitchFamily="2" charset="0"/>
                        </a:rPr>
                        <a:t>Alcohol</a:t>
                      </a:r>
                    </a:p>
                    <a:p>
                      <a:pPr marL="171450" indent="-171450">
                        <a:buFontTx/>
                        <a:buChar char="-"/>
                      </a:pPr>
                      <a:r>
                        <a:rPr lang="es-MX" sz="1200" b="0" baseline="0" dirty="0">
                          <a:solidFill>
                            <a:schemeClr val="tx1"/>
                          </a:solidFill>
                          <a:latin typeface="KG Miss Speechy IPA" panose="02000000000000000000" pitchFamily="2" charset="0"/>
                        </a:rPr>
                        <a:t>Colorante rojo</a:t>
                      </a:r>
                    </a:p>
                    <a:p>
                      <a:pPr marL="171450" indent="-171450">
                        <a:buFontTx/>
                        <a:buChar char="-"/>
                      </a:pPr>
                      <a:r>
                        <a:rPr lang="es-MX" sz="1200" b="0" baseline="0" dirty="0">
                          <a:solidFill>
                            <a:schemeClr val="tx1"/>
                          </a:solidFill>
                          <a:latin typeface="KG Miss Speechy IPA" panose="02000000000000000000" pitchFamily="2" charset="0"/>
                        </a:rPr>
                        <a:t>Plastilina </a:t>
                      </a:r>
                    </a:p>
                    <a:p>
                      <a:pPr marL="171450" indent="-171450">
                        <a:buFont typeface="Arial" panose="020B0604020202020204" pitchFamily="34" charset="0"/>
                        <a:buChar char="•"/>
                      </a:pPr>
                      <a:r>
                        <a:rPr lang="es-MX" sz="1200" b="0" baseline="0" dirty="0">
                          <a:solidFill>
                            <a:schemeClr val="tx1"/>
                          </a:solidFill>
                          <a:latin typeface="KG Miss Speechy IPA" panose="02000000000000000000" pitchFamily="2" charset="0"/>
                        </a:rPr>
                        <a:t>Ficha de trabajo 5</a:t>
                      </a:r>
                    </a:p>
                    <a:p>
                      <a:pPr marL="171450" indent="-171450">
                        <a:buFont typeface="Arial" panose="020B0604020202020204" pitchFamily="34" charset="0"/>
                        <a:buChar char="•"/>
                      </a:pPr>
                      <a:r>
                        <a:rPr lang="es-MX" sz="1200" b="0" baseline="0" dirty="0">
                          <a:solidFill>
                            <a:schemeClr val="tx1"/>
                          </a:solidFill>
                          <a:latin typeface="KG Miss Speechy IPA" panose="02000000000000000000" pitchFamily="2" charset="0"/>
                        </a:rPr>
                        <a:t>Canción: “Un millón de amigos”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9" name="CuadroTexto 8">
            <a:extLst>
              <a:ext uri="{FF2B5EF4-FFF2-40B4-BE49-F238E27FC236}">
                <a16:creationId xmlns:a16="http://schemas.microsoft.com/office/drawing/2014/main" id="{E98A6C0B-FD41-5490-B969-7D63EF536793}"/>
              </a:ext>
            </a:extLst>
          </p:cNvPr>
          <p:cNvSpPr txBox="1"/>
          <p:nvPr/>
        </p:nvSpPr>
        <p:spPr>
          <a:xfrm>
            <a:off x="749005" y="4274852"/>
            <a:ext cx="8552985" cy="923330"/>
          </a:xfrm>
          <a:prstGeom prst="rect">
            <a:avLst/>
          </a:prstGeom>
          <a:noFill/>
        </p:spPr>
        <p:txBody>
          <a:bodyPr wrap="square" rtlCol="0">
            <a:spAutoFit/>
          </a:bodyPr>
          <a:lstStyle/>
          <a:p>
            <a:pPr algn="ctr"/>
            <a:r>
              <a:rPr lang="es-MX" sz="5400" dirty="0">
                <a:latin typeface="LOVING IS EASY" pitchFamily="50" charset="0"/>
                <a:ea typeface="HelloMorgan" panose="02000603000000000000" pitchFamily="2" charset="0"/>
                <a:cs typeface="Dreaming Outloud Script Pro" panose="020F0502020204030204" pitchFamily="66" charset="0"/>
              </a:rPr>
              <a:t>MATERIALES </a:t>
            </a:r>
          </a:p>
        </p:txBody>
      </p:sp>
      <p:pic>
        <p:nvPicPr>
          <p:cNvPr id="24" name="Imagen 23">
            <a:extLst>
              <a:ext uri="{FF2B5EF4-FFF2-40B4-BE49-F238E27FC236}">
                <a16:creationId xmlns:a16="http://schemas.microsoft.com/office/drawing/2014/main" id="{604CB2AA-29B6-95A4-DF8B-C22C207BD5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7579" y="6652200"/>
            <a:ext cx="566297" cy="458017"/>
          </a:xfrm>
          <a:prstGeom prst="rect">
            <a:avLst/>
          </a:prstGeom>
        </p:spPr>
      </p:pic>
    </p:spTree>
    <p:extLst>
      <p:ext uri="{BB962C8B-B14F-4D97-AF65-F5344CB8AC3E}">
        <p14:creationId xmlns:p14="http://schemas.microsoft.com/office/powerpoint/2010/main" val="2372891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1CEE8-07C9-0F0D-CF03-1D4D1B036819}"/>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A7D1B8D5-8A87-2C78-2C27-A78A11D2CCBE}"/>
              </a:ext>
            </a:extLst>
          </p:cNvPr>
          <p:cNvSpPr txBox="1"/>
          <p:nvPr/>
        </p:nvSpPr>
        <p:spPr>
          <a:xfrm>
            <a:off x="318138" y="536302"/>
            <a:ext cx="9422124" cy="1015663"/>
          </a:xfrm>
          <a:prstGeom prst="rect">
            <a:avLst/>
          </a:prstGeom>
          <a:noFill/>
        </p:spPr>
        <p:txBody>
          <a:bodyPr wrap="square" rtlCol="0">
            <a:spAutoFit/>
          </a:bodyPr>
          <a:lstStyle/>
          <a:p>
            <a:pPr algn="ctr"/>
            <a:r>
              <a:rPr lang="es-MX" sz="6000" b="1" dirty="0">
                <a:ln w="28575">
                  <a:solidFill>
                    <a:schemeClr val="tx1"/>
                  </a:solidFill>
                </a:ln>
                <a:latin typeface="LOVING IS EASY" pitchFamily="50" charset="0"/>
              </a:rPr>
              <a:t>EJEMPLO DE LA ACTIVIDAD</a:t>
            </a:r>
          </a:p>
        </p:txBody>
      </p:sp>
      <p:pic>
        <p:nvPicPr>
          <p:cNvPr id="2050" name="Picture 2">
            <a:extLst>
              <a:ext uri="{FF2B5EF4-FFF2-40B4-BE49-F238E27FC236}">
                <a16:creationId xmlns:a16="http://schemas.microsoft.com/office/drawing/2014/main" id="{A16146D7-E9BA-FF00-9620-12FF0A5649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228" b="12310"/>
          <a:stretch/>
        </p:blipFill>
        <p:spPr bwMode="auto">
          <a:xfrm>
            <a:off x="7146524" y="4929579"/>
            <a:ext cx="2688158" cy="26534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63283735-AE65-53E0-570E-D3110FE41A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34" b="2283"/>
          <a:stretch/>
        </p:blipFill>
        <p:spPr bwMode="auto">
          <a:xfrm>
            <a:off x="268802" y="4989250"/>
            <a:ext cx="2023510" cy="259380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EA516589-36E9-1417-3B2E-85C56D9AD6D0}"/>
              </a:ext>
            </a:extLst>
          </p:cNvPr>
          <p:cNvSpPr/>
          <p:nvPr/>
        </p:nvSpPr>
        <p:spPr>
          <a:xfrm rot="5400000">
            <a:off x="1336902" y="-923834"/>
            <a:ext cx="7414591" cy="9640958"/>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4" name="Imagen 23">
            <a:extLst>
              <a:ext uri="{FF2B5EF4-FFF2-40B4-BE49-F238E27FC236}">
                <a16:creationId xmlns:a16="http://schemas.microsoft.com/office/drawing/2014/main" id="{534FFEB2-85A1-B628-02EB-A431145593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1753" y="298420"/>
            <a:ext cx="566297" cy="458017"/>
          </a:xfrm>
          <a:prstGeom prst="rect">
            <a:avLst/>
          </a:prstGeom>
        </p:spPr>
      </p:pic>
      <p:pic>
        <p:nvPicPr>
          <p:cNvPr id="2" name="Imagen 1">
            <a:extLst>
              <a:ext uri="{FF2B5EF4-FFF2-40B4-BE49-F238E27FC236}">
                <a16:creationId xmlns:a16="http://schemas.microsoft.com/office/drawing/2014/main" id="{838A5180-28B2-362B-DF5E-FAA703D002C0}"/>
              </a:ext>
            </a:extLst>
          </p:cNvPr>
          <p:cNvPicPr>
            <a:picLocks noChangeAspect="1"/>
          </p:cNvPicPr>
          <p:nvPr/>
        </p:nvPicPr>
        <p:blipFill>
          <a:blip r:embed="rId5"/>
          <a:srcRect l="15681" r="14565"/>
          <a:stretch/>
        </p:blipFill>
        <p:spPr>
          <a:xfrm>
            <a:off x="3682758" y="1837316"/>
            <a:ext cx="3125150" cy="4970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6903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71555-C0B1-AFC8-3F4B-360864718705}"/>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7A48F137-86AE-BE4A-94EA-F72945E1D40B}"/>
              </a:ext>
            </a:extLst>
          </p:cNvPr>
          <p:cNvSpPr txBox="1"/>
          <p:nvPr/>
        </p:nvSpPr>
        <p:spPr>
          <a:xfrm>
            <a:off x="333133" y="298420"/>
            <a:ext cx="9422124" cy="1323439"/>
          </a:xfrm>
          <a:prstGeom prst="rect">
            <a:avLst/>
          </a:prstGeom>
          <a:noFill/>
        </p:spPr>
        <p:txBody>
          <a:bodyPr wrap="square" rtlCol="0">
            <a:spAutoFit/>
          </a:bodyPr>
          <a:lstStyle/>
          <a:p>
            <a:pPr algn="ctr"/>
            <a:r>
              <a:rPr lang="es-MX" sz="8000" b="1" dirty="0">
                <a:ln w="28575">
                  <a:solidFill>
                    <a:schemeClr val="tx1"/>
                  </a:solidFill>
                </a:ln>
                <a:latin typeface="LOVING IS EASY" pitchFamily="50" charset="0"/>
              </a:rPr>
              <a:t>FERIA DE CIENCIAS </a:t>
            </a:r>
          </a:p>
        </p:txBody>
      </p:sp>
      <p:sp>
        <p:nvSpPr>
          <p:cNvPr id="3" name="CuadroTexto 2">
            <a:extLst>
              <a:ext uri="{FF2B5EF4-FFF2-40B4-BE49-F238E27FC236}">
                <a16:creationId xmlns:a16="http://schemas.microsoft.com/office/drawing/2014/main" id="{186FD090-3E74-9D4D-9D6F-4049A30C7623}"/>
              </a:ext>
            </a:extLst>
          </p:cNvPr>
          <p:cNvSpPr txBox="1"/>
          <p:nvPr/>
        </p:nvSpPr>
        <p:spPr>
          <a:xfrm>
            <a:off x="2569440" y="1402405"/>
            <a:ext cx="5029200" cy="830997"/>
          </a:xfrm>
          <a:prstGeom prst="rect">
            <a:avLst/>
          </a:prstGeom>
          <a:noFill/>
        </p:spPr>
        <p:txBody>
          <a:bodyPr wrap="square">
            <a:spAutoFit/>
          </a:bodyPr>
          <a:lstStyle/>
          <a:p>
            <a:pPr algn="ctr"/>
            <a:r>
              <a:rPr lang="es-MX" sz="4800" dirty="0">
                <a:latin typeface="HelloAsparagus" panose="02000603000000000000" pitchFamily="2" charset="0"/>
                <a:ea typeface="HelloAsparagus" panose="02000603000000000000" pitchFamily="2" charset="0"/>
              </a:rPr>
              <a:t>de</a:t>
            </a:r>
          </a:p>
        </p:txBody>
      </p:sp>
      <p:sp>
        <p:nvSpPr>
          <p:cNvPr id="6" name="CuadroTexto 5">
            <a:extLst>
              <a:ext uri="{FF2B5EF4-FFF2-40B4-BE49-F238E27FC236}">
                <a16:creationId xmlns:a16="http://schemas.microsoft.com/office/drawing/2014/main" id="{9D133787-FC41-D92E-1468-4D2676EB727B}"/>
              </a:ext>
            </a:extLst>
          </p:cNvPr>
          <p:cNvSpPr txBox="1"/>
          <p:nvPr/>
        </p:nvSpPr>
        <p:spPr>
          <a:xfrm>
            <a:off x="660256" y="2049892"/>
            <a:ext cx="8731405" cy="1446550"/>
          </a:xfrm>
          <a:prstGeom prst="rect">
            <a:avLst/>
          </a:prstGeom>
          <a:noFill/>
        </p:spPr>
        <p:txBody>
          <a:bodyPr wrap="square">
            <a:spAutoFit/>
          </a:bodyPr>
          <a:lstStyle/>
          <a:p>
            <a:pPr algn="ctr"/>
            <a:r>
              <a:rPr lang="es-MX" sz="8800" dirty="0">
                <a:solidFill>
                  <a:srgbClr val="C80000"/>
                </a:solidFill>
                <a:latin typeface="HelloMorgan" panose="02000603000000000000" pitchFamily="2" charset="0"/>
                <a:ea typeface="HelloMorgan" panose="02000603000000000000" pitchFamily="2" charset="0"/>
              </a:rPr>
              <a:t>San Valentín</a:t>
            </a:r>
          </a:p>
        </p:txBody>
      </p:sp>
      <p:pic>
        <p:nvPicPr>
          <p:cNvPr id="23" name="Picture 2">
            <a:extLst>
              <a:ext uri="{FF2B5EF4-FFF2-40B4-BE49-F238E27FC236}">
                <a16:creationId xmlns:a16="http://schemas.microsoft.com/office/drawing/2014/main" id="{0B5B3E95-92D0-52E1-15E3-592F01EA86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1926" b="86237"/>
          <a:stretch/>
        </p:blipFill>
        <p:spPr bwMode="auto">
          <a:xfrm>
            <a:off x="7354177" y="2040039"/>
            <a:ext cx="488926" cy="62139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1A5EA40A-135C-30D4-1ED1-3A818FCE68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228" b="12310"/>
          <a:stretch/>
        </p:blipFill>
        <p:spPr bwMode="auto">
          <a:xfrm>
            <a:off x="6144322" y="3940309"/>
            <a:ext cx="3690360" cy="364274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F886D061-FA4D-F73D-7EC0-D70B836A1E4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34" b="2283"/>
          <a:stretch/>
        </p:blipFill>
        <p:spPr bwMode="auto">
          <a:xfrm>
            <a:off x="268802" y="3974021"/>
            <a:ext cx="2815524" cy="360903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A7F78165-A3C4-E7C1-D9CF-1D2266F407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1926" b="86237"/>
          <a:stretch/>
        </p:blipFill>
        <p:spPr bwMode="auto">
          <a:xfrm>
            <a:off x="366664" y="6501852"/>
            <a:ext cx="318127" cy="4043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EE337215-8F11-B159-6E9F-A7C369803F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1926" b="86237"/>
          <a:stretch/>
        </p:blipFill>
        <p:spPr bwMode="auto">
          <a:xfrm rot="5400000">
            <a:off x="191309" y="6738781"/>
            <a:ext cx="318127" cy="40432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87819C54-B50D-78CF-A1EA-7BCC35E383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1926" b="86237"/>
          <a:stretch/>
        </p:blipFill>
        <p:spPr bwMode="auto">
          <a:xfrm rot="3582186">
            <a:off x="632248" y="7036057"/>
            <a:ext cx="318127" cy="40432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52B3201D-5216-93E9-42C3-EAFE782A486A}"/>
              </a:ext>
            </a:extLst>
          </p:cNvPr>
          <p:cNvSpPr/>
          <p:nvPr/>
        </p:nvSpPr>
        <p:spPr>
          <a:xfrm rot="5400000">
            <a:off x="1336902" y="-923834"/>
            <a:ext cx="7414591" cy="9640958"/>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Picture 2">
            <a:extLst>
              <a:ext uri="{FF2B5EF4-FFF2-40B4-BE49-F238E27FC236}">
                <a16:creationId xmlns:a16="http://schemas.microsoft.com/office/drawing/2014/main" id="{939A1668-BBBE-7CA2-9CE8-F84EF0DEB3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1926" b="86237"/>
          <a:stretch/>
        </p:blipFill>
        <p:spPr bwMode="auto">
          <a:xfrm>
            <a:off x="862730" y="7195912"/>
            <a:ext cx="318127" cy="4043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878C71EB-530C-66C2-FA21-0AB3CCCAFB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1926" b="86237"/>
          <a:stretch/>
        </p:blipFill>
        <p:spPr bwMode="auto">
          <a:xfrm rot="2853401">
            <a:off x="968810" y="6862631"/>
            <a:ext cx="318127" cy="4043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A0A4424E-B40B-C32B-3C19-323EC8B480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1926" b="86237"/>
          <a:stretch/>
        </p:blipFill>
        <p:spPr bwMode="auto">
          <a:xfrm>
            <a:off x="1378868" y="7131870"/>
            <a:ext cx="318127" cy="4043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1B33C2D0-FD0B-1768-3436-904A6FECEF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1926" b="86237"/>
          <a:stretch/>
        </p:blipFill>
        <p:spPr bwMode="auto">
          <a:xfrm rot="3065916">
            <a:off x="243976" y="6144639"/>
            <a:ext cx="318127" cy="404320"/>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n 23">
            <a:extLst>
              <a:ext uri="{FF2B5EF4-FFF2-40B4-BE49-F238E27FC236}">
                <a16:creationId xmlns:a16="http://schemas.microsoft.com/office/drawing/2014/main" id="{CE965E26-437A-409C-861D-6A76926548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11753" y="298420"/>
            <a:ext cx="566297" cy="458017"/>
          </a:xfrm>
          <a:prstGeom prst="rect">
            <a:avLst/>
          </a:prstGeom>
        </p:spPr>
      </p:pic>
      <p:sp>
        <p:nvSpPr>
          <p:cNvPr id="2" name="CuadroTexto 1">
            <a:extLst>
              <a:ext uri="{FF2B5EF4-FFF2-40B4-BE49-F238E27FC236}">
                <a16:creationId xmlns:a16="http://schemas.microsoft.com/office/drawing/2014/main" id="{50306C36-57FB-1D83-6CE7-342D2F165F05}"/>
              </a:ext>
            </a:extLst>
          </p:cNvPr>
          <p:cNvSpPr txBox="1"/>
          <p:nvPr/>
        </p:nvSpPr>
        <p:spPr>
          <a:xfrm>
            <a:off x="820248" y="3627021"/>
            <a:ext cx="8353586" cy="3693319"/>
          </a:xfrm>
          <a:prstGeom prst="rect">
            <a:avLst/>
          </a:prstGeom>
          <a:noFill/>
        </p:spPr>
        <p:txBody>
          <a:bodyPr wrap="square" rtlCol="0">
            <a:spAutoFit/>
          </a:bodyPr>
          <a:lstStyle/>
          <a:p>
            <a:endParaRPr lang="es-ES" dirty="0"/>
          </a:p>
          <a:p>
            <a:pPr algn="ctr"/>
            <a:r>
              <a:rPr lang="es-ES" sz="2400" dirty="0">
                <a:latin typeface="KG Miss Speechy IPA" panose="02000000000000000000" pitchFamily="2" charset="0"/>
              </a:rPr>
              <a:t>J.N:</a:t>
            </a:r>
          </a:p>
          <a:p>
            <a:pPr algn="ctr"/>
            <a:r>
              <a:rPr lang="es-ES" sz="2400" dirty="0">
                <a:latin typeface="KG Miss Speechy IPA" panose="02000000000000000000" pitchFamily="2" charset="0"/>
              </a:rPr>
              <a:t>C.C.T: </a:t>
            </a:r>
          </a:p>
          <a:p>
            <a:pPr algn="ctr"/>
            <a:r>
              <a:rPr lang="es-ES" sz="2400" dirty="0">
                <a:latin typeface="KG Miss Speechy IPA" panose="02000000000000000000" pitchFamily="2" charset="0"/>
              </a:rPr>
              <a:t>Sector: </a:t>
            </a:r>
          </a:p>
          <a:p>
            <a:pPr algn="ctr"/>
            <a:r>
              <a:rPr lang="es-ES" sz="2400" dirty="0">
                <a:latin typeface="KG Miss Speechy IPA" panose="02000000000000000000" pitchFamily="2" charset="0"/>
              </a:rPr>
              <a:t>Educador(a):       </a:t>
            </a:r>
          </a:p>
          <a:p>
            <a:pPr algn="ctr"/>
            <a:r>
              <a:rPr lang="es-ES" sz="2400" dirty="0">
                <a:latin typeface="KG Miss Speechy IPA" panose="02000000000000000000" pitchFamily="2" charset="0"/>
              </a:rPr>
              <a:t>Zona Escolar:</a:t>
            </a:r>
          </a:p>
          <a:p>
            <a:pPr algn="ctr"/>
            <a:r>
              <a:rPr lang="es-ES" sz="2400" dirty="0">
                <a:latin typeface="KG Miss Speechy IPA" panose="02000000000000000000" pitchFamily="2" charset="0"/>
              </a:rPr>
              <a:t>Grado y grupo:</a:t>
            </a:r>
          </a:p>
          <a:p>
            <a:pPr algn="ctr"/>
            <a:r>
              <a:rPr lang="es-ES" sz="2400" dirty="0">
                <a:latin typeface="KG Miss Speechy IPA" panose="02000000000000000000" pitchFamily="2" charset="0"/>
              </a:rPr>
              <a:t>Ciclo Escolar: 2024 -2025</a:t>
            </a:r>
          </a:p>
          <a:p>
            <a:pPr algn="ctr"/>
            <a:endParaRPr lang="es-ES" sz="2400" dirty="0">
              <a:latin typeface="KG Miss Speechy IPA" panose="02000000000000000000" pitchFamily="2" charset="0"/>
            </a:endParaRPr>
          </a:p>
          <a:p>
            <a:pPr algn="ctr"/>
            <a:r>
              <a:rPr lang="es-ES" sz="2400" dirty="0">
                <a:latin typeface="KG Miss Speechy IPA" panose="02000000000000000000" pitchFamily="2" charset="0"/>
              </a:rPr>
              <a:t>Fecha de aplicación: </a:t>
            </a:r>
            <a:endParaRPr lang="es-MX" sz="2400" dirty="0">
              <a:latin typeface="KG Miss Speechy IPA" panose="02000000000000000000" pitchFamily="2" charset="0"/>
            </a:endParaRPr>
          </a:p>
        </p:txBody>
      </p:sp>
    </p:spTree>
    <p:extLst>
      <p:ext uri="{BB962C8B-B14F-4D97-AF65-F5344CB8AC3E}">
        <p14:creationId xmlns:p14="http://schemas.microsoft.com/office/powerpoint/2010/main" val="1703229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3104D-624C-0E50-D98B-AE277960704C}"/>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EE85CC92-E8E0-ABB5-410B-B5AB0BEFFB9A}"/>
              </a:ext>
            </a:extLst>
          </p:cNvPr>
          <p:cNvSpPr txBox="1"/>
          <p:nvPr/>
        </p:nvSpPr>
        <p:spPr>
          <a:xfrm>
            <a:off x="223717" y="-1419279"/>
            <a:ext cx="9549629" cy="3770263"/>
          </a:xfrm>
          <a:prstGeom prst="rect">
            <a:avLst/>
          </a:prstGeom>
          <a:noFill/>
        </p:spPr>
        <p:txBody>
          <a:bodyPr wrap="square" rtlCol="0">
            <a:spAutoFit/>
          </a:bodyPr>
          <a:lstStyle/>
          <a:p>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p>
        </p:txBody>
      </p:sp>
      <p:sp>
        <p:nvSpPr>
          <p:cNvPr id="4" name="Rectángulo 3">
            <a:extLst>
              <a:ext uri="{FF2B5EF4-FFF2-40B4-BE49-F238E27FC236}">
                <a16:creationId xmlns:a16="http://schemas.microsoft.com/office/drawing/2014/main" id="{342CCCA9-F667-DF01-9386-E37A5A7EFB9A}"/>
              </a:ext>
            </a:extLst>
          </p:cNvPr>
          <p:cNvSpPr/>
          <p:nvPr/>
        </p:nvSpPr>
        <p:spPr>
          <a:xfrm rot="5400000">
            <a:off x="1336902" y="-923834"/>
            <a:ext cx="7414591" cy="9640958"/>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4" name="Imagen 23">
            <a:extLst>
              <a:ext uri="{FF2B5EF4-FFF2-40B4-BE49-F238E27FC236}">
                <a16:creationId xmlns:a16="http://schemas.microsoft.com/office/drawing/2014/main" id="{3A964F8A-F142-3A2D-C10F-BECE37E247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604" y="777748"/>
            <a:ext cx="407562" cy="329633"/>
          </a:xfrm>
          <a:prstGeom prst="rect">
            <a:avLst/>
          </a:prstGeom>
        </p:spPr>
      </p:pic>
      <p:sp>
        <p:nvSpPr>
          <p:cNvPr id="2" name="CuadroTexto 1">
            <a:extLst>
              <a:ext uri="{FF2B5EF4-FFF2-40B4-BE49-F238E27FC236}">
                <a16:creationId xmlns:a16="http://schemas.microsoft.com/office/drawing/2014/main" id="{6DA199E5-03A9-5F09-0653-455E4575EDE6}"/>
              </a:ext>
            </a:extLst>
          </p:cNvPr>
          <p:cNvSpPr txBox="1"/>
          <p:nvPr/>
        </p:nvSpPr>
        <p:spPr>
          <a:xfrm>
            <a:off x="-1175394" y="316083"/>
            <a:ext cx="8552985" cy="923330"/>
          </a:xfrm>
          <a:prstGeom prst="rect">
            <a:avLst/>
          </a:prstGeom>
          <a:noFill/>
        </p:spPr>
        <p:txBody>
          <a:bodyPr wrap="square" rtlCol="0">
            <a:spAutoFit/>
          </a:bodyPr>
          <a:lstStyle/>
          <a:p>
            <a:pPr algn="ctr"/>
            <a:r>
              <a:rPr lang="es-MX" sz="5400" dirty="0">
                <a:latin typeface="HelloMorgan" panose="02000603000000000000" pitchFamily="2" charset="0"/>
                <a:ea typeface="HelloMorgan" panose="02000603000000000000" pitchFamily="2" charset="0"/>
                <a:cs typeface="Dreaming Outloud Script Pro" panose="020F0502020204030204" pitchFamily="66" charset="0"/>
              </a:rPr>
              <a:t>Globos de la </a:t>
            </a:r>
          </a:p>
        </p:txBody>
      </p:sp>
      <p:sp>
        <p:nvSpPr>
          <p:cNvPr id="3" name="CuadroTexto 2">
            <a:extLst>
              <a:ext uri="{FF2B5EF4-FFF2-40B4-BE49-F238E27FC236}">
                <a16:creationId xmlns:a16="http://schemas.microsoft.com/office/drawing/2014/main" id="{2AA17C3E-96FB-D044-3DF6-CCDD3995034D}"/>
              </a:ext>
            </a:extLst>
          </p:cNvPr>
          <p:cNvSpPr txBox="1"/>
          <p:nvPr/>
        </p:nvSpPr>
        <p:spPr>
          <a:xfrm>
            <a:off x="3647507" y="-25638"/>
            <a:ext cx="6634976" cy="1200329"/>
          </a:xfrm>
          <a:prstGeom prst="rect">
            <a:avLst/>
          </a:prstGeom>
          <a:noFill/>
        </p:spPr>
        <p:txBody>
          <a:bodyPr wrap="square" rtlCol="0">
            <a:spAutoFit/>
          </a:bodyPr>
          <a:lstStyle/>
          <a:p>
            <a:pPr algn="ctr"/>
            <a:r>
              <a:rPr lang="es-MX" sz="7200" dirty="0">
                <a:latin typeface="LOVING IS EASY" pitchFamily="50" charset="0"/>
              </a:rPr>
              <a:t>AMISTAD</a:t>
            </a:r>
          </a:p>
        </p:txBody>
      </p:sp>
      <p:graphicFrame>
        <p:nvGraphicFramePr>
          <p:cNvPr id="7" name="Tabla 6">
            <a:extLst>
              <a:ext uri="{FF2B5EF4-FFF2-40B4-BE49-F238E27FC236}">
                <a16:creationId xmlns:a16="http://schemas.microsoft.com/office/drawing/2014/main" id="{EE33DE91-13AD-BD48-E5E5-35E2A17BD80E}"/>
              </a:ext>
            </a:extLst>
          </p:cNvPr>
          <p:cNvGraphicFramePr>
            <a:graphicFrameLocks noGrp="1"/>
          </p:cNvGraphicFramePr>
          <p:nvPr>
            <p:extLst>
              <p:ext uri="{D42A27DB-BD31-4B8C-83A1-F6EECF244321}">
                <p14:modId xmlns:p14="http://schemas.microsoft.com/office/powerpoint/2010/main" val="357766888"/>
              </p:ext>
            </p:extLst>
          </p:nvPr>
        </p:nvGraphicFramePr>
        <p:xfrm>
          <a:off x="647239" y="1520960"/>
          <a:ext cx="8918792" cy="5989618"/>
        </p:xfrm>
        <a:graphic>
          <a:graphicData uri="http://schemas.openxmlformats.org/drawingml/2006/table">
            <a:tbl>
              <a:tblPr firstRow="1" bandRow="1">
                <a:tableStyleId>{5C22544A-7EE6-4342-B048-85BDC9FD1C3A}</a:tableStyleId>
              </a:tblPr>
              <a:tblGrid>
                <a:gridCol w="802465">
                  <a:extLst>
                    <a:ext uri="{9D8B030D-6E8A-4147-A177-3AD203B41FA5}">
                      <a16:colId xmlns:a16="http://schemas.microsoft.com/office/drawing/2014/main" val="20000"/>
                    </a:ext>
                  </a:extLst>
                </a:gridCol>
                <a:gridCol w="1340471">
                  <a:extLst>
                    <a:ext uri="{9D8B030D-6E8A-4147-A177-3AD203B41FA5}">
                      <a16:colId xmlns:a16="http://schemas.microsoft.com/office/drawing/2014/main" val="20001"/>
                    </a:ext>
                  </a:extLst>
                </a:gridCol>
                <a:gridCol w="2311221">
                  <a:extLst>
                    <a:ext uri="{9D8B030D-6E8A-4147-A177-3AD203B41FA5}">
                      <a16:colId xmlns:a16="http://schemas.microsoft.com/office/drawing/2014/main" val="20002"/>
                    </a:ext>
                  </a:extLst>
                </a:gridCol>
                <a:gridCol w="1954833">
                  <a:extLst>
                    <a:ext uri="{9D8B030D-6E8A-4147-A177-3AD203B41FA5}">
                      <a16:colId xmlns:a16="http://schemas.microsoft.com/office/drawing/2014/main" val="20003"/>
                    </a:ext>
                  </a:extLst>
                </a:gridCol>
                <a:gridCol w="2509802">
                  <a:extLst>
                    <a:ext uri="{9D8B030D-6E8A-4147-A177-3AD203B41FA5}">
                      <a16:colId xmlns:a16="http://schemas.microsoft.com/office/drawing/2014/main" val="20004"/>
                    </a:ext>
                  </a:extLst>
                </a:gridCol>
              </a:tblGrid>
              <a:tr h="265144">
                <a:tc gridSpan="2">
                  <a:txBody>
                    <a:bodyPr/>
                    <a:lstStyle/>
                    <a:p>
                      <a:r>
                        <a:rPr lang="es-ES" sz="1200" b="1" dirty="0">
                          <a:solidFill>
                            <a:schemeClr val="bg1"/>
                          </a:solidFill>
                          <a:latin typeface="KG Miss Speechy IPA" panose="02000000000000000000" pitchFamily="2" charset="0"/>
                        </a:rPr>
                        <a:t>Nombre de</a:t>
                      </a:r>
                      <a:r>
                        <a:rPr lang="es-ES" sz="1200" b="1" baseline="0" dirty="0">
                          <a:solidFill>
                            <a:schemeClr val="bg1"/>
                          </a:solidFill>
                          <a:latin typeface="KG Miss Speechy IPA" panose="02000000000000000000" pitchFamily="2" charset="0"/>
                        </a:rPr>
                        <a:t> la actividad</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algn="l"/>
                      <a:r>
                        <a:rPr lang="es-MX" sz="1200" b="0" dirty="0">
                          <a:solidFill>
                            <a:schemeClr val="tx1"/>
                          </a:solidFill>
                          <a:latin typeface="KG Miss Speechy IPA" panose="02000000000000000000" pitchFamily="2" charset="0"/>
                        </a:rPr>
                        <a:t>Globos de la amistad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0"/>
                  </a:ext>
                </a:extLst>
              </a:tr>
              <a:tr h="265144">
                <a:tc gridSpan="2">
                  <a:txBody>
                    <a:bodyPr/>
                    <a:lstStyle/>
                    <a:p>
                      <a:r>
                        <a:rPr lang="es-ES" sz="1200" b="1" dirty="0">
                          <a:solidFill>
                            <a:schemeClr val="bg1"/>
                          </a:solidFill>
                          <a:latin typeface="KG Miss Speechy IPA" panose="02000000000000000000" pitchFamily="2" charset="0"/>
                        </a:rPr>
                        <a:t>Fecha</a:t>
                      </a:r>
                      <a:r>
                        <a:rPr lang="es-ES" sz="1200" b="1" baseline="0" dirty="0">
                          <a:solidFill>
                            <a:schemeClr val="bg1"/>
                          </a:solidFill>
                          <a:latin typeface="KG Miss Speechy IPA" panose="02000000000000000000" pitchFamily="2" charset="0"/>
                        </a:rPr>
                        <a:t> de aplicación</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gridSpan="3">
                  <a:txBody>
                    <a:bodyPr/>
                    <a:lstStyle/>
                    <a:p>
                      <a:pPr algn="l"/>
                      <a:r>
                        <a:rPr lang="es-MX" sz="1200" b="0" dirty="0">
                          <a:solidFill>
                            <a:schemeClr val="tx1"/>
                          </a:solidFill>
                          <a:latin typeface="KG Miss Speechy IPA" panose="02000000000000000000" pitchFamily="2" charset="0"/>
                        </a:rPr>
                        <a:t>Martes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898544">
                <a:tc gridSpan="2">
                  <a:txBody>
                    <a:bodyPr/>
                    <a:lstStyle/>
                    <a:p>
                      <a:r>
                        <a:rPr lang="es-ES" sz="1200" b="1" dirty="0">
                          <a:solidFill>
                            <a:schemeClr val="bg1"/>
                          </a:solidFill>
                          <a:latin typeface="KG Miss Speechy IPA" panose="02000000000000000000" pitchFamily="2" charset="0"/>
                        </a:rPr>
                        <a:t>Campo</a:t>
                      </a:r>
                      <a:r>
                        <a:rPr lang="es-ES" sz="1200" b="1" baseline="0" dirty="0">
                          <a:solidFill>
                            <a:schemeClr val="bg1"/>
                          </a:solidFill>
                          <a:latin typeface="KG Miss Speechy IPA" panose="02000000000000000000" pitchFamily="2" charset="0"/>
                        </a:rPr>
                        <a:t> formativo que sustenta el aprendizaje</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a:solidFill>
                            <a:schemeClr val="tx1"/>
                          </a:solidFill>
                          <a:latin typeface="KG Miss Speechy IPA" panose="02000000000000000000" pitchFamily="2" charset="0"/>
                        </a:rPr>
                        <a:t>Saberes y Pensamiento Científico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b="1" dirty="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dirty="0">
                          <a:latin typeface="KG Miss Speechy IPA" panose="02000000000000000000" pitchFamily="2" charset="0"/>
                        </a:rPr>
                        <a:t>Clasificación y experimentación con objetos y elementos del entorno que reflejan la diversidad de la comunidad o región.</a:t>
                      </a:r>
                      <a:endParaRPr lang="es-MX" sz="1100" b="1" dirty="0">
                        <a:solidFill>
                          <a:schemeClr val="tx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41907">
                <a:tc gridSpan="2">
                  <a:txBody>
                    <a:bodyPr/>
                    <a:lstStyle/>
                    <a:p>
                      <a:r>
                        <a:rPr lang="es-ES" sz="1200" b="1" dirty="0">
                          <a:solidFill>
                            <a:schemeClr val="bg1"/>
                          </a:solidFill>
                          <a:latin typeface="KG Miss Speechy IPA" panose="02000000000000000000" pitchFamily="2" charset="0"/>
                        </a:rPr>
                        <a:t>Procesos</a:t>
                      </a:r>
                      <a:r>
                        <a:rPr lang="es-ES" sz="1200" b="1" baseline="0" dirty="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100" dirty="0">
                          <a:latin typeface="KG Miss Speechy IPA" panose="02000000000000000000" pitchFamily="2" charset="0"/>
                        </a:rPr>
                        <a:t>Experimenta, de manera colaborativa, con elementos y objetos del entorno y reconoce si hay cambios o transformaciones en ellos, manteniendo normas de seguridad.</a:t>
                      </a:r>
                      <a:endParaRPr lang="es-ES" sz="11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3"/>
                  </a:ext>
                </a:extLst>
              </a:tr>
              <a:tr h="265144">
                <a:tc gridSpan="2">
                  <a:txBody>
                    <a:bodyPr/>
                    <a:lstStyle/>
                    <a:p>
                      <a:r>
                        <a:rPr lang="es-ES" sz="1200" b="1" dirty="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gridSpan="3">
                  <a:txBody>
                    <a:bodyPr/>
                    <a:lstStyle/>
                    <a:p>
                      <a:pPr marL="171450" marR="0" lvl="0" indent="-171450" algn="just"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100" dirty="0">
                          <a:latin typeface="KG Miss Speechy IPA" panose="02000000000000000000" pitchFamily="2" charset="0"/>
                        </a:rPr>
                        <a:t>Espera su turno al participar en una conversación con sus compañeras o compañeros</a:t>
                      </a:r>
                      <a:r>
                        <a:rPr lang="es-ES" sz="1100" b="0" dirty="0">
                          <a:latin typeface="KG Miss Speechy IPA" panose="020000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4"/>
                  </a:ext>
                </a:extLst>
              </a:tr>
              <a:tr h="265144">
                <a:tc>
                  <a:txBody>
                    <a:bodyPr/>
                    <a:lstStyle/>
                    <a:p>
                      <a:pPr algn="ctr"/>
                      <a:r>
                        <a:rPr lang="es-ES" sz="1200" b="1" dirty="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gridSpan="4">
                  <a:txBody>
                    <a:bodyPr/>
                    <a:lstStyle/>
                    <a:p>
                      <a:pPr algn="ctr"/>
                      <a:r>
                        <a:rPr lang="es-ES" sz="1200" b="1" dirty="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r h="265144">
                <a:tc rowSpan="4">
                  <a:txBody>
                    <a:bodyPr/>
                    <a:lstStyle/>
                    <a:p>
                      <a:pPr algn="ctr"/>
                      <a:r>
                        <a:rPr lang="es-MX" sz="1200" b="1" dirty="0">
                          <a:latin typeface="KG Miss Speechy IPA" panose="02000000000000000000" pitchFamily="2" charset="0"/>
                        </a:rPr>
                        <a:t>3.- Organizar y estructurar las respuestas a las preguntas de indagación</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INICIO: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r h="972196">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latin typeface="KG Miss Speechy IPA" panose="02000000000000000000" pitchFamily="2" charset="0"/>
                          <a:ea typeface="+mn-ea"/>
                          <a:cs typeface="+mn-cs"/>
                        </a:rPr>
                        <a:t>Poner a los niños en</a:t>
                      </a:r>
                      <a:r>
                        <a:rPr lang="es-MX" sz="1200" kern="1200" baseline="0" dirty="0">
                          <a:solidFill>
                            <a:schemeClr val="dk1"/>
                          </a:solidFill>
                          <a:effectLst/>
                          <a:latin typeface="KG Miss Speechy IPA" panose="02000000000000000000" pitchFamily="2" charset="0"/>
                          <a:ea typeface="+mn-ea"/>
                          <a:cs typeface="+mn-cs"/>
                        </a:rPr>
                        <a:t> plenaria y dar los buenos días con la canción “Un amor tan grande” </a:t>
                      </a:r>
                      <a:r>
                        <a:rPr lang="es-MX" sz="1200" kern="1200" baseline="0" dirty="0">
                          <a:solidFill>
                            <a:schemeClr val="dk1"/>
                          </a:solidFill>
                          <a:effectLst/>
                          <a:latin typeface="KG Miss Speechy IPA" panose="02000000000000000000" pitchFamily="2" charset="0"/>
                          <a:ea typeface="+mn-ea"/>
                          <a:cs typeface="+mn-cs"/>
                          <a:hlinkClick r:id="rId3"/>
                        </a:rPr>
                        <a:t>https://www.youtube.com/watch?v=IDvX2g-xvac</a:t>
                      </a:r>
                      <a:r>
                        <a:rPr lang="es-MX" sz="1200" kern="1200" baseline="0" dirty="0">
                          <a:solidFill>
                            <a:schemeClr val="dk1"/>
                          </a:solidFill>
                          <a:effectLst/>
                          <a:latin typeface="KG Miss Speechy IPA" panose="02000000000000000000" pitchFamily="2" charset="0"/>
                          <a:ea typeface="+mn-ea"/>
                          <a:cs typeface="+mn-cs"/>
                        </a:rPr>
                        <a:t>. Posteriormente, preguntarles: ¿han jugado con globos?, ¿saben inflarlos?, ¿de que manera?, ¿Cómo podemos inflar un globo sin la necesidad de soplar? Escuchar sus respuestas. Enseguida en la lámina del experimento anotar los primeros tres datos que se solicitan.</a:t>
                      </a:r>
                      <a:endParaRPr lang="es-MX" sz="1200" kern="1200" dirty="0">
                        <a:solidFill>
                          <a:schemeClr val="dk1"/>
                        </a:solidFill>
                        <a:effectLst/>
                        <a:latin typeface="KG Miss Speechy IPA" panose="02000000000000000000" pitchFamily="2"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7"/>
                  </a:ext>
                </a:extLst>
              </a:tr>
              <a:tr h="265144">
                <a:tc vMerge="1">
                  <a:txBody>
                    <a:bodyPr/>
                    <a:lstStyle/>
                    <a:p>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DESARROLLO: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8"/>
                  </a:ext>
                </a:extLst>
              </a:tr>
              <a:tr h="1951018">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Mencionarles que el día de hoy realizaremos un experimento, inflaremos un globo pero no lo inflaremos con nuestra boca; preguntarles ¿Cómo creen que lo inflaremos? Escuchar sus respuestas. Observar el video “Inflar globo con Alka Seltzer y vinagre” </a:t>
                      </a:r>
                      <a:r>
                        <a:rPr lang="es-MX" sz="1200" kern="1200" baseline="0" dirty="0">
                          <a:solidFill>
                            <a:schemeClr val="dk1"/>
                          </a:solidFill>
                          <a:effectLst/>
                          <a:latin typeface="KG Miss Speechy IPA" panose="02000000000000000000" pitchFamily="2" charset="0"/>
                          <a:ea typeface="+mn-ea"/>
                          <a:cs typeface="+mn-cs"/>
                          <a:hlinkClick r:id="rId4"/>
                        </a:rPr>
                        <a:t>https://www.youtube.com/shorts/ZoV2AMEWyFo</a:t>
                      </a:r>
                      <a:r>
                        <a:rPr lang="es-MX" sz="1200" kern="1200" baseline="0" dirty="0">
                          <a:solidFill>
                            <a:schemeClr val="dk1"/>
                          </a:solidFill>
                          <a:effectLst/>
                          <a:latin typeface="KG Miss Speechy IPA" panose="02000000000000000000" pitchFamily="2" charset="0"/>
                          <a:ea typeface="+mn-ea"/>
                          <a:cs typeface="+mn-cs"/>
                        </a:rPr>
                        <a:t>  para que observen el paso a paso para posteriormente realizarlo con los materiales que se les solicitó previamente. En  una botella pondrán vinagre, le echarán unas gotitas de pintura (roja, morada o rosa) y la agitaran hasta que se diluya completamente, posteriormente introducirán dentro del globo unas pastillas de </a:t>
                      </a:r>
                      <a:r>
                        <a:rPr lang="es-MX" sz="1200" kern="1200" baseline="0" dirty="0" err="1">
                          <a:solidFill>
                            <a:schemeClr val="dk1"/>
                          </a:solidFill>
                          <a:effectLst/>
                          <a:latin typeface="KG Miss Speechy IPA" panose="02000000000000000000" pitchFamily="2" charset="0"/>
                          <a:ea typeface="+mn-ea"/>
                          <a:cs typeface="+mn-cs"/>
                        </a:rPr>
                        <a:t>alka</a:t>
                      </a:r>
                      <a:r>
                        <a:rPr lang="es-MX" sz="1200" kern="1200" baseline="0" dirty="0">
                          <a:solidFill>
                            <a:schemeClr val="dk1"/>
                          </a:solidFill>
                          <a:effectLst/>
                          <a:latin typeface="KG Miss Speechy IPA" panose="02000000000000000000" pitchFamily="2" charset="0"/>
                          <a:ea typeface="+mn-ea"/>
                          <a:cs typeface="+mn-cs"/>
                        </a:rPr>
                        <a:t> </a:t>
                      </a:r>
                      <a:r>
                        <a:rPr lang="es-MX" sz="1200" kern="1200" baseline="0" dirty="0" err="1">
                          <a:solidFill>
                            <a:schemeClr val="dk1"/>
                          </a:solidFill>
                          <a:effectLst/>
                          <a:latin typeface="KG Miss Speechy IPA" panose="02000000000000000000" pitchFamily="2" charset="0"/>
                          <a:ea typeface="+mn-ea"/>
                          <a:cs typeface="+mn-cs"/>
                        </a:rPr>
                        <a:t>seltzer</a:t>
                      </a:r>
                      <a:r>
                        <a:rPr lang="es-MX" sz="1200" kern="1200" baseline="0" dirty="0">
                          <a:solidFill>
                            <a:schemeClr val="dk1"/>
                          </a:solidFill>
                          <a:effectLst/>
                          <a:latin typeface="KG Miss Speechy IPA" panose="02000000000000000000" pitchFamily="2" charset="0"/>
                          <a:ea typeface="+mn-ea"/>
                          <a:cs typeface="+mn-cs"/>
                        </a:rPr>
                        <a:t> y pondrán el globo en la boquilla de la botella dejando caer dentro las pastillas, y observarán como el globo se va inflando lentamente.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481547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54E65-A039-37E6-DB7F-555395FC0CE5}"/>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51B4D528-C744-621C-CB53-82E668DCF332}"/>
              </a:ext>
            </a:extLst>
          </p:cNvPr>
          <p:cNvSpPr txBox="1"/>
          <p:nvPr/>
        </p:nvSpPr>
        <p:spPr>
          <a:xfrm>
            <a:off x="254383" y="641943"/>
            <a:ext cx="9549629" cy="3770263"/>
          </a:xfrm>
          <a:prstGeom prst="rect">
            <a:avLst/>
          </a:prstGeom>
          <a:noFill/>
        </p:spPr>
        <p:txBody>
          <a:bodyPr wrap="square" rtlCol="0">
            <a:spAutoFit/>
          </a:bodyPr>
          <a:lstStyle/>
          <a:p>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p>
        </p:txBody>
      </p:sp>
      <p:sp>
        <p:nvSpPr>
          <p:cNvPr id="4" name="Rectángulo 3">
            <a:extLst>
              <a:ext uri="{FF2B5EF4-FFF2-40B4-BE49-F238E27FC236}">
                <a16:creationId xmlns:a16="http://schemas.microsoft.com/office/drawing/2014/main" id="{674C45A7-4551-F476-7BC9-E09A03FF41D8}"/>
              </a:ext>
            </a:extLst>
          </p:cNvPr>
          <p:cNvSpPr/>
          <p:nvPr/>
        </p:nvSpPr>
        <p:spPr>
          <a:xfrm rot="5400000">
            <a:off x="1336902" y="-923834"/>
            <a:ext cx="7414591" cy="9640958"/>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4" name="Imagen 23">
            <a:extLst>
              <a:ext uri="{FF2B5EF4-FFF2-40B4-BE49-F238E27FC236}">
                <a16:creationId xmlns:a16="http://schemas.microsoft.com/office/drawing/2014/main" id="{ADAFC302-D8A3-A748-226E-870C387DFE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7900" y="7006017"/>
            <a:ext cx="566297" cy="458017"/>
          </a:xfrm>
          <a:prstGeom prst="rect">
            <a:avLst/>
          </a:prstGeom>
        </p:spPr>
      </p:pic>
      <p:graphicFrame>
        <p:nvGraphicFramePr>
          <p:cNvPr id="7" name="Tabla 6">
            <a:extLst>
              <a:ext uri="{FF2B5EF4-FFF2-40B4-BE49-F238E27FC236}">
                <a16:creationId xmlns:a16="http://schemas.microsoft.com/office/drawing/2014/main" id="{3A11C8A2-0B8F-DE46-3993-5D69F16A5077}"/>
              </a:ext>
            </a:extLst>
          </p:cNvPr>
          <p:cNvGraphicFramePr>
            <a:graphicFrameLocks noGrp="1"/>
          </p:cNvGraphicFramePr>
          <p:nvPr>
            <p:extLst>
              <p:ext uri="{D42A27DB-BD31-4B8C-83A1-F6EECF244321}">
                <p14:modId xmlns:p14="http://schemas.microsoft.com/office/powerpoint/2010/main" val="1780502897"/>
              </p:ext>
            </p:extLst>
          </p:nvPr>
        </p:nvGraphicFramePr>
        <p:xfrm>
          <a:off x="549517" y="493409"/>
          <a:ext cx="8989359" cy="1406950"/>
        </p:xfrm>
        <a:graphic>
          <a:graphicData uri="http://schemas.openxmlformats.org/drawingml/2006/table">
            <a:tbl>
              <a:tblPr firstRow="1" bandRow="1">
                <a:tableStyleId>{5C22544A-7EE6-4342-B048-85BDC9FD1C3A}</a:tableStyleId>
              </a:tblPr>
              <a:tblGrid>
                <a:gridCol w="888990">
                  <a:extLst>
                    <a:ext uri="{9D8B030D-6E8A-4147-A177-3AD203B41FA5}">
                      <a16:colId xmlns:a16="http://schemas.microsoft.com/office/drawing/2014/main" val="20000"/>
                    </a:ext>
                  </a:extLst>
                </a:gridCol>
                <a:gridCol w="8100369">
                  <a:extLst>
                    <a:ext uri="{9D8B030D-6E8A-4147-A177-3AD203B41FA5}">
                      <a16:colId xmlns:a16="http://schemas.microsoft.com/office/drawing/2014/main" val="20001"/>
                    </a:ext>
                  </a:extLst>
                </a:gridCol>
              </a:tblGrid>
              <a:tr h="402250">
                <a:tc rowSpan="2">
                  <a:txBody>
                    <a:bodyPr/>
                    <a:lstStyle/>
                    <a:p>
                      <a:pPr algn="ctr"/>
                      <a:r>
                        <a:rPr lang="es-MX" sz="1100" b="1" dirty="0">
                          <a:solidFill>
                            <a:schemeClr val="tx1"/>
                          </a:solidFill>
                          <a:latin typeface="KG Miss Speechy IPA" panose="02000000000000000000" pitchFamily="2" charset="0"/>
                        </a:rPr>
                        <a:t>3.- Organizar y estructurar las respuestas a las preguntas de indagación</a:t>
                      </a:r>
                    </a:p>
                  </a:txBody>
                  <a:tcPr marL="90300" marR="90300" marT="45150" marB="4515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latin typeface="KG Miss Speechy IPA" panose="02000000000000000000" pitchFamily="2" charset="0"/>
                          <a:ea typeface="+mn-ea"/>
                          <a:cs typeface="+mn-cs"/>
                        </a:rPr>
                        <a:t>Preguntarles:</a:t>
                      </a:r>
                      <a:r>
                        <a:rPr lang="es-MX" sz="1200" kern="1200" baseline="0" dirty="0">
                          <a:solidFill>
                            <a:schemeClr val="dk1"/>
                          </a:solidFill>
                          <a:effectLst/>
                          <a:latin typeface="KG Miss Speechy IPA" panose="02000000000000000000" pitchFamily="2" charset="0"/>
                          <a:ea typeface="+mn-ea"/>
                          <a:cs typeface="+mn-cs"/>
                        </a:rPr>
                        <a:t> ¿Por qué creen que el globo se infla? Explicarles que esto sucede porque se produce una reacción química cuando las tabletas de </a:t>
                      </a:r>
                      <a:r>
                        <a:rPr lang="es-MX" sz="1200" kern="1200" baseline="0" dirty="0" err="1">
                          <a:solidFill>
                            <a:schemeClr val="dk1"/>
                          </a:solidFill>
                          <a:effectLst/>
                          <a:latin typeface="KG Miss Speechy IPA" panose="02000000000000000000" pitchFamily="2" charset="0"/>
                          <a:ea typeface="+mn-ea"/>
                          <a:cs typeface="+mn-cs"/>
                        </a:rPr>
                        <a:t>alka</a:t>
                      </a:r>
                      <a:r>
                        <a:rPr lang="es-MX" sz="1200" kern="1200" baseline="0" dirty="0">
                          <a:solidFill>
                            <a:schemeClr val="dk1"/>
                          </a:solidFill>
                          <a:effectLst/>
                          <a:latin typeface="KG Miss Speechy IPA" panose="02000000000000000000" pitchFamily="2" charset="0"/>
                          <a:ea typeface="+mn-ea"/>
                          <a:cs typeface="+mn-cs"/>
                        </a:rPr>
                        <a:t> </a:t>
                      </a:r>
                      <a:r>
                        <a:rPr lang="es-MX" sz="1200" kern="1200" baseline="0" dirty="0" err="1">
                          <a:solidFill>
                            <a:schemeClr val="dk1"/>
                          </a:solidFill>
                          <a:effectLst/>
                          <a:latin typeface="KG Miss Speechy IPA" panose="02000000000000000000" pitchFamily="2" charset="0"/>
                          <a:ea typeface="+mn-ea"/>
                          <a:cs typeface="+mn-cs"/>
                        </a:rPr>
                        <a:t>seltzer</a:t>
                      </a:r>
                      <a:r>
                        <a:rPr lang="es-MX" sz="1200" kern="1200" baseline="0" dirty="0">
                          <a:solidFill>
                            <a:schemeClr val="dk1"/>
                          </a:solidFill>
                          <a:effectLst/>
                          <a:latin typeface="KG Miss Speechy IPA" panose="02000000000000000000" pitchFamily="2" charset="0"/>
                          <a:ea typeface="+mn-ea"/>
                          <a:cs typeface="+mn-cs"/>
                        </a:rPr>
                        <a:t> golpean el vinagre, que hace que el aire necesite salir, por lo que es empujado hacia los globos, hasta que se inflan y se llenan.; algo parecido a lo que pasa con el experimento del termómetro. Finalmente, en la ficha de trabajo 6 enumerar los pasos para la realización del experimento.</a:t>
                      </a:r>
                      <a:endParaRPr lang="es-MX" sz="1200" kern="1200" dirty="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8" name="Tabla 7">
            <a:extLst>
              <a:ext uri="{FF2B5EF4-FFF2-40B4-BE49-F238E27FC236}">
                <a16:creationId xmlns:a16="http://schemas.microsoft.com/office/drawing/2014/main" id="{E1D50334-97B6-AC7B-F278-516318DD36AC}"/>
              </a:ext>
            </a:extLst>
          </p:cNvPr>
          <p:cNvGraphicFramePr>
            <a:graphicFrameLocks noGrp="1"/>
          </p:cNvGraphicFramePr>
          <p:nvPr>
            <p:extLst>
              <p:ext uri="{D42A27DB-BD31-4B8C-83A1-F6EECF244321}">
                <p14:modId xmlns:p14="http://schemas.microsoft.com/office/powerpoint/2010/main" val="844865174"/>
              </p:ext>
            </p:extLst>
          </p:nvPr>
        </p:nvGraphicFramePr>
        <p:xfrm>
          <a:off x="534517" y="3768922"/>
          <a:ext cx="8989359" cy="1554480"/>
        </p:xfrm>
        <a:graphic>
          <a:graphicData uri="http://schemas.openxmlformats.org/drawingml/2006/table">
            <a:tbl>
              <a:tblPr firstRow="1" bandRow="1">
                <a:tableStyleId>{5C22544A-7EE6-4342-B048-85BDC9FD1C3A}</a:tableStyleId>
              </a:tblPr>
              <a:tblGrid>
                <a:gridCol w="8989359">
                  <a:extLst>
                    <a:ext uri="{9D8B030D-6E8A-4147-A177-3AD203B41FA5}">
                      <a16:colId xmlns:a16="http://schemas.microsoft.com/office/drawing/2014/main" val="20000"/>
                    </a:ext>
                  </a:extLst>
                </a:gridCol>
              </a:tblGrid>
              <a:tr h="589349">
                <a:tc>
                  <a:txBody>
                    <a:bodyPr/>
                    <a:lstStyle/>
                    <a:p>
                      <a:pPr marL="342900" indent="-342900">
                        <a:buFont typeface="Arial" panose="020B0604020202020204" pitchFamily="34" charset="0"/>
                        <a:buChar char="•"/>
                      </a:pPr>
                      <a:r>
                        <a:rPr lang="es-MX" sz="1200" b="0" baseline="0" dirty="0">
                          <a:solidFill>
                            <a:schemeClr val="tx1"/>
                          </a:solidFill>
                          <a:latin typeface="KG Miss Speechy IPA" panose="02000000000000000000" pitchFamily="2" charset="0"/>
                        </a:rPr>
                        <a:t>Canción: “Un amor tan grande”</a:t>
                      </a:r>
                    </a:p>
                    <a:p>
                      <a:pPr marL="342900" indent="-342900">
                        <a:buFont typeface="Arial" panose="020B0604020202020204" pitchFamily="34" charset="0"/>
                        <a:buChar char="•"/>
                      </a:pPr>
                      <a:r>
                        <a:rPr lang="es-MX" sz="1200" b="0" baseline="0" dirty="0">
                          <a:solidFill>
                            <a:schemeClr val="tx1"/>
                          </a:solidFill>
                          <a:latin typeface="KG Miss Speechy IPA" panose="02000000000000000000" pitchFamily="2" charset="0"/>
                        </a:rPr>
                        <a:t>Dos botellas de plástico</a:t>
                      </a:r>
                    </a:p>
                    <a:p>
                      <a:pPr marL="342900" indent="-342900">
                        <a:buFont typeface="Arial" panose="020B0604020202020204" pitchFamily="34" charset="0"/>
                        <a:buChar char="•"/>
                      </a:pPr>
                      <a:r>
                        <a:rPr lang="es-MX" sz="1200" b="0" baseline="0" dirty="0">
                          <a:solidFill>
                            <a:schemeClr val="tx1"/>
                          </a:solidFill>
                          <a:latin typeface="KG Miss Speechy IPA" panose="02000000000000000000" pitchFamily="2" charset="0"/>
                        </a:rPr>
                        <a:t>Vinagre</a:t>
                      </a:r>
                    </a:p>
                    <a:p>
                      <a:pPr marL="342900" indent="-342900">
                        <a:buFont typeface="Arial" panose="020B0604020202020204" pitchFamily="34" charset="0"/>
                        <a:buChar char="•"/>
                      </a:pPr>
                      <a:r>
                        <a:rPr lang="es-MX" sz="1200" b="0" baseline="0" dirty="0">
                          <a:solidFill>
                            <a:schemeClr val="tx1"/>
                          </a:solidFill>
                          <a:latin typeface="KG Miss Speechy IPA" panose="02000000000000000000" pitchFamily="2" charset="0"/>
                        </a:rPr>
                        <a:t>Pastillas de </a:t>
                      </a:r>
                      <a:r>
                        <a:rPr lang="es-MX" sz="1200" b="0" baseline="0" dirty="0" err="1">
                          <a:solidFill>
                            <a:schemeClr val="tx1"/>
                          </a:solidFill>
                          <a:latin typeface="KG Miss Speechy IPA" panose="02000000000000000000" pitchFamily="2" charset="0"/>
                        </a:rPr>
                        <a:t>alka-Seltzer</a:t>
                      </a:r>
                      <a:endParaRPr lang="es-MX" sz="1200" b="0" baseline="0" dirty="0">
                        <a:solidFill>
                          <a:schemeClr val="tx1"/>
                        </a:solidFill>
                        <a:latin typeface="KG Miss Speechy IPA" panose="02000000000000000000" pitchFamily="2" charset="0"/>
                      </a:endParaRPr>
                    </a:p>
                    <a:p>
                      <a:pPr marL="342900" indent="-342900">
                        <a:buFont typeface="Arial" panose="020B0604020202020204" pitchFamily="34" charset="0"/>
                        <a:buChar char="•"/>
                      </a:pPr>
                      <a:r>
                        <a:rPr lang="es-MX" sz="1200" b="0" baseline="0" dirty="0">
                          <a:solidFill>
                            <a:schemeClr val="tx1"/>
                          </a:solidFill>
                          <a:latin typeface="KG Miss Speechy IPA" panose="02000000000000000000" pitchFamily="2" charset="0"/>
                        </a:rPr>
                        <a:t>2 globos</a:t>
                      </a:r>
                    </a:p>
                    <a:p>
                      <a:pPr marL="342900" indent="-342900">
                        <a:buFont typeface="Arial" panose="020B0604020202020204" pitchFamily="34" charset="0"/>
                        <a:buChar char="•"/>
                      </a:pPr>
                      <a:r>
                        <a:rPr lang="es-MX" sz="1200" b="0" baseline="0" dirty="0">
                          <a:solidFill>
                            <a:schemeClr val="tx1"/>
                          </a:solidFill>
                          <a:latin typeface="KG Miss Speechy IPA" panose="02000000000000000000" pitchFamily="2" charset="0"/>
                        </a:rPr>
                        <a:t>Ficha de trabajo 6</a:t>
                      </a:r>
                    </a:p>
                    <a:p>
                      <a:pPr marL="342900" indent="-342900">
                        <a:buFont typeface="Arial" panose="020B0604020202020204" pitchFamily="34" charset="0"/>
                        <a:buChar char="•"/>
                      </a:pPr>
                      <a:r>
                        <a:rPr lang="es-MX" sz="1200" b="0" baseline="0" dirty="0">
                          <a:solidFill>
                            <a:schemeClr val="tx1"/>
                          </a:solidFill>
                          <a:latin typeface="KG Miss Speechy IPA" panose="02000000000000000000" pitchFamily="2" charset="0"/>
                        </a:rPr>
                        <a:t>Lápiz</a:t>
                      </a:r>
                    </a:p>
                    <a:p>
                      <a:pPr marL="342900" indent="-342900">
                        <a:buFont typeface="Arial" panose="020B0604020202020204" pitchFamily="34" charset="0"/>
                        <a:buChar char="•"/>
                      </a:pPr>
                      <a:r>
                        <a:rPr lang="es-MX" sz="1200" b="0" baseline="0" dirty="0">
                          <a:solidFill>
                            <a:schemeClr val="tx1"/>
                          </a:solidFill>
                          <a:latin typeface="KG Miss Speechy IPA" panose="02000000000000000000" pitchFamily="2" charset="0"/>
                        </a:rPr>
                        <a:t>Crayones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9" name="CuadroTexto 8">
            <a:extLst>
              <a:ext uri="{FF2B5EF4-FFF2-40B4-BE49-F238E27FC236}">
                <a16:creationId xmlns:a16="http://schemas.microsoft.com/office/drawing/2014/main" id="{17230DE5-A95B-994B-B32D-7AEA11EAD05B}"/>
              </a:ext>
            </a:extLst>
          </p:cNvPr>
          <p:cNvSpPr txBox="1"/>
          <p:nvPr/>
        </p:nvSpPr>
        <p:spPr>
          <a:xfrm>
            <a:off x="752706" y="2189826"/>
            <a:ext cx="8552985" cy="923330"/>
          </a:xfrm>
          <a:prstGeom prst="rect">
            <a:avLst/>
          </a:prstGeom>
          <a:noFill/>
        </p:spPr>
        <p:txBody>
          <a:bodyPr wrap="square" rtlCol="0">
            <a:spAutoFit/>
          </a:bodyPr>
          <a:lstStyle/>
          <a:p>
            <a:pPr algn="ctr"/>
            <a:r>
              <a:rPr lang="es-MX" sz="5400" dirty="0">
                <a:latin typeface="LOVING IS EASY" pitchFamily="50" charset="0"/>
                <a:ea typeface="HelloMorgan" panose="02000603000000000000" pitchFamily="2" charset="0"/>
                <a:cs typeface="Dreaming Outloud Script Pro" panose="020F0502020204030204" pitchFamily="66" charset="0"/>
              </a:rPr>
              <a:t>MATERIALES </a:t>
            </a:r>
          </a:p>
        </p:txBody>
      </p:sp>
    </p:spTree>
    <p:extLst>
      <p:ext uri="{BB962C8B-B14F-4D97-AF65-F5344CB8AC3E}">
        <p14:creationId xmlns:p14="http://schemas.microsoft.com/office/powerpoint/2010/main" val="3084092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1410A-3D90-711B-DE21-3D74927A7ED2}"/>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A96C3B0E-5A35-6894-BC67-39ADFED64835}"/>
              </a:ext>
            </a:extLst>
          </p:cNvPr>
          <p:cNvSpPr txBox="1"/>
          <p:nvPr/>
        </p:nvSpPr>
        <p:spPr>
          <a:xfrm>
            <a:off x="318138" y="536302"/>
            <a:ext cx="9422124" cy="1015663"/>
          </a:xfrm>
          <a:prstGeom prst="rect">
            <a:avLst/>
          </a:prstGeom>
          <a:noFill/>
        </p:spPr>
        <p:txBody>
          <a:bodyPr wrap="square" rtlCol="0">
            <a:spAutoFit/>
          </a:bodyPr>
          <a:lstStyle/>
          <a:p>
            <a:pPr algn="ctr"/>
            <a:r>
              <a:rPr lang="es-MX" sz="6000" b="1" dirty="0">
                <a:ln w="28575">
                  <a:solidFill>
                    <a:schemeClr val="tx1"/>
                  </a:solidFill>
                </a:ln>
                <a:latin typeface="LOVING IS EASY" pitchFamily="50" charset="0"/>
              </a:rPr>
              <a:t>EJEMPLO DE LA ACTIVIDAD</a:t>
            </a:r>
          </a:p>
        </p:txBody>
      </p:sp>
      <p:pic>
        <p:nvPicPr>
          <p:cNvPr id="2050" name="Picture 2">
            <a:extLst>
              <a:ext uri="{FF2B5EF4-FFF2-40B4-BE49-F238E27FC236}">
                <a16:creationId xmlns:a16="http://schemas.microsoft.com/office/drawing/2014/main" id="{FDBD47E5-CC07-D7B7-0D13-F809519195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228" b="12310"/>
          <a:stretch/>
        </p:blipFill>
        <p:spPr bwMode="auto">
          <a:xfrm>
            <a:off x="7146524" y="4929579"/>
            <a:ext cx="2688158" cy="26534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8DD65EDB-C633-6B57-9E2D-00E308A5C5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34" b="2283"/>
          <a:stretch/>
        </p:blipFill>
        <p:spPr bwMode="auto">
          <a:xfrm>
            <a:off x="268802" y="4989250"/>
            <a:ext cx="2023510" cy="259380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157F5F56-185E-491C-5C5E-6E7F888024A6}"/>
              </a:ext>
            </a:extLst>
          </p:cNvPr>
          <p:cNvSpPr/>
          <p:nvPr/>
        </p:nvSpPr>
        <p:spPr>
          <a:xfrm rot="5400000">
            <a:off x="1336902" y="-923834"/>
            <a:ext cx="7414591" cy="9640958"/>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4" name="Imagen 23">
            <a:extLst>
              <a:ext uri="{FF2B5EF4-FFF2-40B4-BE49-F238E27FC236}">
                <a16:creationId xmlns:a16="http://schemas.microsoft.com/office/drawing/2014/main" id="{43406BC4-D502-1B6B-8222-8F34970DC6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1753" y="298420"/>
            <a:ext cx="566297" cy="458017"/>
          </a:xfrm>
          <a:prstGeom prst="rect">
            <a:avLst/>
          </a:prstGeom>
        </p:spPr>
      </p:pic>
      <p:pic>
        <p:nvPicPr>
          <p:cNvPr id="3" name="Picture 2" descr="Esto contiene una imagen de: Balloon Valentines Day Science Experiment and Activities for Kids">
            <a:extLst>
              <a:ext uri="{FF2B5EF4-FFF2-40B4-BE49-F238E27FC236}">
                <a16:creationId xmlns:a16="http://schemas.microsoft.com/office/drawing/2014/main" id="{9E3FDF31-8FA1-DCD9-7E2C-76CA252BAE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8670" y="1789847"/>
            <a:ext cx="3451054" cy="51765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048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4DE93-4BA7-A70D-437B-91408112476F}"/>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04730383-BA9D-2E7C-F547-6BBB7F7F9361}"/>
              </a:ext>
            </a:extLst>
          </p:cNvPr>
          <p:cNvSpPr txBox="1"/>
          <p:nvPr/>
        </p:nvSpPr>
        <p:spPr>
          <a:xfrm>
            <a:off x="223717" y="-1419279"/>
            <a:ext cx="9549629" cy="3770263"/>
          </a:xfrm>
          <a:prstGeom prst="rect">
            <a:avLst/>
          </a:prstGeom>
          <a:noFill/>
        </p:spPr>
        <p:txBody>
          <a:bodyPr wrap="square" rtlCol="0">
            <a:spAutoFit/>
          </a:bodyPr>
          <a:lstStyle/>
          <a:p>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p>
        </p:txBody>
      </p:sp>
      <p:sp>
        <p:nvSpPr>
          <p:cNvPr id="4" name="Rectángulo 3">
            <a:extLst>
              <a:ext uri="{FF2B5EF4-FFF2-40B4-BE49-F238E27FC236}">
                <a16:creationId xmlns:a16="http://schemas.microsoft.com/office/drawing/2014/main" id="{E57E7F69-A103-D415-2E62-8F72E4145070}"/>
              </a:ext>
            </a:extLst>
          </p:cNvPr>
          <p:cNvSpPr/>
          <p:nvPr/>
        </p:nvSpPr>
        <p:spPr>
          <a:xfrm rot="5400000">
            <a:off x="1336902" y="-923834"/>
            <a:ext cx="7414591" cy="9640958"/>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4" name="Imagen 23">
            <a:extLst>
              <a:ext uri="{FF2B5EF4-FFF2-40B4-BE49-F238E27FC236}">
                <a16:creationId xmlns:a16="http://schemas.microsoft.com/office/drawing/2014/main" id="{94E2CC24-81B1-3049-47D0-BBC157F6DD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1048" y="7046028"/>
            <a:ext cx="566297" cy="458017"/>
          </a:xfrm>
          <a:prstGeom prst="rect">
            <a:avLst/>
          </a:prstGeom>
        </p:spPr>
      </p:pic>
      <p:sp>
        <p:nvSpPr>
          <p:cNvPr id="2" name="CuadroTexto 1">
            <a:extLst>
              <a:ext uri="{FF2B5EF4-FFF2-40B4-BE49-F238E27FC236}">
                <a16:creationId xmlns:a16="http://schemas.microsoft.com/office/drawing/2014/main" id="{9554F650-7E59-C864-1E85-772A62368723}"/>
              </a:ext>
            </a:extLst>
          </p:cNvPr>
          <p:cNvSpPr txBox="1"/>
          <p:nvPr/>
        </p:nvSpPr>
        <p:spPr>
          <a:xfrm>
            <a:off x="-340135" y="365295"/>
            <a:ext cx="8552985" cy="707886"/>
          </a:xfrm>
          <a:prstGeom prst="rect">
            <a:avLst/>
          </a:prstGeom>
          <a:noFill/>
        </p:spPr>
        <p:txBody>
          <a:bodyPr wrap="square" rtlCol="0">
            <a:spAutoFit/>
          </a:bodyPr>
          <a:lstStyle/>
          <a:p>
            <a:pPr algn="ctr"/>
            <a:r>
              <a:rPr lang="es-MX" sz="4000" dirty="0">
                <a:latin typeface="HelloMorgan" panose="02000603000000000000" pitchFamily="2" charset="0"/>
                <a:ea typeface="HelloMorgan" panose="02000603000000000000" pitchFamily="2" charset="0"/>
                <a:cs typeface="Dreaming Outloud Script Pro" panose="020F0502020204030204" pitchFamily="66" charset="0"/>
              </a:rPr>
              <a:t>Mensaje</a:t>
            </a:r>
          </a:p>
        </p:txBody>
      </p:sp>
      <p:sp>
        <p:nvSpPr>
          <p:cNvPr id="3" name="CuadroTexto 2">
            <a:extLst>
              <a:ext uri="{FF2B5EF4-FFF2-40B4-BE49-F238E27FC236}">
                <a16:creationId xmlns:a16="http://schemas.microsoft.com/office/drawing/2014/main" id="{25E358ED-D78A-1A7C-5A5C-2A5A032233CB}"/>
              </a:ext>
            </a:extLst>
          </p:cNvPr>
          <p:cNvSpPr txBox="1"/>
          <p:nvPr/>
        </p:nvSpPr>
        <p:spPr>
          <a:xfrm>
            <a:off x="3138370" y="71019"/>
            <a:ext cx="6634976" cy="1015663"/>
          </a:xfrm>
          <a:prstGeom prst="rect">
            <a:avLst/>
          </a:prstGeom>
          <a:noFill/>
        </p:spPr>
        <p:txBody>
          <a:bodyPr wrap="square" rtlCol="0">
            <a:spAutoFit/>
          </a:bodyPr>
          <a:lstStyle/>
          <a:p>
            <a:pPr algn="ctr"/>
            <a:r>
              <a:rPr lang="es-MX" sz="6000" dirty="0">
                <a:latin typeface="LOVING IS EASY" pitchFamily="50" charset="0"/>
              </a:rPr>
              <a:t>SECRETO</a:t>
            </a:r>
          </a:p>
        </p:txBody>
      </p:sp>
      <p:graphicFrame>
        <p:nvGraphicFramePr>
          <p:cNvPr id="7" name="Tabla 6">
            <a:extLst>
              <a:ext uri="{FF2B5EF4-FFF2-40B4-BE49-F238E27FC236}">
                <a16:creationId xmlns:a16="http://schemas.microsoft.com/office/drawing/2014/main" id="{71FEE8BC-A681-944B-1B63-8CACB4B2E6DC}"/>
              </a:ext>
            </a:extLst>
          </p:cNvPr>
          <p:cNvGraphicFramePr>
            <a:graphicFrameLocks noGrp="1"/>
          </p:cNvGraphicFramePr>
          <p:nvPr>
            <p:extLst>
              <p:ext uri="{D42A27DB-BD31-4B8C-83A1-F6EECF244321}">
                <p14:modId xmlns:p14="http://schemas.microsoft.com/office/powerpoint/2010/main" val="471871123"/>
              </p:ext>
            </p:extLst>
          </p:nvPr>
        </p:nvGraphicFramePr>
        <p:xfrm>
          <a:off x="647240" y="1573047"/>
          <a:ext cx="8702582" cy="5431132"/>
        </p:xfrm>
        <a:graphic>
          <a:graphicData uri="http://schemas.openxmlformats.org/drawingml/2006/table">
            <a:tbl>
              <a:tblPr firstRow="1" bandRow="1">
                <a:tableStyleId>{5C22544A-7EE6-4342-B048-85BDC9FD1C3A}</a:tableStyleId>
              </a:tblPr>
              <a:tblGrid>
                <a:gridCol w="1143527">
                  <a:extLst>
                    <a:ext uri="{9D8B030D-6E8A-4147-A177-3AD203B41FA5}">
                      <a16:colId xmlns:a16="http://schemas.microsoft.com/office/drawing/2014/main" val="20000"/>
                    </a:ext>
                  </a:extLst>
                </a:gridCol>
                <a:gridCol w="947460">
                  <a:extLst>
                    <a:ext uri="{9D8B030D-6E8A-4147-A177-3AD203B41FA5}">
                      <a16:colId xmlns:a16="http://schemas.microsoft.com/office/drawing/2014/main" val="20001"/>
                    </a:ext>
                  </a:extLst>
                </a:gridCol>
                <a:gridCol w="2255192">
                  <a:extLst>
                    <a:ext uri="{9D8B030D-6E8A-4147-A177-3AD203B41FA5}">
                      <a16:colId xmlns:a16="http://schemas.microsoft.com/office/drawing/2014/main" val="20002"/>
                    </a:ext>
                  </a:extLst>
                </a:gridCol>
                <a:gridCol w="1907444">
                  <a:extLst>
                    <a:ext uri="{9D8B030D-6E8A-4147-A177-3AD203B41FA5}">
                      <a16:colId xmlns:a16="http://schemas.microsoft.com/office/drawing/2014/main" val="20003"/>
                    </a:ext>
                  </a:extLst>
                </a:gridCol>
                <a:gridCol w="2448959">
                  <a:extLst>
                    <a:ext uri="{9D8B030D-6E8A-4147-A177-3AD203B41FA5}">
                      <a16:colId xmlns:a16="http://schemas.microsoft.com/office/drawing/2014/main" val="20004"/>
                    </a:ext>
                  </a:extLst>
                </a:gridCol>
              </a:tblGrid>
              <a:tr h="253394">
                <a:tc gridSpan="2">
                  <a:txBody>
                    <a:bodyPr/>
                    <a:lstStyle/>
                    <a:p>
                      <a:r>
                        <a:rPr lang="es-ES" sz="1200" b="1" dirty="0">
                          <a:solidFill>
                            <a:schemeClr val="bg1"/>
                          </a:solidFill>
                          <a:latin typeface="KG Miss Speechy IPA" panose="02000000000000000000" pitchFamily="2" charset="0"/>
                        </a:rPr>
                        <a:t>Nombre de</a:t>
                      </a:r>
                      <a:r>
                        <a:rPr lang="es-ES" sz="1200" b="1" baseline="0" dirty="0">
                          <a:solidFill>
                            <a:schemeClr val="bg1"/>
                          </a:solidFill>
                          <a:latin typeface="KG Miss Speechy IPA" panose="02000000000000000000" pitchFamily="2" charset="0"/>
                        </a:rPr>
                        <a:t> la actividad</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algn="l"/>
                      <a:r>
                        <a:rPr lang="es-MX" sz="1200" b="0" dirty="0">
                          <a:solidFill>
                            <a:schemeClr val="tx1"/>
                          </a:solidFill>
                          <a:latin typeface="KG Miss Speechy IPA" panose="02000000000000000000" pitchFamily="2" charset="0"/>
                        </a:rPr>
                        <a:t>Mensaje secreto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0"/>
                  </a:ext>
                </a:extLst>
              </a:tr>
              <a:tr h="253394">
                <a:tc gridSpan="2">
                  <a:txBody>
                    <a:bodyPr/>
                    <a:lstStyle/>
                    <a:p>
                      <a:r>
                        <a:rPr lang="es-ES" sz="1200" b="1" dirty="0">
                          <a:solidFill>
                            <a:schemeClr val="bg1"/>
                          </a:solidFill>
                          <a:latin typeface="KG Miss Speechy IPA" panose="02000000000000000000" pitchFamily="2" charset="0"/>
                        </a:rPr>
                        <a:t>Fecha</a:t>
                      </a:r>
                      <a:r>
                        <a:rPr lang="es-ES" sz="1200" b="1" baseline="0" dirty="0">
                          <a:solidFill>
                            <a:schemeClr val="bg1"/>
                          </a:solidFill>
                          <a:latin typeface="KG Miss Speechy IPA" panose="02000000000000000000" pitchFamily="2" charset="0"/>
                        </a:rPr>
                        <a:t> de aplicación</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gridSpan="3">
                  <a:txBody>
                    <a:bodyPr/>
                    <a:lstStyle/>
                    <a:p>
                      <a:pPr algn="l"/>
                      <a:r>
                        <a:rPr lang="es-MX" sz="1200" b="0" dirty="0">
                          <a:solidFill>
                            <a:schemeClr val="tx1"/>
                          </a:solidFill>
                          <a:latin typeface="KG Miss Speechy IPA" panose="02000000000000000000" pitchFamily="2" charset="0"/>
                        </a:rPr>
                        <a:t>Miércoles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858725">
                <a:tc gridSpan="2">
                  <a:txBody>
                    <a:bodyPr/>
                    <a:lstStyle/>
                    <a:p>
                      <a:r>
                        <a:rPr lang="es-ES" sz="1200" b="1" dirty="0">
                          <a:solidFill>
                            <a:schemeClr val="bg1"/>
                          </a:solidFill>
                          <a:latin typeface="KG Miss Speechy IPA" panose="02000000000000000000" pitchFamily="2" charset="0"/>
                        </a:rPr>
                        <a:t>Campo</a:t>
                      </a:r>
                      <a:r>
                        <a:rPr lang="es-ES" sz="1200" b="1" baseline="0" dirty="0">
                          <a:solidFill>
                            <a:schemeClr val="bg1"/>
                          </a:solidFill>
                          <a:latin typeface="KG Miss Speechy IPA" panose="02000000000000000000" pitchFamily="2" charset="0"/>
                        </a:rPr>
                        <a:t> formativo que sustenta el aprendizaje</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a:solidFill>
                            <a:schemeClr val="tx1"/>
                          </a:solidFill>
                          <a:latin typeface="KG Miss Speechy IPA" panose="02000000000000000000" pitchFamily="2" charset="0"/>
                        </a:rPr>
                        <a:t>Saberes y Pensamiento Científico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b="1" dirty="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dirty="0">
                          <a:latin typeface="KG Miss Speechy IPA" panose="02000000000000000000" pitchFamily="2" charset="0"/>
                        </a:rPr>
                        <a:t>Clasificación y experimentación con objetos y elementos del entorno que reflejan la diversidad de la comunidad o región.</a:t>
                      </a:r>
                      <a:endParaRPr lang="es-MX" sz="1100" b="1" dirty="0">
                        <a:solidFill>
                          <a:schemeClr val="tx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22324">
                <a:tc gridSpan="2">
                  <a:txBody>
                    <a:bodyPr/>
                    <a:lstStyle/>
                    <a:p>
                      <a:r>
                        <a:rPr lang="es-ES" sz="1200" b="1" dirty="0">
                          <a:solidFill>
                            <a:schemeClr val="bg1"/>
                          </a:solidFill>
                          <a:latin typeface="KG Miss Speechy IPA" panose="02000000000000000000" pitchFamily="2" charset="0"/>
                        </a:rPr>
                        <a:t>Procesos</a:t>
                      </a:r>
                      <a:r>
                        <a:rPr lang="es-ES" sz="1200" b="1" baseline="0" dirty="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100" dirty="0">
                          <a:latin typeface="KG Miss Speechy IPA" panose="02000000000000000000" pitchFamily="2" charset="0"/>
                        </a:rPr>
                        <a:t>Experimenta, de manera colaborativa, con elementos y objetos del entorno y reconoce si hay cambios o transformaciones en ellos, manteniendo normas de seguridad.</a:t>
                      </a:r>
                      <a:endParaRPr lang="es-ES" sz="11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3"/>
                  </a:ext>
                </a:extLst>
              </a:tr>
              <a:tr h="253394">
                <a:tc gridSpan="2">
                  <a:txBody>
                    <a:bodyPr/>
                    <a:lstStyle/>
                    <a:p>
                      <a:r>
                        <a:rPr lang="es-ES" sz="1200" b="1" dirty="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gridSpan="3">
                  <a:txBody>
                    <a:bodyPr/>
                    <a:lstStyle/>
                    <a:p>
                      <a:pPr marL="171450" marR="0" lvl="0" indent="-171450" algn="just"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100" dirty="0">
                          <a:latin typeface="KG Miss Speechy IPA" panose="02000000000000000000" pitchFamily="2" charset="0"/>
                        </a:rPr>
                        <a:t>Espera su turno al participar en una conversación con sus compañeras o compañeros</a:t>
                      </a:r>
                      <a:r>
                        <a:rPr lang="es-ES" sz="1100" b="0" dirty="0">
                          <a:latin typeface="KG Miss Speechy IPA" panose="020000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4"/>
                  </a:ext>
                </a:extLst>
              </a:tr>
              <a:tr h="253394">
                <a:tc>
                  <a:txBody>
                    <a:bodyPr/>
                    <a:lstStyle/>
                    <a:p>
                      <a:pPr algn="ctr"/>
                      <a:r>
                        <a:rPr lang="es-ES" sz="1200" b="1" dirty="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gridSpan="4">
                  <a:txBody>
                    <a:bodyPr/>
                    <a:lstStyle/>
                    <a:p>
                      <a:pPr algn="ctr"/>
                      <a:r>
                        <a:rPr lang="es-ES" sz="1200" b="1" dirty="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r h="253394">
                <a:tc rowSpan="4">
                  <a:txBody>
                    <a:bodyPr/>
                    <a:lstStyle/>
                    <a:p>
                      <a:pPr algn="ctr"/>
                      <a:r>
                        <a:rPr lang="es-MX" sz="1200" b="1" dirty="0">
                          <a:latin typeface="KG Miss Speechy IPA" panose="02000000000000000000" pitchFamily="2" charset="0"/>
                        </a:rPr>
                        <a:t>3.- Organizar y estructurar las respuestas a las preguntas de indagación</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INICIO: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r h="1098041">
                <a:tc vMerge="1">
                  <a:txBody>
                    <a:bodyPr/>
                    <a:lstStyle/>
                    <a:p>
                      <a:endParaRPr lang="es-MX"/>
                    </a:p>
                  </a:txBody>
                  <a:tcPr/>
                </a:tc>
                <a:tc gridSpan="4">
                  <a:txBody>
                    <a:bodyPr/>
                    <a:lstStyle/>
                    <a:p>
                      <a:pPr algn="just"/>
                      <a:r>
                        <a:rPr lang="es-MX" sz="1200" kern="1200" dirty="0">
                          <a:solidFill>
                            <a:schemeClr val="dk1"/>
                          </a:solidFill>
                          <a:effectLst/>
                          <a:latin typeface="KG Miss Speechy IPA" panose="02000000000000000000" pitchFamily="2" charset="0"/>
                          <a:ea typeface="+mn-ea"/>
                          <a:cs typeface="+mn-cs"/>
                        </a:rPr>
                        <a:t>Poner a los niños en plenaria y darles los buenos días. Enseguida la maestra deberá mostrarles unos corazones sin colorear, previamente escribir dentro de los corazones pequeños mensajes para los niños. Y preguntarles: ¿Qué es lo que pueden observar?, explicarles que los corazones contienen mensajes secretos para nosotros, preguntarles: ¿Cómo creen que podemos descifrar los mensajes de los corazones? Escuchar sus respuestas y escribir sus hipótesis en la lámina “Experimento”.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7"/>
                  </a:ext>
                </a:extLst>
              </a:tr>
              <a:tr h="253394">
                <a:tc vMerge="1">
                  <a:txBody>
                    <a:bodyPr/>
                    <a:lstStyle/>
                    <a:p>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DESARROLLO: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8"/>
                  </a:ext>
                </a:extLst>
              </a:tr>
              <a:tr h="1209652">
                <a:tc vMerge="1">
                  <a:txBody>
                    <a:bodyPr/>
                    <a:lstStyle/>
                    <a:p>
                      <a:endParaRPr lang="es-MX"/>
                    </a:p>
                  </a:txBody>
                  <a:tcPr/>
                </a:tc>
                <a:tc gridSpan="4">
                  <a:txBody>
                    <a:bodyPr/>
                    <a:lstStyle/>
                    <a:p>
                      <a:pPr algn="just"/>
                      <a:r>
                        <a:rPr lang="es-MX" sz="1200" kern="1200" dirty="0">
                          <a:solidFill>
                            <a:schemeClr val="dk1"/>
                          </a:solidFill>
                          <a:effectLst/>
                          <a:latin typeface="KG Miss Speechy IPA" panose="02000000000000000000" pitchFamily="2" charset="0"/>
                          <a:ea typeface="+mn-ea"/>
                          <a:cs typeface="+mn-cs"/>
                        </a:rPr>
                        <a:t>Enseguida mencionarles que los mensajes están escritos con un crayón blanco, por eso no se pueden ver, y para descubrirlos, pasaremos un pincel con acuarela (pintura diluida con agua), pedirles ayuda a algunos niños para ir descubriendo los mensajes de los corazones y explicarles cada uno de ellos. Pueden utilizar diversos colores de acuarelas.</a:t>
                      </a:r>
                    </a:p>
                    <a:p>
                      <a:pPr algn="just"/>
                      <a:r>
                        <a:rPr lang="es-MX" sz="1200" kern="1200" dirty="0">
                          <a:solidFill>
                            <a:schemeClr val="dk1"/>
                          </a:solidFill>
                          <a:effectLst/>
                          <a:latin typeface="KG Miss Speechy IPA" panose="02000000000000000000" pitchFamily="2" charset="0"/>
                          <a:ea typeface="+mn-ea"/>
                          <a:cs typeface="+mn-cs"/>
                        </a:rPr>
                        <a:t>Enseguida terminar de responder las preguntas de la lámina.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895167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B47B0-55E9-C036-94B0-BE42F59B4D93}"/>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BB8F23F8-6ECC-90D1-800E-C705777F8717}"/>
              </a:ext>
            </a:extLst>
          </p:cNvPr>
          <p:cNvSpPr txBox="1"/>
          <p:nvPr/>
        </p:nvSpPr>
        <p:spPr>
          <a:xfrm>
            <a:off x="254383" y="641943"/>
            <a:ext cx="9549629" cy="3770263"/>
          </a:xfrm>
          <a:prstGeom prst="rect">
            <a:avLst/>
          </a:prstGeom>
          <a:noFill/>
        </p:spPr>
        <p:txBody>
          <a:bodyPr wrap="square" rtlCol="0">
            <a:spAutoFit/>
          </a:bodyPr>
          <a:lstStyle/>
          <a:p>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p>
        </p:txBody>
      </p:sp>
      <p:sp>
        <p:nvSpPr>
          <p:cNvPr id="4" name="Rectángulo 3">
            <a:extLst>
              <a:ext uri="{FF2B5EF4-FFF2-40B4-BE49-F238E27FC236}">
                <a16:creationId xmlns:a16="http://schemas.microsoft.com/office/drawing/2014/main" id="{E32A6ECA-FE5A-CC40-0583-5825498C1B66}"/>
              </a:ext>
            </a:extLst>
          </p:cNvPr>
          <p:cNvSpPr/>
          <p:nvPr/>
        </p:nvSpPr>
        <p:spPr>
          <a:xfrm rot="5400000">
            <a:off x="1336902" y="-923834"/>
            <a:ext cx="7414591" cy="9640958"/>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4" name="Imagen 23">
            <a:extLst>
              <a:ext uri="{FF2B5EF4-FFF2-40B4-BE49-F238E27FC236}">
                <a16:creationId xmlns:a16="http://schemas.microsoft.com/office/drawing/2014/main" id="{BE192B85-85E8-B19E-288F-11C0FC06FB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7900" y="7006017"/>
            <a:ext cx="566297" cy="458017"/>
          </a:xfrm>
          <a:prstGeom prst="rect">
            <a:avLst/>
          </a:prstGeom>
        </p:spPr>
      </p:pic>
      <p:graphicFrame>
        <p:nvGraphicFramePr>
          <p:cNvPr id="7" name="Tabla 6">
            <a:extLst>
              <a:ext uri="{FF2B5EF4-FFF2-40B4-BE49-F238E27FC236}">
                <a16:creationId xmlns:a16="http://schemas.microsoft.com/office/drawing/2014/main" id="{B5B368BA-2088-CDF3-ECC4-629B3BBECF79}"/>
              </a:ext>
            </a:extLst>
          </p:cNvPr>
          <p:cNvGraphicFramePr>
            <a:graphicFrameLocks noGrp="1"/>
          </p:cNvGraphicFramePr>
          <p:nvPr>
            <p:extLst>
              <p:ext uri="{D42A27DB-BD31-4B8C-83A1-F6EECF244321}">
                <p14:modId xmlns:p14="http://schemas.microsoft.com/office/powerpoint/2010/main" val="976114397"/>
              </p:ext>
            </p:extLst>
          </p:nvPr>
        </p:nvGraphicFramePr>
        <p:xfrm>
          <a:off x="549517" y="493409"/>
          <a:ext cx="8989359" cy="1156901"/>
        </p:xfrm>
        <a:graphic>
          <a:graphicData uri="http://schemas.openxmlformats.org/drawingml/2006/table">
            <a:tbl>
              <a:tblPr firstRow="1" bandRow="1">
                <a:tableStyleId>{5C22544A-7EE6-4342-B048-85BDC9FD1C3A}</a:tableStyleId>
              </a:tblPr>
              <a:tblGrid>
                <a:gridCol w="1110607">
                  <a:extLst>
                    <a:ext uri="{9D8B030D-6E8A-4147-A177-3AD203B41FA5}">
                      <a16:colId xmlns:a16="http://schemas.microsoft.com/office/drawing/2014/main" val="20000"/>
                    </a:ext>
                  </a:extLst>
                </a:gridCol>
                <a:gridCol w="7878752">
                  <a:extLst>
                    <a:ext uri="{9D8B030D-6E8A-4147-A177-3AD203B41FA5}">
                      <a16:colId xmlns:a16="http://schemas.microsoft.com/office/drawing/2014/main" val="20001"/>
                    </a:ext>
                  </a:extLst>
                </a:gridCol>
              </a:tblGrid>
              <a:tr h="402250">
                <a:tc rowSpan="2">
                  <a:txBody>
                    <a:bodyPr/>
                    <a:lstStyle/>
                    <a:p>
                      <a:pPr algn="ctr"/>
                      <a:r>
                        <a:rPr lang="es-MX" sz="1100" b="1" dirty="0">
                          <a:solidFill>
                            <a:schemeClr val="tx1"/>
                          </a:solidFill>
                          <a:latin typeface="KG Miss Speechy IPA" panose="02000000000000000000" pitchFamily="2" charset="0"/>
                        </a:rPr>
                        <a:t>3.- Organizar y estructurar las respuestas a las preguntas de indagación</a:t>
                      </a:r>
                    </a:p>
                  </a:txBody>
                  <a:tcPr marL="90300" marR="90300" marT="45150" marB="4515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latin typeface="KG Miss Speechy IPA" panose="02000000000000000000" pitchFamily="2" charset="0"/>
                          <a:ea typeface="+mn-ea"/>
                          <a:cs typeface="+mn-cs"/>
                        </a:rPr>
                        <a:t>Por ultimo, mencionarles a los niños que en la ficha de trabajo 7 ellos deberán de dibujar con su crayón blanco un mensaje secreto y pasarle un pincelito con acuarela para que puedan descubrir el mensaje. Pedir que los compartan con el resto de sus compañeros.</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8" name="Tabla 7">
            <a:extLst>
              <a:ext uri="{FF2B5EF4-FFF2-40B4-BE49-F238E27FC236}">
                <a16:creationId xmlns:a16="http://schemas.microsoft.com/office/drawing/2014/main" id="{3CE143A8-5E17-43EA-096F-30B511C2C9CA}"/>
              </a:ext>
            </a:extLst>
          </p:cNvPr>
          <p:cNvGraphicFramePr>
            <a:graphicFrameLocks noGrp="1"/>
          </p:cNvGraphicFramePr>
          <p:nvPr>
            <p:extLst>
              <p:ext uri="{D42A27DB-BD31-4B8C-83A1-F6EECF244321}">
                <p14:modId xmlns:p14="http://schemas.microsoft.com/office/powerpoint/2010/main" val="2878676316"/>
              </p:ext>
            </p:extLst>
          </p:nvPr>
        </p:nvGraphicFramePr>
        <p:xfrm>
          <a:off x="534517" y="3768922"/>
          <a:ext cx="8989359" cy="1371600"/>
        </p:xfrm>
        <a:graphic>
          <a:graphicData uri="http://schemas.openxmlformats.org/drawingml/2006/table">
            <a:tbl>
              <a:tblPr firstRow="1" bandRow="1">
                <a:tableStyleId>{5C22544A-7EE6-4342-B048-85BDC9FD1C3A}</a:tableStyleId>
              </a:tblPr>
              <a:tblGrid>
                <a:gridCol w="8989359">
                  <a:extLst>
                    <a:ext uri="{9D8B030D-6E8A-4147-A177-3AD203B41FA5}">
                      <a16:colId xmlns:a16="http://schemas.microsoft.com/office/drawing/2014/main" val="20000"/>
                    </a:ext>
                  </a:extLst>
                </a:gridCol>
              </a:tblGrid>
              <a:tr h="589349">
                <a:tc>
                  <a:txBody>
                    <a:bodyPr/>
                    <a:lstStyle/>
                    <a:p>
                      <a:pPr marL="342900" indent="-342900">
                        <a:buFont typeface="Arial" panose="020B0604020202020204" pitchFamily="34" charset="0"/>
                        <a:buChar char="•"/>
                      </a:pPr>
                      <a:r>
                        <a:rPr lang="es-MX" sz="1200" b="0" baseline="0" dirty="0">
                          <a:solidFill>
                            <a:schemeClr val="tx1"/>
                          </a:solidFill>
                          <a:latin typeface="KG Miss Speechy IPA" panose="02000000000000000000" pitchFamily="2" charset="0"/>
                        </a:rPr>
                        <a:t>Corazones con mensajes (dibujar varios corazones en una hoja blanca y escribir mensajes con un crayón blanco).</a:t>
                      </a:r>
                    </a:p>
                    <a:p>
                      <a:pPr marL="342900" indent="-342900">
                        <a:buFont typeface="Arial" panose="020B0604020202020204" pitchFamily="34" charset="0"/>
                        <a:buChar char="•"/>
                      </a:pPr>
                      <a:r>
                        <a:rPr lang="es-MX" sz="1200" b="0" baseline="0" dirty="0">
                          <a:solidFill>
                            <a:schemeClr val="tx1"/>
                          </a:solidFill>
                          <a:latin typeface="KG Miss Speechy IPA" panose="02000000000000000000" pitchFamily="2" charset="0"/>
                        </a:rPr>
                        <a:t>Lámina “Experimento”</a:t>
                      </a:r>
                    </a:p>
                    <a:p>
                      <a:pPr marL="342900" indent="-342900">
                        <a:buFont typeface="Arial" panose="020B0604020202020204" pitchFamily="34" charset="0"/>
                        <a:buChar char="•"/>
                      </a:pPr>
                      <a:r>
                        <a:rPr lang="es-MX" sz="1200" b="0" baseline="0" dirty="0">
                          <a:solidFill>
                            <a:schemeClr val="tx1"/>
                          </a:solidFill>
                          <a:latin typeface="KG Miss Speechy IPA" panose="02000000000000000000" pitchFamily="2" charset="0"/>
                        </a:rPr>
                        <a:t>Pinceles</a:t>
                      </a:r>
                    </a:p>
                    <a:p>
                      <a:pPr marL="342900" indent="-342900">
                        <a:buFont typeface="Arial" panose="020B0604020202020204" pitchFamily="34" charset="0"/>
                        <a:buChar char="•"/>
                      </a:pPr>
                      <a:r>
                        <a:rPr lang="es-MX" sz="1200" b="0" baseline="0" dirty="0">
                          <a:solidFill>
                            <a:schemeClr val="tx1"/>
                          </a:solidFill>
                          <a:latin typeface="KG Miss Speechy IPA" panose="02000000000000000000" pitchFamily="2" charset="0"/>
                        </a:rPr>
                        <a:t>Pinturas</a:t>
                      </a:r>
                    </a:p>
                    <a:p>
                      <a:pPr marL="342900" indent="-342900">
                        <a:buFont typeface="Arial" panose="020B0604020202020204" pitchFamily="34" charset="0"/>
                        <a:buChar char="•"/>
                      </a:pPr>
                      <a:r>
                        <a:rPr lang="es-MX" sz="1200" b="0" baseline="0" dirty="0">
                          <a:solidFill>
                            <a:schemeClr val="tx1"/>
                          </a:solidFill>
                          <a:latin typeface="KG Miss Speechy IPA" panose="02000000000000000000" pitchFamily="2" charset="0"/>
                        </a:rPr>
                        <a:t>Ficha de trabajo 7</a:t>
                      </a:r>
                    </a:p>
                    <a:p>
                      <a:pPr marL="342900" indent="-342900">
                        <a:buFont typeface="Arial" panose="020B0604020202020204" pitchFamily="34" charset="0"/>
                        <a:buChar char="•"/>
                      </a:pPr>
                      <a:r>
                        <a:rPr lang="es-MX" sz="1200" b="0" baseline="0" dirty="0">
                          <a:solidFill>
                            <a:schemeClr val="tx1"/>
                          </a:solidFill>
                          <a:latin typeface="KG Miss Speechy IPA" panose="02000000000000000000" pitchFamily="2" charset="0"/>
                        </a:rPr>
                        <a:t>Crayones blancos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9" name="CuadroTexto 8">
            <a:extLst>
              <a:ext uri="{FF2B5EF4-FFF2-40B4-BE49-F238E27FC236}">
                <a16:creationId xmlns:a16="http://schemas.microsoft.com/office/drawing/2014/main" id="{BAD9F7B9-A948-6425-6769-A81886DE18D4}"/>
              </a:ext>
            </a:extLst>
          </p:cNvPr>
          <p:cNvSpPr txBox="1"/>
          <p:nvPr/>
        </p:nvSpPr>
        <p:spPr>
          <a:xfrm>
            <a:off x="752706" y="2189826"/>
            <a:ext cx="8552985" cy="923330"/>
          </a:xfrm>
          <a:prstGeom prst="rect">
            <a:avLst/>
          </a:prstGeom>
          <a:noFill/>
        </p:spPr>
        <p:txBody>
          <a:bodyPr wrap="square" rtlCol="0">
            <a:spAutoFit/>
          </a:bodyPr>
          <a:lstStyle/>
          <a:p>
            <a:pPr algn="ctr"/>
            <a:r>
              <a:rPr lang="es-MX" sz="5400" dirty="0">
                <a:latin typeface="LOVING IS EASY" pitchFamily="50" charset="0"/>
                <a:ea typeface="HelloMorgan" panose="02000603000000000000" pitchFamily="2" charset="0"/>
                <a:cs typeface="Dreaming Outloud Script Pro" panose="020F0502020204030204" pitchFamily="66" charset="0"/>
              </a:rPr>
              <a:t>MATERIALES </a:t>
            </a:r>
          </a:p>
        </p:txBody>
      </p:sp>
    </p:spTree>
    <p:extLst>
      <p:ext uri="{BB962C8B-B14F-4D97-AF65-F5344CB8AC3E}">
        <p14:creationId xmlns:p14="http://schemas.microsoft.com/office/powerpoint/2010/main" val="567187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9969F-258E-6FB1-4699-031267834BA4}"/>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47E0DF9B-4154-6BA0-9941-E7F756DEB92C}"/>
              </a:ext>
            </a:extLst>
          </p:cNvPr>
          <p:cNvSpPr txBox="1"/>
          <p:nvPr/>
        </p:nvSpPr>
        <p:spPr>
          <a:xfrm>
            <a:off x="318138" y="536302"/>
            <a:ext cx="9422124" cy="1015663"/>
          </a:xfrm>
          <a:prstGeom prst="rect">
            <a:avLst/>
          </a:prstGeom>
          <a:noFill/>
        </p:spPr>
        <p:txBody>
          <a:bodyPr wrap="square" rtlCol="0">
            <a:spAutoFit/>
          </a:bodyPr>
          <a:lstStyle/>
          <a:p>
            <a:pPr algn="ctr"/>
            <a:r>
              <a:rPr lang="es-MX" sz="6000" b="1" dirty="0">
                <a:ln w="28575">
                  <a:solidFill>
                    <a:schemeClr val="tx1"/>
                  </a:solidFill>
                </a:ln>
                <a:latin typeface="LOVING IS EASY" pitchFamily="50" charset="0"/>
              </a:rPr>
              <a:t>EJEMPLO DE LA ACTIVIDAD</a:t>
            </a:r>
          </a:p>
        </p:txBody>
      </p:sp>
      <p:pic>
        <p:nvPicPr>
          <p:cNvPr id="2050" name="Picture 2">
            <a:extLst>
              <a:ext uri="{FF2B5EF4-FFF2-40B4-BE49-F238E27FC236}">
                <a16:creationId xmlns:a16="http://schemas.microsoft.com/office/drawing/2014/main" id="{196BF0A5-A790-7971-67CF-A1250272BC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228" b="12310"/>
          <a:stretch/>
        </p:blipFill>
        <p:spPr bwMode="auto">
          <a:xfrm>
            <a:off x="7146524" y="4929579"/>
            <a:ext cx="2688158" cy="26534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7FC0B10-8A49-1E0C-CF11-3975EA1423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34" b="2283"/>
          <a:stretch/>
        </p:blipFill>
        <p:spPr bwMode="auto">
          <a:xfrm>
            <a:off x="268802" y="4989250"/>
            <a:ext cx="2023510" cy="259380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2B2D59C5-58C5-6ACD-30CB-B740EFD888E9}"/>
              </a:ext>
            </a:extLst>
          </p:cNvPr>
          <p:cNvSpPr/>
          <p:nvPr/>
        </p:nvSpPr>
        <p:spPr>
          <a:xfrm rot="5400000">
            <a:off x="1336902" y="-923834"/>
            <a:ext cx="7414591" cy="9640958"/>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4" name="Imagen 23">
            <a:extLst>
              <a:ext uri="{FF2B5EF4-FFF2-40B4-BE49-F238E27FC236}">
                <a16:creationId xmlns:a16="http://schemas.microsoft.com/office/drawing/2014/main" id="{43061C58-477A-F404-1122-F2A9CD984A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1753" y="298420"/>
            <a:ext cx="566297" cy="458017"/>
          </a:xfrm>
          <a:prstGeom prst="rect">
            <a:avLst/>
          </a:prstGeom>
        </p:spPr>
      </p:pic>
      <p:pic>
        <p:nvPicPr>
          <p:cNvPr id="2" name="Imagen 1">
            <a:extLst>
              <a:ext uri="{FF2B5EF4-FFF2-40B4-BE49-F238E27FC236}">
                <a16:creationId xmlns:a16="http://schemas.microsoft.com/office/drawing/2014/main" id="{8458524B-4ED5-FA16-DDA5-29571D74DC0E}"/>
              </a:ext>
            </a:extLst>
          </p:cNvPr>
          <p:cNvPicPr>
            <a:picLocks noChangeAspect="1"/>
          </p:cNvPicPr>
          <p:nvPr/>
        </p:nvPicPr>
        <p:blipFill>
          <a:blip r:embed="rId5"/>
          <a:stretch>
            <a:fillRect/>
          </a:stretch>
        </p:blipFill>
        <p:spPr>
          <a:xfrm>
            <a:off x="2553342" y="2075080"/>
            <a:ext cx="4951715" cy="45104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16611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61AD5-2220-8AA3-9CFE-9F9807592C55}"/>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803EE85F-ECC4-4950-2AC8-96D05429E165}"/>
              </a:ext>
            </a:extLst>
          </p:cNvPr>
          <p:cNvSpPr txBox="1"/>
          <p:nvPr/>
        </p:nvSpPr>
        <p:spPr>
          <a:xfrm>
            <a:off x="223717" y="-1419279"/>
            <a:ext cx="9549629" cy="3770263"/>
          </a:xfrm>
          <a:prstGeom prst="rect">
            <a:avLst/>
          </a:prstGeom>
          <a:noFill/>
        </p:spPr>
        <p:txBody>
          <a:bodyPr wrap="square" rtlCol="0">
            <a:spAutoFit/>
          </a:bodyPr>
          <a:lstStyle/>
          <a:p>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p>
        </p:txBody>
      </p:sp>
      <p:sp>
        <p:nvSpPr>
          <p:cNvPr id="4" name="Rectángulo 3">
            <a:extLst>
              <a:ext uri="{FF2B5EF4-FFF2-40B4-BE49-F238E27FC236}">
                <a16:creationId xmlns:a16="http://schemas.microsoft.com/office/drawing/2014/main" id="{2C4A21A8-8817-9B8F-817F-F661B75AAA84}"/>
              </a:ext>
            </a:extLst>
          </p:cNvPr>
          <p:cNvSpPr/>
          <p:nvPr/>
        </p:nvSpPr>
        <p:spPr>
          <a:xfrm rot="5400000">
            <a:off x="1336902" y="-923834"/>
            <a:ext cx="7414591" cy="9640958"/>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4" name="Imagen 23">
            <a:extLst>
              <a:ext uri="{FF2B5EF4-FFF2-40B4-BE49-F238E27FC236}">
                <a16:creationId xmlns:a16="http://schemas.microsoft.com/office/drawing/2014/main" id="{A70E30EE-13D9-B2B3-379C-C258CA8C04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8215" y="7154445"/>
            <a:ext cx="440631" cy="356379"/>
          </a:xfrm>
          <a:prstGeom prst="rect">
            <a:avLst/>
          </a:prstGeom>
        </p:spPr>
      </p:pic>
      <p:sp>
        <p:nvSpPr>
          <p:cNvPr id="2" name="CuadroTexto 1">
            <a:extLst>
              <a:ext uri="{FF2B5EF4-FFF2-40B4-BE49-F238E27FC236}">
                <a16:creationId xmlns:a16="http://schemas.microsoft.com/office/drawing/2014/main" id="{F6F6FA72-1910-D287-1668-71AAF93CB7B4}"/>
              </a:ext>
            </a:extLst>
          </p:cNvPr>
          <p:cNvSpPr txBox="1"/>
          <p:nvPr/>
        </p:nvSpPr>
        <p:spPr>
          <a:xfrm>
            <a:off x="-472867" y="376954"/>
            <a:ext cx="8552985" cy="923330"/>
          </a:xfrm>
          <a:prstGeom prst="rect">
            <a:avLst/>
          </a:prstGeom>
          <a:noFill/>
        </p:spPr>
        <p:txBody>
          <a:bodyPr wrap="square" rtlCol="0">
            <a:spAutoFit/>
          </a:bodyPr>
          <a:lstStyle/>
          <a:p>
            <a:pPr algn="ctr"/>
            <a:r>
              <a:rPr lang="es-MX" sz="5400" dirty="0">
                <a:latin typeface="HelloMorgan" panose="02000603000000000000" pitchFamily="2" charset="0"/>
                <a:ea typeface="HelloMorgan" panose="02000603000000000000" pitchFamily="2" charset="0"/>
                <a:cs typeface="Dreaming Outloud Script Pro" panose="020F0502020204030204" pitchFamily="66" charset="0"/>
              </a:rPr>
              <a:t>Poción de </a:t>
            </a:r>
          </a:p>
        </p:txBody>
      </p:sp>
      <p:sp>
        <p:nvSpPr>
          <p:cNvPr id="3" name="CuadroTexto 2">
            <a:extLst>
              <a:ext uri="{FF2B5EF4-FFF2-40B4-BE49-F238E27FC236}">
                <a16:creationId xmlns:a16="http://schemas.microsoft.com/office/drawing/2014/main" id="{DE91429F-C621-39E4-EC97-74DB9D0E7FF1}"/>
              </a:ext>
            </a:extLst>
          </p:cNvPr>
          <p:cNvSpPr txBox="1"/>
          <p:nvPr/>
        </p:nvSpPr>
        <p:spPr>
          <a:xfrm>
            <a:off x="3346425" y="-27415"/>
            <a:ext cx="6634976" cy="1200329"/>
          </a:xfrm>
          <a:prstGeom prst="rect">
            <a:avLst/>
          </a:prstGeom>
          <a:noFill/>
        </p:spPr>
        <p:txBody>
          <a:bodyPr wrap="square" rtlCol="0">
            <a:spAutoFit/>
          </a:bodyPr>
          <a:lstStyle/>
          <a:p>
            <a:pPr algn="ctr"/>
            <a:r>
              <a:rPr lang="es-MX" sz="7200" dirty="0">
                <a:latin typeface="LOVING IS EASY" pitchFamily="50" charset="0"/>
              </a:rPr>
              <a:t>AMOR</a:t>
            </a:r>
          </a:p>
        </p:txBody>
      </p:sp>
      <p:graphicFrame>
        <p:nvGraphicFramePr>
          <p:cNvPr id="7" name="Tabla 6">
            <a:extLst>
              <a:ext uri="{FF2B5EF4-FFF2-40B4-BE49-F238E27FC236}">
                <a16:creationId xmlns:a16="http://schemas.microsoft.com/office/drawing/2014/main" id="{DABC6C78-18D8-B873-DC97-55E5258AFA8C}"/>
              </a:ext>
            </a:extLst>
          </p:cNvPr>
          <p:cNvGraphicFramePr>
            <a:graphicFrameLocks noGrp="1"/>
          </p:cNvGraphicFramePr>
          <p:nvPr>
            <p:extLst>
              <p:ext uri="{D42A27DB-BD31-4B8C-83A1-F6EECF244321}">
                <p14:modId xmlns:p14="http://schemas.microsoft.com/office/powerpoint/2010/main" val="3029453454"/>
              </p:ext>
            </p:extLst>
          </p:nvPr>
        </p:nvGraphicFramePr>
        <p:xfrm>
          <a:off x="553420" y="1517048"/>
          <a:ext cx="9042756" cy="5608320"/>
        </p:xfrm>
        <a:graphic>
          <a:graphicData uri="http://schemas.openxmlformats.org/drawingml/2006/table">
            <a:tbl>
              <a:tblPr firstRow="1" bandRow="1">
                <a:tableStyleId>{5C22544A-7EE6-4342-B048-85BDC9FD1C3A}</a:tableStyleId>
              </a:tblPr>
              <a:tblGrid>
                <a:gridCol w="803176">
                  <a:extLst>
                    <a:ext uri="{9D8B030D-6E8A-4147-A177-3AD203B41FA5}">
                      <a16:colId xmlns:a16="http://schemas.microsoft.com/office/drawing/2014/main" val="20000"/>
                    </a:ext>
                  </a:extLst>
                </a:gridCol>
                <a:gridCol w="1369545">
                  <a:extLst>
                    <a:ext uri="{9D8B030D-6E8A-4147-A177-3AD203B41FA5}">
                      <a16:colId xmlns:a16="http://schemas.microsoft.com/office/drawing/2014/main" val="20001"/>
                    </a:ext>
                  </a:extLst>
                </a:gridCol>
                <a:gridCol w="2343345">
                  <a:extLst>
                    <a:ext uri="{9D8B030D-6E8A-4147-A177-3AD203B41FA5}">
                      <a16:colId xmlns:a16="http://schemas.microsoft.com/office/drawing/2014/main" val="20002"/>
                    </a:ext>
                  </a:extLst>
                </a:gridCol>
                <a:gridCol w="1982004">
                  <a:extLst>
                    <a:ext uri="{9D8B030D-6E8A-4147-A177-3AD203B41FA5}">
                      <a16:colId xmlns:a16="http://schemas.microsoft.com/office/drawing/2014/main" val="20003"/>
                    </a:ext>
                  </a:extLst>
                </a:gridCol>
                <a:gridCol w="2544686">
                  <a:extLst>
                    <a:ext uri="{9D8B030D-6E8A-4147-A177-3AD203B41FA5}">
                      <a16:colId xmlns:a16="http://schemas.microsoft.com/office/drawing/2014/main" val="20004"/>
                    </a:ext>
                  </a:extLst>
                </a:gridCol>
              </a:tblGrid>
              <a:tr h="158340">
                <a:tc gridSpan="2">
                  <a:txBody>
                    <a:bodyPr/>
                    <a:lstStyle/>
                    <a:p>
                      <a:r>
                        <a:rPr lang="es-ES" sz="1200" b="1" dirty="0">
                          <a:solidFill>
                            <a:schemeClr val="bg1"/>
                          </a:solidFill>
                          <a:latin typeface="KG Miss Speechy IPA" panose="02000000000000000000" pitchFamily="2" charset="0"/>
                        </a:rPr>
                        <a:t>Nombre de</a:t>
                      </a:r>
                      <a:r>
                        <a:rPr lang="es-ES" sz="1200" b="1" baseline="0" dirty="0">
                          <a:solidFill>
                            <a:schemeClr val="bg1"/>
                          </a:solidFill>
                          <a:latin typeface="KG Miss Speechy IPA" panose="02000000000000000000" pitchFamily="2" charset="0"/>
                        </a:rPr>
                        <a:t> la actividad</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algn="l"/>
                      <a:r>
                        <a:rPr lang="es-MX" sz="1200" b="0" dirty="0">
                          <a:solidFill>
                            <a:schemeClr val="tx1"/>
                          </a:solidFill>
                          <a:latin typeface="KG Miss Speechy IPA" panose="02000000000000000000" pitchFamily="2" charset="0"/>
                        </a:rPr>
                        <a:t>Poción de amor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0"/>
                  </a:ext>
                </a:extLst>
              </a:tr>
              <a:tr h="158340">
                <a:tc gridSpan="2">
                  <a:txBody>
                    <a:bodyPr/>
                    <a:lstStyle/>
                    <a:p>
                      <a:r>
                        <a:rPr lang="es-ES" sz="1200" b="1" dirty="0">
                          <a:solidFill>
                            <a:schemeClr val="bg1"/>
                          </a:solidFill>
                          <a:latin typeface="KG Miss Speechy IPA" panose="02000000000000000000" pitchFamily="2" charset="0"/>
                        </a:rPr>
                        <a:t>Fecha</a:t>
                      </a:r>
                      <a:r>
                        <a:rPr lang="es-ES" sz="1200" b="1" baseline="0" dirty="0">
                          <a:solidFill>
                            <a:schemeClr val="bg1"/>
                          </a:solidFill>
                          <a:latin typeface="KG Miss Speechy IPA" panose="02000000000000000000" pitchFamily="2" charset="0"/>
                        </a:rPr>
                        <a:t> de aplicación</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gridSpan="3">
                  <a:txBody>
                    <a:bodyPr/>
                    <a:lstStyle/>
                    <a:p>
                      <a:pPr algn="l"/>
                      <a:r>
                        <a:rPr lang="es-MX" sz="1200" b="0" dirty="0">
                          <a:solidFill>
                            <a:schemeClr val="tx1"/>
                          </a:solidFill>
                          <a:latin typeface="KG Miss Speechy IPA" panose="02000000000000000000" pitchFamily="2" charset="0"/>
                        </a:rPr>
                        <a:t>Jueves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536595">
                <a:tc gridSpan="2">
                  <a:txBody>
                    <a:bodyPr/>
                    <a:lstStyle/>
                    <a:p>
                      <a:r>
                        <a:rPr lang="es-ES" sz="1200" b="1" dirty="0">
                          <a:solidFill>
                            <a:schemeClr val="bg1"/>
                          </a:solidFill>
                          <a:latin typeface="KG Miss Speechy IPA" panose="02000000000000000000" pitchFamily="2" charset="0"/>
                        </a:rPr>
                        <a:t>Campo</a:t>
                      </a:r>
                      <a:r>
                        <a:rPr lang="es-ES" sz="1200" b="1" baseline="0" dirty="0">
                          <a:solidFill>
                            <a:schemeClr val="bg1"/>
                          </a:solidFill>
                          <a:latin typeface="KG Miss Speechy IPA" panose="02000000000000000000" pitchFamily="2" charset="0"/>
                        </a:rPr>
                        <a:t> formativo que sustenta el aprendizaje</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a:solidFill>
                            <a:schemeClr val="tx1"/>
                          </a:solidFill>
                          <a:latin typeface="KG Miss Speechy IPA" panose="02000000000000000000" pitchFamily="2" charset="0"/>
                        </a:rPr>
                        <a:t>Saberes y Pensamiento Científico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b="1" dirty="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dirty="0">
                          <a:latin typeface="KG Miss Speechy IPA" panose="02000000000000000000" pitchFamily="2" charset="0"/>
                        </a:rPr>
                        <a:t>Clasificación y experimentación con objetos y elementos del entorno que reflejan la diversidad de la comunidad o región.</a:t>
                      </a:r>
                      <a:endParaRPr lang="es-MX" sz="1100" b="1" dirty="0">
                        <a:solidFill>
                          <a:schemeClr val="tx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63899">
                <a:tc gridSpan="2">
                  <a:txBody>
                    <a:bodyPr/>
                    <a:lstStyle/>
                    <a:p>
                      <a:r>
                        <a:rPr lang="es-ES" sz="1200" b="1" dirty="0">
                          <a:solidFill>
                            <a:schemeClr val="bg1"/>
                          </a:solidFill>
                          <a:latin typeface="KG Miss Speechy IPA" panose="02000000000000000000" pitchFamily="2" charset="0"/>
                        </a:rPr>
                        <a:t>Procesos</a:t>
                      </a:r>
                      <a:r>
                        <a:rPr lang="es-ES" sz="1200" b="1" baseline="0" dirty="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100" dirty="0">
                          <a:latin typeface="KG Miss Speechy IPA" panose="02000000000000000000" pitchFamily="2" charset="0"/>
                        </a:rPr>
                        <a:t>Experimenta, de manera colaborativa, con elementos y objetos del entorno y reconoce si hay cambios o transformaciones en ellos, manteniendo normas de seguridad.</a:t>
                      </a:r>
                      <a:endParaRPr lang="es-ES" sz="11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3"/>
                  </a:ext>
                </a:extLst>
              </a:tr>
              <a:tr h="158340">
                <a:tc gridSpan="2">
                  <a:txBody>
                    <a:bodyPr/>
                    <a:lstStyle/>
                    <a:p>
                      <a:r>
                        <a:rPr lang="es-ES" sz="1200" b="1" dirty="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gridSpan="3">
                  <a:txBody>
                    <a:bodyPr/>
                    <a:lstStyle/>
                    <a:p>
                      <a:pPr marL="171450" marR="0" lvl="0" indent="-171450" algn="just"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100" dirty="0">
                          <a:latin typeface="KG Miss Speechy IPA" panose="02000000000000000000" pitchFamily="2" charset="0"/>
                        </a:rPr>
                        <a:t>Espera su turno al participar en una conversación con sus compañeras o compañeros</a:t>
                      </a:r>
                      <a:r>
                        <a:rPr lang="es-ES" sz="1100" b="0" dirty="0">
                          <a:latin typeface="KG Miss Speechy IPA" panose="020000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4"/>
                  </a:ext>
                </a:extLst>
              </a:tr>
              <a:tr h="158340">
                <a:tc>
                  <a:txBody>
                    <a:bodyPr/>
                    <a:lstStyle/>
                    <a:p>
                      <a:pPr algn="ctr"/>
                      <a:r>
                        <a:rPr lang="es-ES" sz="1200" b="1" dirty="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gridSpan="4">
                  <a:txBody>
                    <a:bodyPr/>
                    <a:lstStyle/>
                    <a:p>
                      <a:pPr algn="ctr"/>
                      <a:r>
                        <a:rPr lang="es-ES" sz="1200" b="1" dirty="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r h="158340">
                <a:tc rowSpan="4">
                  <a:txBody>
                    <a:bodyPr/>
                    <a:lstStyle/>
                    <a:p>
                      <a:pPr algn="ctr"/>
                      <a:r>
                        <a:rPr lang="es-MX" sz="1200" b="1" dirty="0">
                          <a:latin typeface="KG Miss Speechy IPA" panose="02000000000000000000" pitchFamily="2" charset="0"/>
                        </a:rPr>
                        <a:t>3.- Organizar y estructurar las respuestas a las preguntas de indagación</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INICIO: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r h="516650">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latin typeface="KG Miss Speechy IPA" panose="02000000000000000000" pitchFamily="2" charset="0"/>
                          <a:ea typeface="+mn-ea"/>
                          <a:cs typeface="+mn-cs"/>
                        </a:rPr>
                        <a:t>Poner</a:t>
                      </a:r>
                      <a:r>
                        <a:rPr lang="es-MX" sz="1200" kern="1200" baseline="0" dirty="0">
                          <a:solidFill>
                            <a:schemeClr val="dk1"/>
                          </a:solidFill>
                          <a:effectLst/>
                          <a:latin typeface="KG Miss Speechy IPA" panose="02000000000000000000" pitchFamily="2" charset="0"/>
                          <a:ea typeface="+mn-ea"/>
                          <a:cs typeface="+mn-cs"/>
                        </a:rPr>
                        <a:t> a los niños en plenaria y darles los buenos días. Enseguida, preguntarles: ¿saben lo que es una poción de amor?, ¿para que se utiliza?, ¿Cómo se elabora una?, escuchar sus respuestas y explicarles que el día de hoy realizaremos una. De manera grupal responderemos las primeras tres preguntas de la lámina “Experimento”.</a:t>
                      </a:r>
                      <a:endParaRPr lang="es-MX" sz="1200" kern="1200" dirty="0">
                        <a:solidFill>
                          <a:schemeClr val="dk1"/>
                        </a:solidFill>
                        <a:effectLst/>
                        <a:latin typeface="KG Miss Speechy IPA" panose="02000000000000000000" pitchFamily="2"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7"/>
                  </a:ext>
                </a:extLst>
              </a:tr>
              <a:tr h="158340">
                <a:tc vMerge="1">
                  <a:txBody>
                    <a:bodyPr/>
                    <a:lstStyle/>
                    <a:p>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DESARROLLO: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8"/>
                  </a:ext>
                </a:extLst>
              </a:tr>
              <a:tr h="1725373">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Poner a los niños en media luna y mostrarles los materiales (apoyarse de una mesita para exponerlos), pedirles que mencionen los nombres de los materiales y preguntarles ¿Qué creen que haremos con estos materiales?, ¿Cómo creen que sea el experimento?. Mencionarles que el experimento trata de realizar una poción de amor y a continuación ir realizando el experimento siguiendo los pasos de “Experimento: Poción de amor”. Y realizar las siguientes preguntas: ¿Qué pasó con los materiales?, ¿Qué pasó con los brillos y con el agua?, ¿Qué pasa cuando echamos la tableta de </a:t>
                      </a:r>
                      <a:r>
                        <a:rPr lang="es-MX" sz="1200" kern="1200" baseline="0" dirty="0" err="1">
                          <a:solidFill>
                            <a:schemeClr val="dk1"/>
                          </a:solidFill>
                          <a:effectLst/>
                          <a:latin typeface="KG Miss Speechy IPA" panose="02000000000000000000" pitchFamily="2" charset="0"/>
                          <a:ea typeface="+mn-ea"/>
                          <a:cs typeface="+mn-cs"/>
                        </a:rPr>
                        <a:t>alka</a:t>
                      </a:r>
                      <a:r>
                        <a:rPr lang="es-MX" sz="1200" kern="1200" baseline="0" dirty="0">
                          <a:solidFill>
                            <a:schemeClr val="dk1"/>
                          </a:solidFill>
                          <a:effectLst/>
                          <a:latin typeface="KG Miss Speechy IPA" panose="02000000000000000000" pitchFamily="2" charset="0"/>
                          <a:ea typeface="+mn-ea"/>
                          <a:cs typeface="+mn-cs"/>
                        </a:rPr>
                        <a:t> </a:t>
                      </a:r>
                      <a:r>
                        <a:rPr lang="es-MX" sz="1200" kern="1200" baseline="0" dirty="0" err="1">
                          <a:solidFill>
                            <a:schemeClr val="dk1"/>
                          </a:solidFill>
                          <a:effectLst/>
                          <a:latin typeface="KG Miss Speechy IPA" panose="02000000000000000000" pitchFamily="2" charset="0"/>
                          <a:ea typeface="+mn-ea"/>
                          <a:cs typeface="+mn-cs"/>
                        </a:rPr>
                        <a:t>seltzer</a:t>
                      </a:r>
                      <a:r>
                        <a:rPr lang="es-MX" sz="1200" kern="1200" baseline="0" dirty="0">
                          <a:solidFill>
                            <a:schemeClr val="dk1"/>
                          </a:solidFill>
                          <a:effectLst/>
                          <a:latin typeface="KG Miss Speechy IPA" panose="02000000000000000000" pitchFamily="2" charset="0"/>
                          <a:ea typeface="+mn-ea"/>
                          <a:cs typeface="+mn-cs"/>
                        </a:rPr>
                        <a:t>? Explicarles que el agua y el aceite se separan porque tienen diferente densidad, al igual que los brillos que se quedan en medio son más pesados que el agua pero no son más pesados que el aceite para bebé, pero al agregar el </a:t>
                      </a:r>
                      <a:r>
                        <a:rPr lang="es-MX" sz="1200" kern="1200" baseline="0" dirty="0" err="1">
                          <a:solidFill>
                            <a:schemeClr val="dk1"/>
                          </a:solidFill>
                          <a:effectLst/>
                          <a:latin typeface="KG Miss Speechy IPA" panose="02000000000000000000" pitchFamily="2" charset="0"/>
                          <a:ea typeface="+mn-ea"/>
                          <a:cs typeface="+mn-cs"/>
                        </a:rPr>
                        <a:t>alka</a:t>
                      </a:r>
                      <a:r>
                        <a:rPr lang="es-MX" sz="1200" kern="1200" baseline="0" dirty="0">
                          <a:solidFill>
                            <a:schemeClr val="dk1"/>
                          </a:solidFill>
                          <a:effectLst/>
                          <a:latin typeface="KG Miss Speechy IPA" panose="02000000000000000000" pitchFamily="2" charset="0"/>
                          <a:ea typeface="+mn-ea"/>
                          <a:cs typeface="+mn-cs"/>
                        </a:rPr>
                        <a:t> </a:t>
                      </a:r>
                      <a:r>
                        <a:rPr lang="es-MX" sz="1200" kern="1200" baseline="0" dirty="0" err="1">
                          <a:solidFill>
                            <a:schemeClr val="dk1"/>
                          </a:solidFill>
                          <a:effectLst/>
                          <a:latin typeface="KG Miss Speechy IPA" panose="02000000000000000000" pitchFamily="2" charset="0"/>
                          <a:ea typeface="+mn-ea"/>
                          <a:cs typeface="+mn-cs"/>
                        </a:rPr>
                        <a:t>seltzer</a:t>
                      </a:r>
                      <a:r>
                        <a:rPr lang="es-MX" sz="1200" kern="1200" baseline="0" dirty="0">
                          <a:solidFill>
                            <a:schemeClr val="dk1"/>
                          </a:solidFill>
                          <a:effectLst/>
                          <a:latin typeface="KG Miss Speechy IPA" panose="02000000000000000000" pitchFamily="2" charset="0"/>
                          <a:ea typeface="+mn-ea"/>
                          <a:cs typeface="+mn-cs"/>
                        </a:rPr>
                        <a:t> se libera gas lo que hace que la densidad cambie y los liquides floten y se muevan a través del aceite.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659839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787D6-A0AB-5FF7-FBCC-0521C9C12C49}"/>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E54673B5-2F98-E36A-0B5E-2A51D5FA69C3}"/>
              </a:ext>
            </a:extLst>
          </p:cNvPr>
          <p:cNvSpPr txBox="1"/>
          <p:nvPr/>
        </p:nvSpPr>
        <p:spPr>
          <a:xfrm>
            <a:off x="254383" y="641943"/>
            <a:ext cx="9549629" cy="3770263"/>
          </a:xfrm>
          <a:prstGeom prst="rect">
            <a:avLst/>
          </a:prstGeom>
          <a:noFill/>
        </p:spPr>
        <p:txBody>
          <a:bodyPr wrap="square" rtlCol="0">
            <a:spAutoFit/>
          </a:bodyPr>
          <a:lstStyle/>
          <a:p>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p>
        </p:txBody>
      </p:sp>
      <p:sp>
        <p:nvSpPr>
          <p:cNvPr id="4" name="Rectángulo 3">
            <a:extLst>
              <a:ext uri="{FF2B5EF4-FFF2-40B4-BE49-F238E27FC236}">
                <a16:creationId xmlns:a16="http://schemas.microsoft.com/office/drawing/2014/main" id="{77272D01-4A84-FB00-1C83-7FF001B40AAA}"/>
              </a:ext>
            </a:extLst>
          </p:cNvPr>
          <p:cNvSpPr/>
          <p:nvPr/>
        </p:nvSpPr>
        <p:spPr>
          <a:xfrm rot="5400000">
            <a:off x="1336902" y="-923834"/>
            <a:ext cx="7414591" cy="9640958"/>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4" name="Imagen 23">
            <a:extLst>
              <a:ext uri="{FF2B5EF4-FFF2-40B4-BE49-F238E27FC236}">
                <a16:creationId xmlns:a16="http://schemas.microsoft.com/office/drawing/2014/main" id="{4061243E-86B0-AEEE-B97E-B0B3C01932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7900" y="7006017"/>
            <a:ext cx="566297" cy="458017"/>
          </a:xfrm>
          <a:prstGeom prst="rect">
            <a:avLst/>
          </a:prstGeom>
        </p:spPr>
      </p:pic>
      <p:graphicFrame>
        <p:nvGraphicFramePr>
          <p:cNvPr id="7" name="Tabla 6">
            <a:extLst>
              <a:ext uri="{FF2B5EF4-FFF2-40B4-BE49-F238E27FC236}">
                <a16:creationId xmlns:a16="http://schemas.microsoft.com/office/drawing/2014/main" id="{F08DBA40-4D75-BAC4-44B6-A93B12657899}"/>
              </a:ext>
            </a:extLst>
          </p:cNvPr>
          <p:cNvGraphicFramePr>
            <a:graphicFrameLocks noGrp="1"/>
          </p:cNvGraphicFramePr>
          <p:nvPr>
            <p:extLst>
              <p:ext uri="{D42A27DB-BD31-4B8C-83A1-F6EECF244321}">
                <p14:modId xmlns:p14="http://schemas.microsoft.com/office/powerpoint/2010/main" val="2779235172"/>
              </p:ext>
            </p:extLst>
          </p:nvPr>
        </p:nvGraphicFramePr>
        <p:xfrm>
          <a:off x="549517" y="493409"/>
          <a:ext cx="8989359" cy="1406950"/>
        </p:xfrm>
        <a:graphic>
          <a:graphicData uri="http://schemas.openxmlformats.org/drawingml/2006/table">
            <a:tbl>
              <a:tblPr firstRow="1" bandRow="1">
                <a:tableStyleId>{5C22544A-7EE6-4342-B048-85BDC9FD1C3A}</a:tableStyleId>
              </a:tblPr>
              <a:tblGrid>
                <a:gridCol w="635353">
                  <a:extLst>
                    <a:ext uri="{9D8B030D-6E8A-4147-A177-3AD203B41FA5}">
                      <a16:colId xmlns:a16="http://schemas.microsoft.com/office/drawing/2014/main" val="20000"/>
                    </a:ext>
                  </a:extLst>
                </a:gridCol>
                <a:gridCol w="8354006">
                  <a:extLst>
                    <a:ext uri="{9D8B030D-6E8A-4147-A177-3AD203B41FA5}">
                      <a16:colId xmlns:a16="http://schemas.microsoft.com/office/drawing/2014/main" val="20001"/>
                    </a:ext>
                  </a:extLst>
                </a:gridCol>
              </a:tblGrid>
              <a:tr h="402250">
                <a:tc rowSpan="2">
                  <a:txBody>
                    <a:bodyPr/>
                    <a:lstStyle/>
                    <a:p>
                      <a:pPr algn="ctr"/>
                      <a:r>
                        <a:rPr lang="es-MX" sz="900" b="1" dirty="0">
                          <a:solidFill>
                            <a:schemeClr val="tx1"/>
                          </a:solidFill>
                          <a:latin typeface="KG Miss Speechy IPA" panose="02000000000000000000" pitchFamily="2" charset="0"/>
                        </a:rPr>
                        <a:t>3.- Organizar y estructurar las respuestas a las preguntas de indagación</a:t>
                      </a:r>
                    </a:p>
                  </a:txBody>
                  <a:tcPr marL="90300" marR="90300" marT="45150" marB="4515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latin typeface="KG Miss Speechy IPA" panose="02000000000000000000" pitchFamily="2" charset="0"/>
                          <a:ea typeface="+mn-ea"/>
                          <a:cs typeface="+mn-cs"/>
                        </a:rPr>
                        <a:t>Finalmente,</a:t>
                      </a:r>
                      <a:r>
                        <a:rPr lang="es-MX" sz="1200" kern="1200" baseline="0" dirty="0">
                          <a:solidFill>
                            <a:schemeClr val="dk1"/>
                          </a:solidFill>
                          <a:effectLst/>
                          <a:latin typeface="KG Miss Speechy IPA" panose="02000000000000000000" pitchFamily="2" charset="0"/>
                          <a:ea typeface="+mn-ea"/>
                          <a:cs typeface="+mn-cs"/>
                        </a:rPr>
                        <a:t> en la ficha de trabajo 8 pedirles a los niños que dibujen en los recuadros los materiales que se necesitan para realizar el experimento y el resultado que obtuvimos.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Despedir  a los niños con el cuento: “Una sopa 100% embrujada” </a:t>
                      </a:r>
                      <a:r>
                        <a:rPr lang="es-MX" sz="1200" dirty="0">
                          <a:latin typeface="KG Miss Speechy IPA" panose="02000000000000000000" pitchFamily="2" charset="0"/>
                          <a:hlinkClick r:id="rId3"/>
                        </a:rPr>
                        <a:t>(130) Cuento Una Sopa 100 % embrujada // Cuentos infantiles 📚 // Cuentos de Brujas 🧙🔮 - YouTube</a:t>
                      </a:r>
                      <a:endParaRPr lang="es-MX" sz="1200" kern="1200" dirty="0">
                        <a:solidFill>
                          <a:schemeClr val="dk1"/>
                        </a:solidFill>
                        <a:effectLst/>
                        <a:latin typeface="KG Miss Speechy IPA"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8" name="Tabla 7">
            <a:extLst>
              <a:ext uri="{FF2B5EF4-FFF2-40B4-BE49-F238E27FC236}">
                <a16:creationId xmlns:a16="http://schemas.microsoft.com/office/drawing/2014/main" id="{4776A328-438F-1105-698F-CCD07F164AA1}"/>
              </a:ext>
            </a:extLst>
          </p:cNvPr>
          <p:cNvGraphicFramePr>
            <a:graphicFrameLocks noGrp="1"/>
          </p:cNvGraphicFramePr>
          <p:nvPr>
            <p:extLst>
              <p:ext uri="{D42A27DB-BD31-4B8C-83A1-F6EECF244321}">
                <p14:modId xmlns:p14="http://schemas.microsoft.com/office/powerpoint/2010/main" val="404219332"/>
              </p:ext>
            </p:extLst>
          </p:nvPr>
        </p:nvGraphicFramePr>
        <p:xfrm>
          <a:off x="534517" y="3768922"/>
          <a:ext cx="8989359" cy="2834640"/>
        </p:xfrm>
        <a:graphic>
          <a:graphicData uri="http://schemas.openxmlformats.org/drawingml/2006/table">
            <a:tbl>
              <a:tblPr firstRow="1" bandRow="1">
                <a:tableStyleId>{5C22544A-7EE6-4342-B048-85BDC9FD1C3A}</a:tableStyleId>
              </a:tblPr>
              <a:tblGrid>
                <a:gridCol w="8989359">
                  <a:extLst>
                    <a:ext uri="{9D8B030D-6E8A-4147-A177-3AD203B41FA5}">
                      <a16:colId xmlns:a16="http://schemas.microsoft.com/office/drawing/2014/main" val="20000"/>
                    </a:ext>
                  </a:extLst>
                </a:gridCol>
              </a:tblGrid>
              <a:tr h="589349">
                <a:tc>
                  <a:txBody>
                    <a:bodyPr/>
                    <a:lstStyle/>
                    <a:p>
                      <a:pPr marL="342900" marR="0" lvl="0" indent="-34290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b="0" kern="1200" baseline="0" dirty="0">
                          <a:solidFill>
                            <a:schemeClr val="dk1"/>
                          </a:solidFill>
                          <a:effectLst/>
                          <a:latin typeface="KG Miss Speechy IPA" panose="02000000000000000000" pitchFamily="2" charset="0"/>
                          <a:ea typeface="+mn-ea"/>
                          <a:cs typeface="+mn-cs"/>
                        </a:rPr>
                        <a:t>Lámina “Experimento”.</a:t>
                      </a:r>
                      <a:endParaRPr lang="es-MX" sz="1200" b="0" kern="1200" dirty="0">
                        <a:solidFill>
                          <a:schemeClr val="dk1"/>
                        </a:solidFill>
                        <a:effectLst/>
                        <a:latin typeface="KG Miss Speechy IPA" panose="02000000000000000000" pitchFamily="2" charset="0"/>
                        <a:ea typeface="+mn-ea"/>
                        <a:cs typeface="+mn-cs"/>
                      </a:endParaRPr>
                    </a:p>
                    <a:p>
                      <a:pPr marL="342900" indent="-342900">
                        <a:buFont typeface="Arial" panose="020B0604020202020204" pitchFamily="34" charset="0"/>
                        <a:buChar char="•"/>
                      </a:pPr>
                      <a:r>
                        <a:rPr lang="es-MX" sz="1200" b="0" kern="1200" baseline="0" dirty="0">
                          <a:solidFill>
                            <a:schemeClr val="dk1"/>
                          </a:solidFill>
                          <a:effectLst/>
                          <a:latin typeface="KG Miss Speechy IPA" panose="02000000000000000000" pitchFamily="2" charset="0"/>
                          <a:ea typeface="+mn-ea"/>
                          <a:cs typeface="+mn-cs"/>
                        </a:rPr>
                        <a:t>Pasos de “Experimento: Poción de amor”. </a:t>
                      </a:r>
                    </a:p>
                    <a:p>
                      <a:pPr marL="342900" indent="-342900">
                        <a:buFont typeface="Arial" panose="020B0604020202020204" pitchFamily="34" charset="0"/>
                        <a:buChar char="•"/>
                      </a:pPr>
                      <a:r>
                        <a:rPr lang="es-MX" sz="1200" b="0" kern="1200" baseline="0" dirty="0">
                          <a:solidFill>
                            <a:schemeClr val="dk1"/>
                          </a:solidFill>
                          <a:effectLst/>
                          <a:latin typeface="KG Miss Speechy IPA" panose="02000000000000000000" pitchFamily="2" charset="0"/>
                          <a:ea typeface="+mn-ea"/>
                          <a:cs typeface="+mn-cs"/>
                        </a:rPr>
                        <a:t>Materiales para la realización del experimento:</a:t>
                      </a:r>
                    </a:p>
                    <a:p>
                      <a:pPr marL="171450" indent="-171450">
                        <a:buFontTx/>
                        <a:buChar char="-"/>
                      </a:pPr>
                      <a:r>
                        <a:rPr lang="es-MX" sz="1200" b="0" kern="1200" baseline="0" dirty="0">
                          <a:solidFill>
                            <a:schemeClr val="dk1"/>
                          </a:solidFill>
                          <a:effectLst/>
                          <a:latin typeface="KG Miss Speechy IPA" panose="02000000000000000000" pitchFamily="2" charset="0"/>
                          <a:ea typeface="+mn-ea"/>
                          <a:cs typeface="+mn-cs"/>
                        </a:rPr>
                        <a:t>Vasos transparentes</a:t>
                      </a:r>
                    </a:p>
                    <a:p>
                      <a:pPr marL="171450" indent="-171450" algn="just">
                        <a:buFontTx/>
                        <a:buChar char="-"/>
                      </a:pPr>
                      <a:r>
                        <a:rPr lang="es-ES" sz="1200" b="0" dirty="0">
                          <a:solidFill>
                            <a:schemeClr val="tx1"/>
                          </a:solidFill>
                          <a:latin typeface="KG Miss Speechy IPA" panose="02000000000000000000" pitchFamily="2" charset="0"/>
                        </a:rPr>
                        <a:t>Aceite de bebé</a:t>
                      </a:r>
                    </a:p>
                    <a:p>
                      <a:pPr marL="171450" indent="-171450" algn="just">
                        <a:buFontTx/>
                        <a:buChar char="-"/>
                      </a:pPr>
                      <a:r>
                        <a:rPr lang="es-ES" sz="1200" b="0" dirty="0">
                          <a:solidFill>
                            <a:schemeClr val="tx1"/>
                          </a:solidFill>
                          <a:latin typeface="KG Miss Speechy IPA" panose="02000000000000000000" pitchFamily="2" charset="0"/>
                        </a:rPr>
                        <a:t>Colorante alimenticio</a:t>
                      </a:r>
                    </a:p>
                    <a:p>
                      <a:pPr marL="171450" indent="-171450" algn="just">
                        <a:buFontTx/>
                        <a:buChar char="-"/>
                      </a:pPr>
                      <a:r>
                        <a:rPr lang="es-ES" sz="1200" b="0" dirty="0">
                          <a:solidFill>
                            <a:schemeClr val="tx1"/>
                          </a:solidFill>
                          <a:latin typeface="KG Miss Speechy IPA" panose="02000000000000000000" pitchFamily="2" charset="0"/>
                        </a:rPr>
                        <a:t>Agua</a:t>
                      </a:r>
                    </a:p>
                    <a:p>
                      <a:pPr marL="171450" indent="-171450" algn="just">
                        <a:buFontTx/>
                        <a:buChar char="-"/>
                      </a:pPr>
                      <a:r>
                        <a:rPr lang="es-ES" sz="1200" b="0" dirty="0">
                          <a:solidFill>
                            <a:schemeClr val="tx1"/>
                          </a:solidFill>
                          <a:latin typeface="KG Miss Speechy IPA" panose="02000000000000000000" pitchFamily="2" charset="0"/>
                        </a:rPr>
                        <a:t>Embudo (para reducir el desorden).</a:t>
                      </a:r>
                    </a:p>
                    <a:p>
                      <a:pPr marL="171450" indent="-171450" algn="just">
                        <a:buFontTx/>
                        <a:buChar char="-"/>
                      </a:pPr>
                      <a:r>
                        <a:rPr lang="es-ES" sz="1200" b="0" dirty="0">
                          <a:solidFill>
                            <a:schemeClr val="tx1"/>
                          </a:solidFill>
                          <a:latin typeface="KG Miss Speechy IPA" panose="02000000000000000000" pitchFamily="2" charset="0"/>
                        </a:rPr>
                        <a:t>Brillo o confeti del día de san Valentín</a:t>
                      </a:r>
                    </a:p>
                    <a:p>
                      <a:pPr marL="171450" indent="-171450" algn="just">
                        <a:buFontTx/>
                        <a:buChar char="-"/>
                      </a:pPr>
                      <a:r>
                        <a:rPr lang="es-ES" sz="1200" b="0" dirty="0">
                          <a:solidFill>
                            <a:schemeClr val="tx1"/>
                          </a:solidFill>
                          <a:latin typeface="KG Miss Speechy IPA" panose="02000000000000000000" pitchFamily="2" charset="0"/>
                        </a:rPr>
                        <a:t>Varias tabletas antiácidas Alka Seltzer</a:t>
                      </a:r>
                    </a:p>
                    <a:p>
                      <a:pPr marL="171450" indent="-171450" algn="just">
                        <a:buFont typeface="Arial" panose="020B0604020202020204" pitchFamily="34" charset="0"/>
                        <a:buChar char="•"/>
                      </a:pPr>
                      <a:r>
                        <a:rPr lang="es-ES" sz="1200" b="0" dirty="0">
                          <a:solidFill>
                            <a:schemeClr val="tx1"/>
                          </a:solidFill>
                          <a:latin typeface="KG Miss Speechy IPA" panose="02000000000000000000" pitchFamily="2" charset="0"/>
                        </a:rPr>
                        <a:t>Ficha de trabajo 8</a:t>
                      </a:r>
                    </a:p>
                    <a:p>
                      <a:pPr marL="171450" indent="-171450" algn="just">
                        <a:buFont typeface="Arial" panose="020B0604020202020204" pitchFamily="34" charset="0"/>
                        <a:buChar char="•"/>
                      </a:pPr>
                      <a:r>
                        <a:rPr lang="es-ES" sz="1200" b="0" dirty="0">
                          <a:solidFill>
                            <a:schemeClr val="tx1"/>
                          </a:solidFill>
                          <a:latin typeface="KG Miss Speechy IPA" panose="02000000000000000000" pitchFamily="2" charset="0"/>
                        </a:rPr>
                        <a:t>Lápiz</a:t>
                      </a:r>
                    </a:p>
                    <a:p>
                      <a:pPr marL="171450" indent="-171450" algn="just">
                        <a:buFont typeface="Arial" panose="020B0604020202020204" pitchFamily="34" charset="0"/>
                        <a:buChar char="•"/>
                      </a:pPr>
                      <a:r>
                        <a:rPr lang="es-ES" sz="1200" b="0" dirty="0">
                          <a:solidFill>
                            <a:schemeClr val="tx1"/>
                          </a:solidFill>
                          <a:latin typeface="KG Miss Speechy IPA" panose="02000000000000000000" pitchFamily="2" charset="0"/>
                        </a:rPr>
                        <a:t>Crayones </a:t>
                      </a:r>
                    </a:p>
                    <a:p>
                      <a:pPr marL="171450" indent="-171450" algn="just">
                        <a:buFont typeface="Arial" panose="020B0604020202020204" pitchFamily="34" charset="0"/>
                        <a:buChar char="•"/>
                      </a:pPr>
                      <a:r>
                        <a:rPr lang="es-ES" sz="1200" b="0" dirty="0">
                          <a:solidFill>
                            <a:schemeClr val="tx1"/>
                          </a:solidFill>
                          <a:latin typeface="KG Miss Speechy IPA" panose="02000000000000000000" pitchFamily="2" charset="0"/>
                        </a:rPr>
                        <a:t>Cuento: “Una sopa 100% embrujada”</a:t>
                      </a:r>
                    </a:p>
                    <a:p>
                      <a:pPr marL="171450" indent="-171450">
                        <a:buFontTx/>
                        <a:buChar char="-"/>
                      </a:pPr>
                      <a:endParaRPr lang="es-MX" sz="1200" b="0" baseline="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9" name="CuadroTexto 8">
            <a:extLst>
              <a:ext uri="{FF2B5EF4-FFF2-40B4-BE49-F238E27FC236}">
                <a16:creationId xmlns:a16="http://schemas.microsoft.com/office/drawing/2014/main" id="{61B5C8C6-67EA-CD12-B89C-7E661A4A561D}"/>
              </a:ext>
            </a:extLst>
          </p:cNvPr>
          <p:cNvSpPr txBox="1"/>
          <p:nvPr/>
        </p:nvSpPr>
        <p:spPr>
          <a:xfrm>
            <a:off x="752706" y="2189826"/>
            <a:ext cx="8552985" cy="923330"/>
          </a:xfrm>
          <a:prstGeom prst="rect">
            <a:avLst/>
          </a:prstGeom>
          <a:noFill/>
        </p:spPr>
        <p:txBody>
          <a:bodyPr wrap="square" rtlCol="0">
            <a:spAutoFit/>
          </a:bodyPr>
          <a:lstStyle/>
          <a:p>
            <a:pPr algn="ctr"/>
            <a:r>
              <a:rPr lang="es-MX" sz="5400" dirty="0">
                <a:latin typeface="LOVING IS EASY" pitchFamily="50" charset="0"/>
                <a:ea typeface="HelloMorgan" panose="02000603000000000000" pitchFamily="2" charset="0"/>
                <a:cs typeface="Dreaming Outloud Script Pro" panose="020F0502020204030204" pitchFamily="66" charset="0"/>
              </a:rPr>
              <a:t>MATERIALES </a:t>
            </a:r>
          </a:p>
        </p:txBody>
      </p:sp>
    </p:spTree>
    <p:extLst>
      <p:ext uri="{BB962C8B-B14F-4D97-AF65-F5344CB8AC3E}">
        <p14:creationId xmlns:p14="http://schemas.microsoft.com/office/powerpoint/2010/main" val="1425003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C64A5-A15F-B53A-0691-091A76A74585}"/>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653498B6-41D3-8BD7-B1C3-AD59A3625417}"/>
              </a:ext>
            </a:extLst>
          </p:cNvPr>
          <p:cNvSpPr txBox="1"/>
          <p:nvPr/>
        </p:nvSpPr>
        <p:spPr>
          <a:xfrm>
            <a:off x="318138" y="536302"/>
            <a:ext cx="9422124" cy="1015663"/>
          </a:xfrm>
          <a:prstGeom prst="rect">
            <a:avLst/>
          </a:prstGeom>
          <a:noFill/>
        </p:spPr>
        <p:txBody>
          <a:bodyPr wrap="square" rtlCol="0">
            <a:spAutoFit/>
          </a:bodyPr>
          <a:lstStyle/>
          <a:p>
            <a:pPr algn="ctr"/>
            <a:r>
              <a:rPr lang="es-MX" sz="6000" b="1" dirty="0">
                <a:ln w="28575">
                  <a:solidFill>
                    <a:schemeClr val="tx1"/>
                  </a:solidFill>
                </a:ln>
                <a:latin typeface="LOVING IS EASY" pitchFamily="50" charset="0"/>
              </a:rPr>
              <a:t>EJEMPLO DE LA ACTIVIDAD</a:t>
            </a:r>
          </a:p>
        </p:txBody>
      </p:sp>
      <p:pic>
        <p:nvPicPr>
          <p:cNvPr id="2050" name="Picture 2">
            <a:extLst>
              <a:ext uri="{FF2B5EF4-FFF2-40B4-BE49-F238E27FC236}">
                <a16:creationId xmlns:a16="http://schemas.microsoft.com/office/drawing/2014/main" id="{7BD2D921-6601-F84B-309B-0D8B7ECF9B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228" b="12310"/>
          <a:stretch/>
        </p:blipFill>
        <p:spPr bwMode="auto">
          <a:xfrm>
            <a:off x="7146524" y="4929579"/>
            <a:ext cx="2688158" cy="26534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62F7FA3B-BB7B-FF97-8100-3AB5F0E137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34" b="2283"/>
          <a:stretch/>
        </p:blipFill>
        <p:spPr bwMode="auto">
          <a:xfrm>
            <a:off x="268802" y="4989250"/>
            <a:ext cx="2023510" cy="259380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10D34BDC-A070-DBA8-3A3B-43542FBA0F7A}"/>
              </a:ext>
            </a:extLst>
          </p:cNvPr>
          <p:cNvSpPr/>
          <p:nvPr/>
        </p:nvSpPr>
        <p:spPr>
          <a:xfrm rot="5400000">
            <a:off x="1336902" y="-923834"/>
            <a:ext cx="7414591" cy="9640958"/>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4" name="Imagen 23">
            <a:extLst>
              <a:ext uri="{FF2B5EF4-FFF2-40B4-BE49-F238E27FC236}">
                <a16:creationId xmlns:a16="http://schemas.microsoft.com/office/drawing/2014/main" id="{75ED031D-23CD-E1A9-1D31-3F0982284A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1753" y="298420"/>
            <a:ext cx="566297" cy="458017"/>
          </a:xfrm>
          <a:prstGeom prst="rect">
            <a:avLst/>
          </a:prstGeom>
        </p:spPr>
      </p:pic>
      <p:pic>
        <p:nvPicPr>
          <p:cNvPr id="3" name="Picture 2" descr="actividades del dia de san valentin">
            <a:extLst>
              <a:ext uri="{FF2B5EF4-FFF2-40B4-BE49-F238E27FC236}">
                <a16:creationId xmlns:a16="http://schemas.microsoft.com/office/drawing/2014/main" id="{1073FB08-2EAD-EB1F-288B-145F139299E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529"/>
          <a:stretch/>
        </p:blipFill>
        <p:spPr bwMode="auto">
          <a:xfrm>
            <a:off x="2911877" y="1789846"/>
            <a:ext cx="4106927" cy="47086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737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62583-8E5F-B95E-8654-20A7125D6D57}"/>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CF01F097-CC91-9855-F58B-EEC54510824B}"/>
              </a:ext>
            </a:extLst>
          </p:cNvPr>
          <p:cNvSpPr txBox="1"/>
          <p:nvPr/>
        </p:nvSpPr>
        <p:spPr>
          <a:xfrm>
            <a:off x="223717" y="-1419279"/>
            <a:ext cx="9549629" cy="3770263"/>
          </a:xfrm>
          <a:prstGeom prst="rect">
            <a:avLst/>
          </a:prstGeom>
          <a:noFill/>
        </p:spPr>
        <p:txBody>
          <a:bodyPr wrap="square" rtlCol="0">
            <a:spAutoFit/>
          </a:bodyPr>
          <a:lstStyle/>
          <a:p>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p>
        </p:txBody>
      </p:sp>
      <p:sp>
        <p:nvSpPr>
          <p:cNvPr id="4" name="Rectángulo 3">
            <a:extLst>
              <a:ext uri="{FF2B5EF4-FFF2-40B4-BE49-F238E27FC236}">
                <a16:creationId xmlns:a16="http://schemas.microsoft.com/office/drawing/2014/main" id="{187278AC-8926-8F1F-AC83-80A96132BA25}"/>
              </a:ext>
            </a:extLst>
          </p:cNvPr>
          <p:cNvSpPr/>
          <p:nvPr/>
        </p:nvSpPr>
        <p:spPr>
          <a:xfrm rot="5400000">
            <a:off x="1336902" y="-923834"/>
            <a:ext cx="7414591" cy="9640958"/>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4" name="Imagen 23">
            <a:extLst>
              <a:ext uri="{FF2B5EF4-FFF2-40B4-BE49-F238E27FC236}">
                <a16:creationId xmlns:a16="http://schemas.microsoft.com/office/drawing/2014/main" id="{377FB137-4A38-1156-9141-F557E67774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0124" y="7267622"/>
            <a:ext cx="376813" cy="304764"/>
          </a:xfrm>
          <a:prstGeom prst="rect">
            <a:avLst/>
          </a:prstGeom>
        </p:spPr>
      </p:pic>
      <p:sp>
        <p:nvSpPr>
          <p:cNvPr id="2" name="CuadroTexto 1">
            <a:extLst>
              <a:ext uri="{FF2B5EF4-FFF2-40B4-BE49-F238E27FC236}">
                <a16:creationId xmlns:a16="http://schemas.microsoft.com/office/drawing/2014/main" id="{D2219FBB-9A7C-20C2-0ED2-4ED1B4DDC4EE}"/>
              </a:ext>
            </a:extLst>
          </p:cNvPr>
          <p:cNvSpPr txBox="1"/>
          <p:nvPr/>
        </p:nvSpPr>
        <p:spPr>
          <a:xfrm>
            <a:off x="-1331511" y="457880"/>
            <a:ext cx="8552985" cy="707886"/>
          </a:xfrm>
          <a:prstGeom prst="rect">
            <a:avLst/>
          </a:prstGeom>
          <a:noFill/>
        </p:spPr>
        <p:txBody>
          <a:bodyPr wrap="square" rtlCol="0">
            <a:spAutoFit/>
          </a:bodyPr>
          <a:lstStyle/>
          <a:p>
            <a:pPr algn="ctr"/>
            <a:r>
              <a:rPr lang="es-MX" sz="4000" dirty="0">
                <a:latin typeface="HelloMorgan" panose="02000603000000000000" pitchFamily="2" charset="0"/>
                <a:ea typeface="HelloMorgan" panose="02000603000000000000" pitchFamily="2" charset="0"/>
                <a:cs typeface="Dreaming Outloud Script Pro" panose="020F0502020204030204" pitchFamily="66" charset="0"/>
              </a:rPr>
              <a:t>Feria de ciencias de </a:t>
            </a:r>
          </a:p>
        </p:txBody>
      </p:sp>
      <p:sp>
        <p:nvSpPr>
          <p:cNvPr id="3" name="CuadroTexto 2">
            <a:extLst>
              <a:ext uri="{FF2B5EF4-FFF2-40B4-BE49-F238E27FC236}">
                <a16:creationId xmlns:a16="http://schemas.microsoft.com/office/drawing/2014/main" id="{60810EDD-35DA-F396-F5B7-0BE6253321D4}"/>
              </a:ext>
            </a:extLst>
          </p:cNvPr>
          <p:cNvSpPr txBox="1"/>
          <p:nvPr/>
        </p:nvSpPr>
        <p:spPr>
          <a:xfrm>
            <a:off x="4193916" y="168459"/>
            <a:ext cx="6634976" cy="923330"/>
          </a:xfrm>
          <a:prstGeom prst="rect">
            <a:avLst/>
          </a:prstGeom>
          <a:noFill/>
        </p:spPr>
        <p:txBody>
          <a:bodyPr wrap="square" rtlCol="0">
            <a:spAutoFit/>
          </a:bodyPr>
          <a:lstStyle/>
          <a:p>
            <a:pPr algn="ctr"/>
            <a:r>
              <a:rPr lang="es-MX" sz="5400" dirty="0">
                <a:latin typeface="LOVING IS EASY" pitchFamily="50" charset="0"/>
              </a:rPr>
              <a:t>San VALENTIN</a:t>
            </a:r>
          </a:p>
        </p:txBody>
      </p:sp>
      <p:graphicFrame>
        <p:nvGraphicFramePr>
          <p:cNvPr id="7" name="Tabla 6">
            <a:extLst>
              <a:ext uri="{FF2B5EF4-FFF2-40B4-BE49-F238E27FC236}">
                <a16:creationId xmlns:a16="http://schemas.microsoft.com/office/drawing/2014/main" id="{6CBBD781-5CA3-352A-5673-FF56DDB15F44}"/>
              </a:ext>
            </a:extLst>
          </p:cNvPr>
          <p:cNvGraphicFramePr>
            <a:graphicFrameLocks noGrp="1"/>
          </p:cNvGraphicFramePr>
          <p:nvPr>
            <p:extLst>
              <p:ext uri="{D42A27DB-BD31-4B8C-83A1-F6EECF244321}">
                <p14:modId xmlns:p14="http://schemas.microsoft.com/office/powerpoint/2010/main" val="2602347019"/>
              </p:ext>
            </p:extLst>
          </p:nvPr>
        </p:nvGraphicFramePr>
        <p:xfrm>
          <a:off x="692905" y="1502084"/>
          <a:ext cx="8702582" cy="5765538"/>
        </p:xfrm>
        <a:graphic>
          <a:graphicData uri="http://schemas.openxmlformats.org/drawingml/2006/table">
            <a:tbl>
              <a:tblPr firstRow="1" bandRow="1">
                <a:tableStyleId>{5C22544A-7EE6-4342-B048-85BDC9FD1C3A}</a:tableStyleId>
              </a:tblPr>
              <a:tblGrid>
                <a:gridCol w="662431">
                  <a:extLst>
                    <a:ext uri="{9D8B030D-6E8A-4147-A177-3AD203B41FA5}">
                      <a16:colId xmlns:a16="http://schemas.microsoft.com/office/drawing/2014/main" val="20000"/>
                    </a:ext>
                  </a:extLst>
                </a:gridCol>
                <a:gridCol w="1428556">
                  <a:extLst>
                    <a:ext uri="{9D8B030D-6E8A-4147-A177-3AD203B41FA5}">
                      <a16:colId xmlns:a16="http://schemas.microsoft.com/office/drawing/2014/main" val="20001"/>
                    </a:ext>
                  </a:extLst>
                </a:gridCol>
                <a:gridCol w="2255192">
                  <a:extLst>
                    <a:ext uri="{9D8B030D-6E8A-4147-A177-3AD203B41FA5}">
                      <a16:colId xmlns:a16="http://schemas.microsoft.com/office/drawing/2014/main" val="20002"/>
                    </a:ext>
                  </a:extLst>
                </a:gridCol>
                <a:gridCol w="1907444">
                  <a:extLst>
                    <a:ext uri="{9D8B030D-6E8A-4147-A177-3AD203B41FA5}">
                      <a16:colId xmlns:a16="http://schemas.microsoft.com/office/drawing/2014/main" val="20003"/>
                    </a:ext>
                  </a:extLst>
                </a:gridCol>
                <a:gridCol w="2448959">
                  <a:extLst>
                    <a:ext uri="{9D8B030D-6E8A-4147-A177-3AD203B41FA5}">
                      <a16:colId xmlns:a16="http://schemas.microsoft.com/office/drawing/2014/main" val="20004"/>
                    </a:ext>
                  </a:extLst>
                </a:gridCol>
              </a:tblGrid>
              <a:tr h="192974">
                <a:tc gridSpan="2">
                  <a:txBody>
                    <a:bodyPr/>
                    <a:lstStyle/>
                    <a:p>
                      <a:r>
                        <a:rPr lang="es-ES" sz="1200" b="1" dirty="0">
                          <a:solidFill>
                            <a:schemeClr val="bg1"/>
                          </a:solidFill>
                          <a:latin typeface="KG Miss Speechy IPA" panose="02000000000000000000" pitchFamily="2" charset="0"/>
                        </a:rPr>
                        <a:t>Nombre de</a:t>
                      </a:r>
                      <a:r>
                        <a:rPr lang="es-ES" sz="1200" b="1" baseline="0" dirty="0">
                          <a:solidFill>
                            <a:schemeClr val="bg1"/>
                          </a:solidFill>
                          <a:latin typeface="KG Miss Speechy IPA" panose="02000000000000000000" pitchFamily="2" charset="0"/>
                        </a:rPr>
                        <a:t> la actividad</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s-MX" sz="1200" b="0" dirty="0">
                          <a:solidFill>
                            <a:schemeClr val="tx1"/>
                          </a:solidFill>
                          <a:latin typeface="KG Miss Speechy IPA" panose="02000000000000000000" pitchFamily="2" charset="0"/>
                        </a:rPr>
                        <a:t>Feria de ciencias de San Valentín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0"/>
                  </a:ext>
                </a:extLst>
              </a:tr>
              <a:tr h="192974">
                <a:tc gridSpan="2">
                  <a:txBody>
                    <a:bodyPr/>
                    <a:lstStyle/>
                    <a:p>
                      <a:r>
                        <a:rPr lang="es-ES" sz="1200" b="1" dirty="0">
                          <a:solidFill>
                            <a:schemeClr val="bg1"/>
                          </a:solidFill>
                          <a:latin typeface="KG Miss Speechy IPA" panose="02000000000000000000" pitchFamily="2" charset="0"/>
                        </a:rPr>
                        <a:t>Fecha</a:t>
                      </a:r>
                      <a:r>
                        <a:rPr lang="es-ES" sz="1200" b="1" baseline="0" dirty="0">
                          <a:solidFill>
                            <a:schemeClr val="bg1"/>
                          </a:solidFill>
                          <a:latin typeface="KG Miss Speechy IPA" panose="02000000000000000000" pitchFamily="2" charset="0"/>
                        </a:rPr>
                        <a:t> de aplicación</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gridSpan="3">
                  <a:txBody>
                    <a:bodyPr/>
                    <a:lstStyle/>
                    <a:p>
                      <a:pPr algn="l"/>
                      <a:r>
                        <a:rPr lang="es-MX" sz="1200" b="0" dirty="0">
                          <a:solidFill>
                            <a:schemeClr val="tx1"/>
                          </a:solidFill>
                          <a:latin typeface="KG Miss Speechy IPA" panose="02000000000000000000" pitchFamily="2" charset="0"/>
                        </a:rPr>
                        <a:t>Viernes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653966">
                <a:tc gridSpan="2">
                  <a:txBody>
                    <a:bodyPr/>
                    <a:lstStyle/>
                    <a:p>
                      <a:r>
                        <a:rPr lang="es-ES" sz="1200" b="1" dirty="0">
                          <a:solidFill>
                            <a:schemeClr val="bg1"/>
                          </a:solidFill>
                          <a:latin typeface="KG Miss Speechy IPA" panose="02000000000000000000" pitchFamily="2" charset="0"/>
                        </a:rPr>
                        <a:t>Campo</a:t>
                      </a:r>
                      <a:r>
                        <a:rPr lang="es-ES" sz="1200" b="1" baseline="0" dirty="0">
                          <a:solidFill>
                            <a:schemeClr val="bg1"/>
                          </a:solidFill>
                          <a:latin typeface="KG Miss Speechy IPA" panose="02000000000000000000" pitchFamily="2" charset="0"/>
                        </a:rPr>
                        <a:t> formativo que sustenta el aprendizaje</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a:solidFill>
                            <a:schemeClr val="tx1"/>
                          </a:solidFill>
                          <a:latin typeface="KG Miss Speechy IPA" panose="02000000000000000000" pitchFamily="2" charset="0"/>
                        </a:rPr>
                        <a:t>Saberes y Pensamiento Científico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b="1" dirty="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dirty="0">
                          <a:latin typeface="KG Miss Speechy IPA" panose="02000000000000000000" pitchFamily="2" charset="0"/>
                        </a:rPr>
                        <a:t>Clasificación y experimentación con objetos y elementos del entorno que reflejan la diversidad de la comunidad o región.</a:t>
                      </a:r>
                      <a:endParaRPr lang="es-MX" sz="1100" b="1" dirty="0">
                        <a:solidFill>
                          <a:schemeClr val="tx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1623">
                <a:tc gridSpan="2">
                  <a:txBody>
                    <a:bodyPr/>
                    <a:lstStyle/>
                    <a:p>
                      <a:r>
                        <a:rPr lang="es-ES" sz="1200" b="1" dirty="0">
                          <a:solidFill>
                            <a:schemeClr val="bg1"/>
                          </a:solidFill>
                          <a:latin typeface="KG Miss Speechy IPA" panose="02000000000000000000" pitchFamily="2" charset="0"/>
                        </a:rPr>
                        <a:t>Procesos</a:t>
                      </a:r>
                      <a:r>
                        <a:rPr lang="es-ES" sz="1200" b="1" baseline="0" dirty="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100" dirty="0">
                          <a:latin typeface="KG Miss Speechy IPA" panose="02000000000000000000" pitchFamily="2" charset="0"/>
                        </a:rPr>
                        <a:t>Experimenta, de manera colaborativa, con elementos y objetos del entorno y reconoce si hay cambios o transformaciones en ellos, manteniendo normas de seguridad.</a:t>
                      </a:r>
                      <a:endParaRPr lang="es-ES" sz="11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3"/>
                  </a:ext>
                </a:extLst>
              </a:tr>
              <a:tr h="192974">
                <a:tc gridSpan="2">
                  <a:txBody>
                    <a:bodyPr/>
                    <a:lstStyle/>
                    <a:p>
                      <a:r>
                        <a:rPr lang="es-ES" sz="1200" b="1" dirty="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gridSpan="3">
                  <a:txBody>
                    <a:bodyPr/>
                    <a:lstStyle/>
                    <a:p>
                      <a:pPr marL="171450" marR="0" lvl="0" indent="-171450" algn="just"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100" dirty="0">
                          <a:latin typeface="KG Miss Speechy IPA" panose="02000000000000000000" pitchFamily="2" charset="0"/>
                        </a:rPr>
                        <a:t>Espera su turno al participar en una conversación con sus compañeras o compañeros</a:t>
                      </a:r>
                      <a:r>
                        <a:rPr lang="es-ES" sz="1100" b="0" dirty="0">
                          <a:latin typeface="KG Miss Speechy IPA" panose="020000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4"/>
                  </a:ext>
                </a:extLst>
              </a:tr>
              <a:tr h="192974">
                <a:tc>
                  <a:txBody>
                    <a:bodyPr/>
                    <a:lstStyle/>
                    <a:p>
                      <a:pPr algn="ctr"/>
                      <a:r>
                        <a:rPr lang="es-ES" sz="1200" b="1" dirty="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gridSpan="4">
                  <a:txBody>
                    <a:bodyPr/>
                    <a:lstStyle/>
                    <a:p>
                      <a:pPr algn="ctr"/>
                      <a:r>
                        <a:rPr lang="es-ES" sz="1200" b="1" dirty="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r h="192974">
                <a:tc rowSpan="4">
                  <a:txBody>
                    <a:bodyPr/>
                    <a:lstStyle/>
                    <a:p>
                      <a:pPr algn="ctr"/>
                      <a:r>
                        <a:rPr lang="es-MX" sz="1200" b="1" dirty="0">
                          <a:latin typeface="KG Miss Speechy IPA" panose="02000000000000000000" pitchFamily="2" charset="0"/>
                        </a:rPr>
                        <a:t>4.- Presentación de las datos de indagación</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INICIO: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r h="629658">
                <a:tc vMerge="1">
                  <a:txBody>
                    <a:bodyPr/>
                    <a:lstStyle/>
                    <a:p>
                      <a:endParaRPr lang="es-MX"/>
                    </a:p>
                  </a:txBody>
                  <a:tcPr/>
                </a:tc>
                <a:tc gridSpan="4">
                  <a:txBody>
                    <a:bodyPr/>
                    <a:lstStyle/>
                    <a:p>
                      <a:pPr algn="just"/>
                      <a:r>
                        <a:rPr lang="es-MX" sz="1100" kern="1200" dirty="0">
                          <a:solidFill>
                            <a:schemeClr val="dk1"/>
                          </a:solidFill>
                          <a:effectLst/>
                          <a:latin typeface="KG Miss Speechy IPA" panose="02000000000000000000" pitchFamily="2" charset="0"/>
                          <a:ea typeface="+mn-ea"/>
                          <a:cs typeface="+mn-cs"/>
                        </a:rPr>
                        <a:t>Poner a los niños en plenaria y mencionarles que el día de hoy realizaremos una feria de ciencias, preguntarles: ¿recuerdan lo que es una feria de ciencias?, ¿para que sirve?, ¿Qué podemos hacer en ella? Escuchar sus respuestas.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7"/>
                  </a:ext>
                </a:extLst>
              </a:tr>
              <a:tr h="192974">
                <a:tc vMerge="1">
                  <a:txBody>
                    <a:bodyPr/>
                    <a:lstStyle/>
                    <a:p>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DESARROLLO: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8"/>
                  </a:ext>
                </a:extLst>
              </a:tr>
              <a:tr h="2102768">
                <a:tc vMerge="1">
                  <a:txBody>
                    <a:bodyPr/>
                    <a:lstStyle/>
                    <a:p>
                      <a:endParaRPr lang="es-MX"/>
                    </a:p>
                  </a:txBody>
                  <a:tcPr/>
                </a:tc>
                <a:tc gridSpan="4">
                  <a:txBody>
                    <a:bodyPr/>
                    <a:lstStyle/>
                    <a:p>
                      <a:pPr algn="just"/>
                      <a:r>
                        <a:rPr lang="es-MX" sz="1100" kern="1200" dirty="0">
                          <a:solidFill>
                            <a:schemeClr val="dk1"/>
                          </a:solidFill>
                          <a:effectLst/>
                          <a:latin typeface="KG Miss Speechy IPA" panose="02000000000000000000" pitchFamily="2" charset="0"/>
                          <a:ea typeface="+mn-ea"/>
                          <a:cs typeface="+mn-cs"/>
                        </a:rPr>
                        <a:t>Enseguida mencionarles que la feria de ciencias es un evento en el cual se demuestran proyectos científicos o tecnológicos y en nuestro caso, presentaremos a la comunidad escolar los experimentos que hemos estado realizando a lo largo de este proyecto para que las demás personas también puedan comprender como es que funcionan o reaccionan algunas sustancias al mezclarse.</a:t>
                      </a:r>
                    </a:p>
                    <a:p>
                      <a:pPr algn="just"/>
                      <a:r>
                        <a:rPr lang="es-MX" sz="1100" kern="1200" dirty="0">
                          <a:solidFill>
                            <a:schemeClr val="dk1"/>
                          </a:solidFill>
                          <a:effectLst/>
                          <a:latin typeface="KG Miss Speechy IPA" panose="02000000000000000000" pitchFamily="2" charset="0"/>
                          <a:ea typeface="+mn-ea"/>
                          <a:cs typeface="+mn-cs"/>
                        </a:rPr>
                        <a:t>Antes de comenzar, mencionarles a los niños que debemos poner ciertas reglas para que todo funcione muy bien. Antar los acuerdos en el pizarrón o en una lámina, por ejemplo; mantener el orden, esperar a que sea nuestro turno para participar y hacer el experimento, escuchar atentamente a nuestros compañeros, entre otros.</a:t>
                      </a:r>
                    </a:p>
                    <a:p>
                      <a:pPr algn="just"/>
                      <a:r>
                        <a:rPr lang="es-MX" sz="1100" kern="1200" dirty="0">
                          <a:solidFill>
                            <a:schemeClr val="dk1"/>
                          </a:solidFill>
                          <a:effectLst/>
                          <a:latin typeface="KG Miss Speechy IPA" panose="02000000000000000000" pitchFamily="2" charset="0"/>
                          <a:ea typeface="+mn-ea"/>
                          <a:cs typeface="+mn-cs"/>
                        </a:rPr>
                        <a:t>Una vez que estén bien establecidos los acuerdos de convivencia, acomodar el mobiliario del aula para que puedan exponer sus experimentos. Pueden realizar letreros con materiales del aula.</a:t>
                      </a:r>
                    </a:p>
                    <a:p>
                      <a:pPr algn="just"/>
                      <a:r>
                        <a:rPr lang="es-MX" sz="1100" kern="1200" dirty="0">
                          <a:solidFill>
                            <a:schemeClr val="dk1"/>
                          </a:solidFill>
                          <a:effectLst/>
                          <a:latin typeface="KG Miss Speechy IPA" panose="02000000000000000000" pitchFamily="2" charset="0"/>
                          <a:ea typeface="+mn-ea"/>
                          <a:cs typeface="+mn-cs"/>
                        </a:rPr>
                        <a:t>Posteriormente, pasar a las aulas e invitar a otros compañeros a la exposición, exponer los experimentos y dejar que los niños expliquen, ayudarles y guiarlos de ser necesario.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722756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09416-675A-AA2B-C024-0905610D7F2E}"/>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782679D5-FBDE-29BC-BBD8-9AFDC0413AF4}"/>
              </a:ext>
            </a:extLst>
          </p:cNvPr>
          <p:cNvSpPr/>
          <p:nvPr/>
        </p:nvSpPr>
        <p:spPr>
          <a:xfrm rot="5400000">
            <a:off x="1336902" y="-923834"/>
            <a:ext cx="7414591" cy="9640958"/>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4" name="Imagen 23">
            <a:extLst>
              <a:ext uri="{FF2B5EF4-FFF2-40B4-BE49-F238E27FC236}">
                <a16:creationId xmlns:a16="http://schemas.microsoft.com/office/drawing/2014/main" id="{73E5FAF2-0226-9A56-17F6-03112ACD20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9947" y="5945093"/>
            <a:ext cx="566297" cy="458017"/>
          </a:xfrm>
          <a:prstGeom prst="rect">
            <a:avLst/>
          </a:prstGeom>
        </p:spPr>
      </p:pic>
      <p:graphicFrame>
        <p:nvGraphicFramePr>
          <p:cNvPr id="5" name="Tabla 4">
            <a:extLst>
              <a:ext uri="{FF2B5EF4-FFF2-40B4-BE49-F238E27FC236}">
                <a16:creationId xmlns:a16="http://schemas.microsoft.com/office/drawing/2014/main" id="{438804F0-C20A-A139-B957-26162C7A3E65}"/>
              </a:ext>
            </a:extLst>
          </p:cNvPr>
          <p:cNvGraphicFramePr>
            <a:graphicFrameLocks noGrp="1"/>
          </p:cNvGraphicFramePr>
          <p:nvPr>
            <p:extLst>
              <p:ext uri="{D42A27DB-BD31-4B8C-83A1-F6EECF244321}">
                <p14:modId xmlns:p14="http://schemas.microsoft.com/office/powerpoint/2010/main" val="3906569243"/>
              </p:ext>
            </p:extLst>
          </p:nvPr>
        </p:nvGraphicFramePr>
        <p:xfrm>
          <a:off x="587558" y="865508"/>
          <a:ext cx="8913278" cy="4794788"/>
        </p:xfrm>
        <a:graphic>
          <a:graphicData uri="http://schemas.openxmlformats.org/drawingml/2006/table">
            <a:tbl>
              <a:tblPr firstRow="1" bandRow="1">
                <a:tableStyleId>{5C22544A-7EE6-4342-B048-85BDC9FD1C3A}</a:tableStyleId>
              </a:tblPr>
              <a:tblGrid>
                <a:gridCol w="1153712">
                  <a:extLst>
                    <a:ext uri="{9D8B030D-6E8A-4147-A177-3AD203B41FA5}">
                      <a16:colId xmlns:a16="http://schemas.microsoft.com/office/drawing/2014/main" val="20000"/>
                    </a:ext>
                  </a:extLst>
                </a:gridCol>
                <a:gridCol w="351978">
                  <a:extLst>
                    <a:ext uri="{9D8B030D-6E8A-4147-A177-3AD203B41FA5}">
                      <a16:colId xmlns:a16="http://schemas.microsoft.com/office/drawing/2014/main" val="20001"/>
                    </a:ext>
                  </a:extLst>
                </a:gridCol>
                <a:gridCol w="636914">
                  <a:extLst>
                    <a:ext uri="{9D8B030D-6E8A-4147-A177-3AD203B41FA5}">
                      <a16:colId xmlns:a16="http://schemas.microsoft.com/office/drawing/2014/main" val="20002"/>
                    </a:ext>
                  </a:extLst>
                </a:gridCol>
                <a:gridCol w="905088">
                  <a:extLst>
                    <a:ext uri="{9D8B030D-6E8A-4147-A177-3AD203B41FA5}">
                      <a16:colId xmlns:a16="http://schemas.microsoft.com/office/drawing/2014/main" val="20003"/>
                    </a:ext>
                  </a:extLst>
                </a:gridCol>
                <a:gridCol w="351978">
                  <a:extLst>
                    <a:ext uri="{9D8B030D-6E8A-4147-A177-3AD203B41FA5}">
                      <a16:colId xmlns:a16="http://schemas.microsoft.com/office/drawing/2014/main" val="20004"/>
                    </a:ext>
                  </a:extLst>
                </a:gridCol>
                <a:gridCol w="1053796">
                  <a:extLst>
                    <a:ext uri="{9D8B030D-6E8A-4147-A177-3AD203B41FA5}">
                      <a16:colId xmlns:a16="http://schemas.microsoft.com/office/drawing/2014/main" val="20005"/>
                    </a:ext>
                  </a:extLst>
                </a:gridCol>
                <a:gridCol w="1232541">
                  <a:extLst>
                    <a:ext uri="{9D8B030D-6E8A-4147-A177-3AD203B41FA5}">
                      <a16:colId xmlns:a16="http://schemas.microsoft.com/office/drawing/2014/main" val="20006"/>
                    </a:ext>
                  </a:extLst>
                </a:gridCol>
                <a:gridCol w="397229">
                  <a:extLst>
                    <a:ext uri="{9D8B030D-6E8A-4147-A177-3AD203B41FA5}">
                      <a16:colId xmlns:a16="http://schemas.microsoft.com/office/drawing/2014/main" val="20007"/>
                    </a:ext>
                  </a:extLst>
                </a:gridCol>
                <a:gridCol w="660143">
                  <a:extLst>
                    <a:ext uri="{9D8B030D-6E8A-4147-A177-3AD203B41FA5}">
                      <a16:colId xmlns:a16="http://schemas.microsoft.com/office/drawing/2014/main" val="20008"/>
                    </a:ext>
                  </a:extLst>
                </a:gridCol>
                <a:gridCol w="1833586">
                  <a:extLst>
                    <a:ext uri="{9D8B030D-6E8A-4147-A177-3AD203B41FA5}">
                      <a16:colId xmlns:a16="http://schemas.microsoft.com/office/drawing/2014/main" val="20009"/>
                    </a:ext>
                  </a:extLst>
                </a:gridCol>
                <a:gridCol w="336313">
                  <a:extLst>
                    <a:ext uri="{9D8B030D-6E8A-4147-A177-3AD203B41FA5}">
                      <a16:colId xmlns:a16="http://schemas.microsoft.com/office/drawing/2014/main" val="20010"/>
                    </a:ext>
                  </a:extLst>
                </a:gridCol>
              </a:tblGrid>
              <a:tr h="733644">
                <a:tc gridSpan="3">
                  <a:txBody>
                    <a:bodyPr/>
                    <a:lstStyle/>
                    <a:p>
                      <a:pPr algn="l"/>
                      <a:r>
                        <a:rPr lang="es-ES" sz="1400" b="1" dirty="0">
                          <a:solidFill>
                            <a:schemeClr val="bg1"/>
                          </a:solidFill>
                          <a:latin typeface="KG HAPPY Solid" panose="02000000000000000000" pitchFamily="2" charset="0"/>
                        </a:rPr>
                        <a:t>Nombre del proyecto:</a:t>
                      </a:r>
                      <a:endParaRPr lang="es-MX" sz="1400" b="1" dirty="0">
                        <a:solidFill>
                          <a:schemeClr val="bg1"/>
                        </a:solidFill>
                        <a:latin typeface="KG HAPPY Solid"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hMerge="1">
                  <a:txBody>
                    <a:bodyPr/>
                    <a:lstStyle/>
                    <a:p>
                      <a:endParaRPr lang="es-MX"/>
                    </a:p>
                  </a:txBody>
                  <a:tcPr/>
                </a:tc>
                <a:tc gridSpan="8">
                  <a:txBody>
                    <a:bodyPr/>
                    <a:lstStyle/>
                    <a:p>
                      <a:r>
                        <a:rPr lang="es-MX" sz="1400" b="1" dirty="0">
                          <a:solidFill>
                            <a:schemeClr val="tx1"/>
                          </a:solidFill>
                          <a:latin typeface="KG Miss Speechy IPA" panose="02000000000000000000" pitchFamily="2" charset="0"/>
                        </a:rPr>
                        <a:t>Feria de Ciencias de San Valentín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0"/>
                  </a:ext>
                </a:extLst>
              </a:tr>
              <a:tr h="568415">
                <a:tc gridSpan="3">
                  <a:txBody>
                    <a:bodyPr/>
                    <a:lstStyle/>
                    <a:p>
                      <a:r>
                        <a:rPr lang="es-ES" sz="1400" b="1" dirty="0">
                          <a:solidFill>
                            <a:schemeClr val="bg1"/>
                          </a:solidFill>
                          <a:latin typeface="KG HAPPY Solid" panose="02000000000000000000" pitchFamily="2" charset="0"/>
                        </a:rPr>
                        <a:t>Metodología:</a:t>
                      </a:r>
                      <a:endParaRPr lang="es-MX" sz="1400" b="1" dirty="0">
                        <a:solidFill>
                          <a:schemeClr val="bg1"/>
                        </a:solidFill>
                        <a:latin typeface="KG HAPPY Solid"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FF"/>
                    </a:solidFill>
                  </a:tcPr>
                </a:tc>
                <a:tc hMerge="1">
                  <a:txBody>
                    <a:bodyPr/>
                    <a:lstStyle/>
                    <a:p>
                      <a:endParaRPr lang="es-MX"/>
                    </a:p>
                  </a:txBody>
                  <a:tcPr/>
                </a:tc>
                <a:tc hMerge="1">
                  <a:txBody>
                    <a:bodyPr/>
                    <a:lstStyle/>
                    <a:p>
                      <a:endParaRPr lang="es-MX"/>
                    </a:p>
                  </a:txBody>
                  <a:tcPr/>
                </a:tc>
                <a:tc gridSpan="8">
                  <a:txBody>
                    <a:bodyPr/>
                    <a:lstStyle/>
                    <a:p>
                      <a:pPr algn="ctr"/>
                      <a:r>
                        <a:rPr lang="es-ES" sz="1400" b="1" dirty="0">
                          <a:solidFill>
                            <a:schemeClr val="tx1"/>
                          </a:solidFill>
                          <a:latin typeface="KG Miss Speechy IPA" panose="02000000000000000000" pitchFamily="2" charset="0"/>
                        </a:rPr>
                        <a:t>Proyecto STEAM</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560277">
                <a:tc gridSpan="3">
                  <a:txBody>
                    <a:bodyPr/>
                    <a:lstStyle/>
                    <a:p>
                      <a:r>
                        <a:rPr lang="es-ES" sz="1400" b="1" dirty="0">
                          <a:solidFill>
                            <a:schemeClr val="bg1"/>
                          </a:solidFill>
                          <a:latin typeface="KG HAPPY Solid" panose="02000000000000000000" pitchFamily="2" charset="0"/>
                        </a:rPr>
                        <a:t>Fase- Grado:</a:t>
                      </a:r>
                      <a:endParaRPr lang="es-MX" sz="1400" b="1" dirty="0">
                        <a:solidFill>
                          <a:schemeClr val="bg1"/>
                        </a:solidFill>
                        <a:latin typeface="KG HAPPY Solid"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FF"/>
                    </a:solidFill>
                  </a:tcPr>
                </a:tc>
                <a:tc hMerge="1">
                  <a:txBody>
                    <a:bodyPr/>
                    <a:lstStyle/>
                    <a:p>
                      <a:endParaRPr lang="es-MX"/>
                    </a:p>
                  </a:txBody>
                  <a:tcPr/>
                </a:tc>
                <a:tc hMerge="1">
                  <a:txBody>
                    <a:bodyPr/>
                    <a:lstStyle/>
                    <a:p>
                      <a:endParaRPr lang="es-MX"/>
                    </a:p>
                  </a:txBody>
                  <a:tcPr/>
                </a:tc>
                <a:tc gridSpan="3">
                  <a:txBody>
                    <a:bodyPr/>
                    <a:lstStyle/>
                    <a:p>
                      <a:r>
                        <a:rPr lang="es-MX" sz="1400" b="1" dirty="0">
                          <a:solidFill>
                            <a:schemeClr val="tx1"/>
                          </a:solidFill>
                          <a:latin typeface="KG Miss Speechy IPA" panose="02000000000000000000" pitchFamily="2" charset="0"/>
                        </a:rPr>
                        <a:t>2</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gridSpan="3">
                  <a:txBody>
                    <a:bodyPr/>
                    <a:lstStyle/>
                    <a:p>
                      <a:r>
                        <a:rPr lang="es-ES" sz="1400" b="1" dirty="0">
                          <a:solidFill>
                            <a:schemeClr val="bg1"/>
                          </a:solidFill>
                          <a:latin typeface="KG HAPPY Solid" panose="02000000000000000000" pitchFamily="2" charset="0"/>
                        </a:rPr>
                        <a:t>Tiempo:</a:t>
                      </a:r>
                      <a:endParaRPr lang="es-MX" sz="1400" b="1" dirty="0">
                        <a:solidFill>
                          <a:schemeClr val="bg1"/>
                        </a:solidFill>
                        <a:latin typeface="KG HAPPY Solid"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FF"/>
                    </a:solidFill>
                  </a:tcPr>
                </a:tc>
                <a:tc hMerge="1">
                  <a:txBody>
                    <a:bodyPr/>
                    <a:lstStyle/>
                    <a:p>
                      <a:endParaRPr lang="es-MX"/>
                    </a:p>
                  </a:txBody>
                  <a:tcPr/>
                </a:tc>
                <a:tc hMerge="1">
                  <a:txBody>
                    <a:bodyPr/>
                    <a:lstStyle/>
                    <a:p>
                      <a:endParaRPr lang="es-MX"/>
                    </a:p>
                  </a:txBody>
                  <a:tcPr/>
                </a:tc>
                <a:tc gridSpan="2">
                  <a:txBody>
                    <a:bodyPr/>
                    <a:lstStyle/>
                    <a:p>
                      <a:r>
                        <a:rPr lang="es-ES" sz="1400" b="1" dirty="0">
                          <a:solidFill>
                            <a:schemeClr val="tx1"/>
                          </a:solidFill>
                          <a:latin typeface="KG Miss Speechy IPA" panose="02000000000000000000" pitchFamily="2" charset="0"/>
                        </a:rPr>
                        <a:t>2 semanas</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2"/>
                  </a:ext>
                </a:extLst>
              </a:tr>
              <a:tr h="560277">
                <a:tc gridSpan="3">
                  <a:txBody>
                    <a:bodyPr/>
                    <a:lstStyle/>
                    <a:p>
                      <a:r>
                        <a:rPr lang="es-ES" sz="1400" b="1" dirty="0">
                          <a:solidFill>
                            <a:schemeClr val="bg1"/>
                          </a:solidFill>
                          <a:latin typeface="KG HAPPY Solid" panose="02000000000000000000" pitchFamily="2" charset="0"/>
                        </a:rPr>
                        <a:t>Propósito:</a:t>
                      </a:r>
                      <a:endParaRPr lang="es-MX" sz="1400" b="1" dirty="0">
                        <a:solidFill>
                          <a:schemeClr val="bg1"/>
                        </a:solidFill>
                        <a:latin typeface="KG HAPPY Solid"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hMerge="1">
                  <a:txBody>
                    <a:bodyPr/>
                    <a:lstStyle/>
                    <a:p>
                      <a:endParaRPr lang="es-MX"/>
                    </a:p>
                  </a:txBody>
                  <a:tcPr/>
                </a:tc>
                <a:tc gridSpan="8">
                  <a:txBody>
                    <a:bodyPr/>
                    <a:lstStyle/>
                    <a:p>
                      <a:pPr algn="just"/>
                      <a:r>
                        <a:rPr lang="es-MX" sz="1400" dirty="0">
                          <a:latin typeface="KG Miss Speechy IPA" panose="02000000000000000000" pitchFamily="2" charset="0"/>
                        </a:rPr>
                        <a:t>Favorecer la apropiación y el uso del lenguaje científico y técnico como medio de comunicación oral, escrita, gráfica y digital para establecer nuevas relaciones, construir conocimientos y explicar modelos</a:t>
                      </a:r>
                      <a:endParaRPr lang="es-MX" sz="14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3"/>
                  </a:ext>
                </a:extLst>
              </a:tr>
              <a:tr h="733644">
                <a:tc gridSpan="11">
                  <a:txBody>
                    <a:bodyPr/>
                    <a:lstStyle/>
                    <a:p>
                      <a:pPr algn="ctr"/>
                      <a:r>
                        <a:rPr lang="es-ES" sz="1800" b="0" dirty="0">
                          <a:solidFill>
                            <a:schemeClr val="bg1"/>
                          </a:solidFill>
                          <a:latin typeface="KG Blank Space Sketch" panose="02000000000000000000" pitchFamily="2" charset="0"/>
                        </a:rPr>
                        <a:t>EJES ARTICULADORES QUE SE TRABAJAN</a:t>
                      </a:r>
                      <a:endParaRPr lang="es-MX" sz="1800" b="0" dirty="0">
                        <a:solidFill>
                          <a:schemeClr val="bg1"/>
                        </a:solidFill>
                        <a:latin typeface="KG Blank Space Sketch"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FF"/>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r h="733644">
                <a:tc>
                  <a:txBody>
                    <a:bodyPr/>
                    <a:lstStyle/>
                    <a:p>
                      <a:pPr algn="ctr"/>
                      <a:r>
                        <a:rPr lang="es-ES" sz="1400" b="1" dirty="0">
                          <a:solidFill>
                            <a:schemeClr val="tx1"/>
                          </a:solidFill>
                          <a:latin typeface="KG Miss Speechy IPA" panose="02000000000000000000" pitchFamily="2" charset="0"/>
                        </a:rPr>
                        <a:t>Inclusión</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400" b="1" dirty="0">
                          <a:latin typeface="KG Miss Speechy IPA" panose="02000000000000000000" pitchFamily="2" charset="0"/>
                        </a:rPr>
                        <a:t>Pensamiento Crítico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400" b="1" dirty="0">
                          <a:latin typeface="KG Miss Speechy IPA" panose="02000000000000000000" pitchFamily="2" charset="0"/>
                        </a:rPr>
                        <a:t>X</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400" b="1" dirty="0">
                          <a:latin typeface="KG Miss Speechy IPA" panose="02000000000000000000" pitchFamily="2" charset="0"/>
                        </a:rPr>
                        <a:t>Interculturalidad crítica</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400" b="1" dirty="0">
                          <a:latin typeface="KG Miss Speechy IPA" panose="02000000000000000000" pitchFamily="2" charset="0"/>
                        </a:rPr>
                        <a:t>Igualdad de género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733644">
                <a:tc>
                  <a:txBody>
                    <a:bodyPr/>
                    <a:lstStyle/>
                    <a:p>
                      <a:pPr algn="ctr"/>
                      <a:r>
                        <a:rPr lang="es-ES" sz="1400" b="1" dirty="0">
                          <a:solidFill>
                            <a:schemeClr val="tx1"/>
                          </a:solidFill>
                          <a:latin typeface="KG Miss Speechy IPA" panose="02000000000000000000" pitchFamily="2" charset="0"/>
                        </a:rPr>
                        <a:t>Vida saludable</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5">
                  <a:txBody>
                    <a:bodyPr/>
                    <a:lstStyle/>
                    <a:p>
                      <a:pPr algn="ctr"/>
                      <a:r>
                        <a:rPr lang="es-ES" sz="1400" b="1" dirty="0">
                          <a:latin typeface="KG Miss Speechy IPA" panose="02000000000000000000" pitchFamily="2" charset="0"/>
                        </a:rPr>
                        <a:t>Apropiación de las culturas a través</a:t>
                      </a:r>
                      <a:r>
                        <a:rPr lang="es-ES" sz="1400" b="1" baseline="0" dirty="0">
                          <a:latin typeface="KG Miss Speechy IPA" panose="02000000000000000000" pitchFamily="2" charset="0"/>
                        </a:rPr>
                        <a:t> de la lectura y escritura</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400" b="1" dirty="0">
                          <a:latin typeface="KG Miss Speechy IPA" panose="02000000000000000000" pitchFamily="2" charset="0"/>
                        </a:rPr>
                        <a:t>Artes y experiencias estéticas</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r>
                        <a:rPr lang="es-MX" sz="1400" b="1" dirty="0">
                          <a:latin typeface="KG Miss Speechy IPA" panose="02000000000000000000" pitchFamily="2" charset="0"/>
                        </a:rPr>
                        <a:t>X</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451065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A8EAD-6882-FC3C-428E-A95E39B8AD64}"/>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6E6B4C2D-F4E3-0929-F169-3DB399C58287}"/>
              </a:ext>
            </a:extLst>
          </p:cNvPr>
          <p:cNvSpPr txBox="1"/>
          <p:nvPr/>
        </p:nvSpPr>
        <p:spPr>
          <a:xfrm>
            <a:off x="254383" y="641943"/>
            <a:ext cx="9549629" cy="3770263"/>
          </a:xfrm>
          <a:prstGeom prst="rect">
            <a:avLst/>
          </a:prstGeom>
          <a:noFill/>
        </p:spPr>
        <p:txBody>
          <a:bodyPr wrap="square" rtlCol="0">
            <a:spAutoFit/>
          </a:bodyPr>
          <a:lstStyle/>
          <a:p>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p>
        </p:txBody>
      </p:sp>
      <p:sp>
        <p:nvSpPr>
          <p:cNvPr id="4" name="Rectángulo 3">
            <a:extLst>
              <a:ext uri="{FF2B5EF4-FFF2-40B4-BE49-F238E27FC236}">
                <a16:creationId xmlns:a16="http://schemas.microsoft.com/office/drawing/2014/main" id="{055428D4-BE65-9159-ECBB-6490C70F5F91}"/>
              </a:ext>
            </a:extLst>
          </p:cNvPr>
          <p:cNvSpPr/>
          <p:nvPr/>
        </p:nvSpPr>
        <p:spPr>
          <a:xfrm rot="5400000">
            <a:off x="1336902" y="-923834"/>
            <a:ext cx="7414591" cy="9640958"/>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4" name="Imagen 23">
            <a:extLst>
              <a:ext uri="{FF2B5EF4-FFF2-40B4-BE49-F238E27FC236}">
                <a16:creationId xmlns:a16="http://schemas.microsoft.com/office/drawing/2014/main" id="{E4FA099C-85AA-8418-4932-685C32E18F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7900" y="7006017"/>
            <a:ext cx="566297" cy="458017"/>
          </a:xfrm>
          <a:prstGeom prst="rect">
            <a:avLst/>
          </a:prstGeom>
        </p:spPr>
      </p:pic>
      <p:graphicFrame>
        <p:nvGraphicFramePr>
          <p:cNvPr id="7" name="Tabla 6">
            <a:extLst>
              <a:ext uri="{FF2B5EF4-FFF2-40B4-BE49-F238E27FC236}">
                <a16:creationId xmlns:a16="http://schemas.microsoft.com/office/drawing/2014/main" id="{0B7FCA9E-9F32-1CF0-6F23-799ED842392B}"/>
              </a:ext>
            </a:extLst>
          </p:cNvPr>
          <p:cNvGraphicFramePr>
            <a:graphicFrameLocks noGrp="1"/>
          </p:cNvGraphicFramePr>
          <p:nvPr>
            <p:extLst>
              <p:ext uri="{D42A27DB-BD31-4B8C-83A1-F6EECF244321}">
                <p14:modId xmlns:p14="http://schemas.microsoft.com/office/powerpoint/2010/main" val="3053065366"/>
              </p:ext>
            </p:extLst>
          </p:nvPr>
        </p:nvGraphicFramePr>
        <p:xfrm>
          <a:off x="549517" y="493409"/>
          <a:ext cx="8989359" cy="1406950"/>
        </p:xfrm>
        <a:graphic>
          <a:graphicData uri="http://schemas.openxmlformats.org/drawingml/2006/table">
            <a:tbl>
              <a:tblPr firstRow="1" bandRow="1">
                <a:tableStyleId>{5C22544A-7EE6-4342-B048-85BDC9FD1C3A}</a:tableStyleId>
              </a:tblPr>
              <a:tblGrid>
                <a:gridCol w="635353">
                  <a:extLst>
                    <a:ext uri="{9D8B030D-6E8A-4147-A177-3AD203B41FA5}">
                      <a16:colId xmlns:a16="http://schemas.microsoft.com/office/drawing/2014/main" val="20000"/>
                    </a:ext>
                  </a:extLst>
                </a:gridCol>
                <a:gridCol w="8354006">
                  <a:extLst>
                    <a:ext uri="{9D8B030D-6E8A-4147-A177-3AD203B41FA5}">
                      <a16:colId xmlns:a16="http://schemas.microsoft.com/office/drawing/2014/main" val="20001"/>
                    </a:ext>
                  </a:extLst>
                </a:gridCol>
              </a:tblGrid>
              <a:tr h="402250">
                <a:tc rowSpan="2">
                  <a:txBody>
                    <a:bodyPr/>
                    <a:lstStyle/>
                    <a:p>
                      <a:pPr algn="ctr"/>
                      <a:r>
                        <a:rPr lang="es-MX" sz="1100" b="1" dirty="0">
                          <a:solidFill>
                            <a:schemeClr val="tx1"/>
                          </a:solidFill>
                          <a:latin typeface="KG Miss Speechy IPA" panose="02000000000000000000" pitchFamily="2" charset="0"/>
                        </a:rPr>
                        <a:t>5.- Metacognición</a:t>
                      </a:r>
                    </a:p>
                  </a:txBody>
                  <a:tcPr marL="90300" marR="90300" marT="45150" marB="4515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latin typeface="KG Miss Speechy IPA" panose="02000000000000000000" pitchFamily="2" charset="0"/>
                          <a:ea typeface="+mn-ea"/>
                          <a:cs typeface="+mn-cs"/>
                        </a:rPr>
                        <a:t>Una vez que expongan sus experimentos, ordenar nuevamente el aula y ponerlos en plenaria. Preguntarles: ¿Qué les pareció el proyecto de la feria de San Valentín?, ¿Qué aprendieron?, ¿para que sirve el método científico?, ¿Cómo fue su participación en el proyecto?, ¿Qué fue lo que más les gustó?, ¿hubo algo que no les gustó?, ¿Por qué?</a:t>
                      </a: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8" name="Tabla 7">
            <a:extLst>
              <a:ext uri="{FF2B5EF4-FFF2-40B4-BE49-F238E27FC236}">
                <a16:creationId xmlns:a16="http://schemas.microsoft.com/office/drawing/2014/main" id="{4ADC4911-AB5F-62CC-3764-609FA89F786A}"/>
              </a:ext>
            </a:extLst>
          </p:cNvPr>
          <p:cNvGraphicFramePr>
            <a:graphicFrameLocks noGrp="1"/>
          </p:cNvGraphicFramePr>
          <p:nvPr>
            <p:extLst>
              <p:ext uri="{D42A27DB-BD31-4B8C-83A1-F6EECF244321}">
                <p14:modId xmlns:p14="http://schemas.microsoft.com/office/powerpoint/2010/main" val="1407946352"/>
              </p:ext>
            </p:extLst>
          </p:nvPr>
        </p:nvGraphicFramePr>
        <p:xfrm>
          <a:off x="534517" y="3768922"/>
          <a:ext cx="8989359" cy="640080"/>
        </p:xfrm>
        <a:graphic>
          <a:graphicData uri="http://schemas.openxmlformats.org/drawingml/2006/table">
            <a:tbl>
              <a:tblPr firstRow="1" bandRow="1">
                <a:tableStyleId>{5C22544A-7EE6-4342-B048-85BDC9FD1C3A}</a:tableStyleId>
              </a:tblPr>
              <a:tblGrid>
                <a:gridCol w="8989359">
                  <a:extLst>
                    <a:ext uri="{9D8B030D-6E8A-4147-A177-3AD203B41FA5}">
                      <a16:colId xmlns:a16="http://schemas.microsoft.com/office/drawing/2014/main" val="20000"/>
                    </a:ext>
                  </a:extLst>
                </a:gridCol>
              </a:tblGrid>
              <a:tr h="589349">
                <a:tc>
                  <a:txBody>
                    <a:bodyPr/>
                    <a:lstStyle/>
                    <a:p>
                      <a:pPr marL="342900" indent="-342900">
                        <a:buFont typeface="Arial" panose="020B0604020202020204" pitchFamily="34" charset="0"/>
                        <a:buChar char="•"/>
                      </a:pPr>
                      <a:r>
                        <a:rPr lang="es-MX" sz="1200" b="0" baseline="0" dirty="0">
                          <a:solidFill>
                            <a:schemeClr val="tx1"/>
                          </a:solidFill>
                          <a:latin typeface="KG Miss Speechy IPA" panose="02000000000000000000" pitchFamily="2" charset="0"/>
                        </a:rPr>
                        <a:t>Diversos materiales para la realización de la Feria de Ciencias de San Valentín: materiales para los </a:t>
                      </a:r>
                      <a:r>
                        <a:rPr lang="es-MX" sz="1200" b="0" baseline="0" dirty="0" err="1">
                          <a:solidFill>
                            <a:schemeClr val="tx1"/>
                          </a:solidFill>
                          <a:latin typeface="KG Miss Speechy IPA" panose="02000000000000000000" pitchFamily="2" charset="0"/>
                        </a:rPr>
                        <a:t>experiemtnos</a:t>
                      </a:r>
                      <a:r>
                        <a:rPr lang="es-MX" sz="1200" b="0" baseline="0" dirty="0">
                          <a:solidFill>
                            <a:schemeClr val="tx1"/>
                          </a:solidFill>
                          <a:latin typeface="KG Miss Speechy IPA" panose="02000000000000000000" pitchFamily="2" charset="0"/>
                        </a:rPr>
                        <a:t>, mobiliario, carteles elaborados por los niños, entre otros.</a:t>
                      </a:r>
                    </a:p>
                    <a:p>
                      <a:pPr marL="342900" indent="-342900">
                        <a:buFont typeface="Arial" panose="020B0604020202020204" pitchFamily="34" charset="0"/>
                        <a:buChar char="•"/>
                      </a:pPr>
                      <a:endParaRPr lang="es-MX" sz="1200" b="0" baseline="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9" name="CuadroTexto 8">
            <a:extLst>
              <a:ext uri="{FF2B5EF4-FFF2-40B4-BE49-F238E27FC236}">
                <a16:creationId xmlns:a16="http://schemas.microsoft.com/office/drawing/2014/main" id="{190E30FB-D33E-DD6F-C08B-C21FCCF955AF}"/>
              </a:ext>
            </a:extLst>
          </p:cNvPr>
          <p:cNvSpPr txBox="1"/>
          <p:nvPr/>
        </p:nvSpPr>
        <p:spPr>
          <a:xfrm>
            <a:off x="752706" y="2189826"/>
            <a:ext cx="8552985" cy="923330"/>
          </a:xfrm>
          <a:prstGeom prst="rect">
            <a:avLst/>
          </a:prstGeom>
          <a:noFill/>
        </p:spPr>
        <p:txBody>
          <a:bodyPr wrap="square" rtlCol="0">
            <a:spAutoFit/>
          </a:bodyPr>
          <a:lstStyle/>
          <a:p>
            <a:pPr algn="ctr"/>
            <a:r>
              <a:rPr lang="es-MX" sz="5400" dirty="0">
                <a:latin typeface="LOVING IS EASY" pitchFamily="50" charset="0"/>
                <a:ea typeface="HelloMorgan" panose="02000603000000000000" pitchFamily="2" charset="0"/>
                <a:cs typeface="Dreaming Outloud Script Pro" panose="020F0502020204030204" pitchFamily="66" charset="0"/>
              </a:rPr>
              <a:t>MATERIALES </a:t>
            </a:r>
          </a:p>
        </p:txBody>
      </p:sp>
    </p:spTree>
    <p:extLst>
      <p:ext uri="{BB962C8B-B14F-4D97-AF65-F5344CB8AC3E}">
        <p14:creationId xmlns:p14="http://schemas.microsoft.com/office/powerpoint/2010/main" val="2641956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A9F34-7035-0F64-EEE1-87037E53A6DD}"/>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895E3EC3-D7BB-4B53-D0BC-D8728C1F1441}"/>
              </a:ext>
            </a:extLst>
          </p:cNvPr>
          <p:cNvSpPr txBox="1"/>
          <p:nvPr/>
        </p:nvSpPr>
        <p:spPr>
          <a:xfrm>
            <a:off x="318138" y="536302"/>
            <a:ext cx="9422124" cy="1015663"/>
          </a:xfrm>
          <a:prstGeom prst="rect">
            <a:avLst/>
          </a:prstGeom>
          <a:noFill/>
        </p:spPr>
        <p:txBody>
          <a:bodyPr wrap="square" rtlCol="0">
            <a:spAutoFit/>
          </a:bodyPr>
          <a:lstStyle/>
          <a:p>
            <a:pPr algn="ctr"/>
            <a:r>
              <a:rPr lang="es-MX" sz="6000" b="1" dirty="0">
                <a:ln w="28575">
                  <a:solidFill>
                    <a:schemeClr val="tx1"/>
                  </a:solidFill>
                </a:ln>
                <a:latin typeface="LOVING IS EASY" pitchFamily="50" charset="0"/>
              </a:rPr>
              <a:t>FUENTES PARA LA EDICION</a:t>
            </a:r>
          </a:p>
        </p:txBody>
      </p:sp>
      <p:pic>
        <p:nvPicPr>
          <p:cNvPr id="2050" name="Picture 2">
            <a:extLst>
              <a:ext uri="{FF2B5EF4-FFF2-40B4-BE49-F238E27FC236}">
                <a16:creationId xmlns:a16="http://schemas.microsoft.com/office/drawing/2014/main" id="{9EB5B816-4926-3011-D9E9-B2A78FBBDC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228" b="12310"/>
          <a:stretch/>
        </p:blipFill>
        <p:spPr bwMode="auto">
          <a:xfrm>
            <a:off x="7146524" y="4929579"/>
            <a:ext cx="2688158" cy="26534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4592229B-F366-AD9B-67F5-49D6618C47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34" b="2283"/>
          <a:stretch/>
        </p:blipFill>
        <p:spPr bwMode="auto">
          <a:xfrm>
            <a:off x="268802" y="4989250"/>
            <a:ext cx="2023510" cy="259380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55D15383-F5D7-5316-8C7F-2B7BEAA8D55B}"/>
              </a:ext>
            </a:extLst>
          </p:cNvPr>
          <p:cNvSpPr/>
          <p:nvPr/>
        </p:nvSpPr>
        <p:spPr>
          <a:xfrm rot="5400000">
            <a:off x="1336902" y="-923834"/>
            <a:ext cx="7414591" cy="9640958"/>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4" name="Imagen 23">
            <a:extLst>
              <a:ext uri="{FF2B5EF4-FFF2-40B4-BE49-F238E27FC236}">
                <a16:creationId xmlns:a16="http://schemas.microsoft.com/office/drawing/2014/main" id="{7AAA202F-237E-5E6E-65AF-E4212ED2F1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1753" y="298420"/>
            <a:ext cx="566297" cy="458017"/>
          </a:xfrm>
          <a:prstGeom prst="rect">
            <a:avLst/>
          </a:prstGeom>
        </p:spPr>
      </p:pic>
      <p:sp>
        <p:nvSpPr>
          <p:cNvPr id="2" name="CuadroTexto 1">
            <a:extLst>
              <a:ext uri="{FF2B5EF4-FFF2-40B4-BE49-F238E27FC236}">
                <a16:creationId xmlns:a16="http://schemas.microsoft.com/office/drawing/2014/main" id="{1C1ABA5E-0579-3E94-DBFD-C8E3A8854CCD}"/>
              </a:ext>
            </a:extLst>
          </p:cNvPr>
          <p:cNvSpPr txBox="1"/>
          <p:nvPr/>
        </p:nvSpPr>
        <p:spPr>
          <a:xfrm>
            <a:off x="1522087" y="2101867"/>
            <a:ext cx="3566091" cy="4070345"/>
          </a:xfrm>
          <a:prstGeom prst="rect">
            <a:avLst/>
          </a:prstGeom>
          <a:noFill/>
        </p:spPr>
        <p:txBody>
          <a:bodyPr wrap="square" rtlCol="0">
            <a:spAutoFit/>
          </a:bodyPr>
          <a:lstStyle/>
          <a:p>
            <a:pPr algn="ctr"/>
            <a:r>
              <a:rPr lang="es-MX" sz="2370" dirty="0">
                <a:latin typeface="KG Miss Speechy IPA" panose="02000000000000000000" pitchFamily="2" charset="0"/>
              </a:rPr>
              <a:t>KG Miss </a:t>
            </a:r>
            <a:r>
              <a:rPr lang="es-MX" sz="2370" dirty="0" err="1">
                <a:latin typeface="KG Miss Speechy IPA" panose="02000000000000000000" pitchFamily="2" charset="0"/>
              </a:rPr>
              <a:t>Speechy</a:t>
            </a:r>
            <a:r>
              <a:rPr lang="es-MX" sz="2370" dirty="0">
                <a:latin typeface="KG Miss Speechy IPA" panose="02000000000000000000" pitchFamily="2" charset="0"/>
              </a:rPr>
              <a:t> IPA</a:t>
            </a:r>
          </a:p>
          <a:p>
            <a:pPr algn="ctr"/>
            <a:endParaRPr lang="es-MX" sz="2370" dirty="0">
              <a:latin typeface="KG Miss Speechy IPA" panose="02000000000000000000" pitchFamily="2" charset="0"/>
            </a:endParaRPr>
          </a:p>
          <a:p>
            <a:pPr algn="ctr"/>
            <a:r>
              <a:rPr lang="es-MX" sz="2370" dirty="0" err="1">
                <a:latin typeface="HelloMorgan" panose="02000603000000000000" pitchFamily="2" charset="0"/>
                <a:ea typeface="HelloMorgan" panose="02000603000000000000" pitchFamily="2" charset="0"/>
              </a:rPr>
              <a:t>HelloMorgan</a:t>
            </a:r>
            <a:endParaRPr lang="es-MX" sz="2370" dirty="0">
              <a:latin typeface="HelloMorgan" panose="02000603000000000000" pitchFamily="2" charset="0"/>
              <a:ea typeface="HelloMorgan" panose="02000603000000000000" pitchFamily="2" charset="0"/>
            </a:endParaRPr>
          </a:p>
          <a:p>
            <a:pPr algn="ctr"/>
            <a:endParaRPr lang="es-MX" sz="1600" dirty="0">
              <a:latin typeface="Abigail" pitchFamily="50" charset="0"/>
            </a:endParaRPr>
          </a:p>
          <a:p>
            <a:pPr algn="ctr"/>
            <a:r>
              <a:rPr lang="es-MX" sz="4000" dirty="0">
                <a:latin typeface="LOVING IS EASY" pitchFamily="50" charset="0"/>
              </a:rPr>
              <a:t>LOVING IS EASY</a:t>
            </a:r>
          </a:p>
          <a:p>
            <a:pPr algn="ctr"/>
            <a:endParaRPr lang="es-MX" sz="2400" dirty="0">
              <a:latin typeface="LOVING IS EASY" pitchFamily="50" charset="0"/>
            </a:endParaRPr>
          </a:p>
          <a:p>
            <a:pPr algn="ctr"/>
            <a:r>
              <a:rPr lang="es-MX" sz="2370" dirty="0" err="1">
                <a:latin typeface="HelloAsparagus" panose="02000603000000000000" pitchFamily="2" charset="0"/>
                <a:ea typeface="HelloAsparagus" panose="02000603000000000000" pitchFamily="2" charset="0"/>
              </a:rPr>
              <a:t>HelloAsparagus</a:t>
            </a:r>
            <a:endParaRPr lang="es-MX" sz="2370" dirty="0">
              <a:latin typeface="HelloAsparagus" panose="02000603000000000000" pitchFamily="2" charset="0"/>
              <a:ea typeface="HelloAsparagus" panose="02000603000000000000" pitchFamily="2" charset="0"/>
            </a:endParaRPr>
          </a:p>
          <a:p>
            <a:pPr algn="ctr"/>
            <a:endParaRPr lang="es-MX" sz="2370" dirty="0">
              <a:latin typeface="HelloAsparagus" panose="02000603000000000000" pitchFamily="2" charset="0"/>
              <a:ea typeface="HelloAsparagus" panose="02000603000000000000" pitchFamily="2" charset="0"/>
            </a:endParaRPr>
          </a:p>
          <a:p>
            <a:pPr algn="ctr"/>
            <a:r>
              <a:rPr lang="en-US" sz="2000" dirty="0">
                <a:latin typeface="KG Corner of the Sky" panose="02000503000000020004" pitchFamily="2" charset="0"/>
                <a:ea typeface="HelloAsparagus" panose="02000603000000000000" pitchFamily="2" charset="0"/>
              </a:rPr>
              <a:t>KG Corner of the Sky</a:t>
            </a:r>
          </a:p>
          <a:p>
            <a:pPr algn="ctr"/>
            <a:endParaRPr lang="en-US" sz="2000" dirty="0">
              <a:latin typeface="KG Corner of the Sky" panose="02000503000000020004" pitchFamily="2" charset="0"/>
              <a:ea typeface="HelloAsparagus" panose="02000603000000000000" pitchFamily="2" charset="0"/>
            </a:endParaRPr>
          </a:p>
          <a:p>
            <a:pPr algn="ctr"/>
            <a:r>
              <a:rPr lang="es-MX" sz="2000" dirty="0">
                <a:latin typeface="KG HAPPY Solid" panose="02000000000000000000" pitchFamily="2" charset="0"/>
                <a:ea typeface="HelloAsparagus" panose="02000603000000000000" pitchFamily="2" charset="0"/>
              </a:rPr>
              <a:t>KG HAPPY Solid</a:t>
            </a:r>
          </a:p>
        </p:txBody>
      </p:sp>
      <p:sp>
        <p:nvSpPr>
          <p:cNvPr id="5" name="CuadroTexto 4">
            <a:extLst>
              <a:ext uri="{FF2B5EF4-FFF2-40B4-BE49-F238E27FC236}">
                <a16:creationId xmlns:a16="http://schemas.microsoft.com/office/drawing/2014/main" id="{B76BCC8B-235E-B795-34F4-CFCFCAB29225}"/>
              </a:ext>
            </a:extLst>
          </p:cNvPr>
          <p:cNvSpPr txBox="1"/>
          <p:nvPr/>
        </p:nvSpPr>
        <p:spPr>
          <a:xfrm>
            <a:off x="5322046" y="2018378"/>
            <a:ext cx="3738554" cy="1064907"/>
          </a:xfrm>
          <a:prstGeom prst="rect">
            <a:avLst/>
          </a:prstGeom>
          <a:solidFill>
            <a:srgbClr val="FFFF00"/>
          </a:solidFill>
        </p:spPr>
        <p:txBody>
          <a:bodyPr wrap="square" rtlCol="0">
            <a:spAutoFit/>
          </a:bodyPr>
          <a:lstStyle/>
          <a:p>
            <a:pPr algn="ctr"/>
            <a:r>
              <a:rPr lang="es-MX" sz="3160" b="1" dirty="0">
                <a:latin typeface="KG Second Chances Sketch" panose="02000000000000000000" pitchFamily="2" charset="0"/>
              </a:rPr>
              <a:t>Descárgalas de DAFONT.COM</a:t>
            </a:r>
          </a:p>
        </p:txBody>
      </p:sp>
      <p:pic>
        <p:nvPicPr>
          <p:cNvPr id="6" name="Imagen 5">
            <a:extLst>
              <a:ext uri="{FF2B5EF4-FFF2-40B4-BE49-F238E27FC236}">
                <a16:creationId xmlns:a16="http://schemas.microsoft.com/office/drawing/2014/main" id="{7D753B77-1F13-D107-F072-869C54A2DC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8042" y="3601485"/>
            <a:ext cx="1789206" cy="1447093"/>
          </a:xfrm>
          <a:prstGeom prst="rect">
            <a:avLst/>
          </a:prstGeom>
        </p:spPr>
      </p:pic>
      <p:sp>
        <p:nvSpPr>
          <p:cNvPr id="9" name="CuadroTexto 8">
            <a:extLst>
              <a:ext uri="{FF2B5EF4-FFF2-40B4-BE49-F238E27FC236}">
                <a16:creationId xmlns:a16="http://schemas.microsoft.com/office/drawing/2014/main" id="{569FCC56-5EA4-2555-755C-4BB671D2ACD4}"/>
              </a:ext>
            </a:extLst>
          </p:cNvPr>
          <p:cNvSpPr txBox="1"/>
          <p:nvPr/>
        </p:nvSpPr>
        <p:spPr>
          <a:xfrm>
            <a:off x="1867776" y="6414056"/>
            <a:ext cx="6322847" cy="1200329"/>
          </a:xfrm>
          <a:prstGeom prst="rect">
            <a:avLst/>
          </a:prstGeom>
          <a:noFill/>
        </p:spPr>
        <p:txBody>
          <a:bodyPr wrap="square" rtlCol="0">
            <a:spAutoFit/>
          </a:bodyPr>
          <a:lstStyle/>
          <a:p>
            <a:pPr algn="ctr"/>
            <a:r>
              <a:rPr lang="es-MX" dirty="0">
                <a:latin typeface="KG Miss Speechy IPA" panose="02000000000000000000" pitchFamily="2" charset="0"/>
              </a:rPr>
              <a:t>Este material es gratuito. Puedes conseguirlo en la página de Facebook “Aula Creativa o en el canal de YouTube “Mtra. Karen Lucía” en donde estaré compartiendo los links de descarga.</a:t>
            </a:r>
          </a:p>
        </p:txBody>
      </p:sp>
    </p:spTree>
    <p:extLst>
      <p:ext uri="{BB962C8B-B14F-4D97-AF65-F5344CB8AC3E}">
        <p14:creationId xmlns:p14="http://schemas.microsoft.com/office/powerpoint/2010/main" val="886328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9979A-B10C-FFDD-F4DE-E4CC52E321FE}"/>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CC897368-6714-4B90-6B2A-922703B25756}"/>
              </a:ext>
            </a:extLst>
          </p:cNvPr>
          <p:cNvSpPr txBox="1"/>
          <p:nvPr/>
        </p:nvSpPr>
        <p:spPr>
          <a:xfrm>
            <a:off x="318138" y="536302"/>
            <a:ext cx="9422124" cy="1015663"/>
          </a:xfrm>
          <a:prstGeom prst="rect">
            <a:avLst/>
          </a:prstGeom>
          <a:noFill/>
        </p:spPr>
        <p:txBody>
          <a:bodyPr wrap="square" rtlCol="0">
            <a:spAutoFit/>
          </a:bodyPr>
          <a:lstStyle/>
          <a:p>
            <a:pPr algn="ctr"/>
            <a:r>
              <a:rPr lang="es-MX" sz="6000" b="1" dirty="0">
                <a:ln w="28575">
                  <a:solidFill>
                    <a:schemeClr val="tx1"/>
                  </a:solidFill>
                </a:ln>
                <a:latin typeface="LOVING IS EASY" pitchFamily="50" charset="0"/>
              </a:rPr>
              <a:t>SIGUEME EN </a:t>
            </a:r>
          </a:p>
        </p:txBody>
      </p:sp>
      <p:sp>
        <p:nvSpPr>
          <p:cNvPr id="4" name="Rectángulo 3">
            <a:extLst>
              <a:ext uri="{FF2B5EF4-FFF2-40B4-BE49-F238E27FC236}">
                <a16:creationId xmlns:a16="http://schemas.microsoft.com/office/drawing/2014/main" id="{1C8D304B-4718-105C-BD5B-4457ECC88D15}"/>
              </a:ext>
            </a:extLst>
          </p:cNvPr>
          <p:cNvSpPr/>
          <p:nvPr/>
        </p:nvSpPr>
        <p:spPr>
          <a:xfrm rot="5400000">
            <a:off x="1336902" y="-923834"/>
            <a:ext cx="7414591" cy="9640958"/>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4" name="Imagen 23">
            <a:extLst>
              <a:ext uri="{FF2B5EF4-FFF2-40B4-BE49-F238E27FC236}">
                <a16:creationId xmlns:a16="http://schemas.microsoft.com/office/drawing/2014/main" id="{983E83FC-D99A-3463-3E95-2846CA7FC9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1753" y="298420"/>
            <a:ext cx="566297" cy="458017"/>
          </a:xfrm>
          <a:prstGeom prst="rect">
            <a:avLst/>
          </a:prstGeom>
        </p:spPr>
      </p:pic>
      <p:sp>
        <p:nvSpPr>
          <p:cNvPr id="3" name="CuadroTexto 2">
            <a:extLst>
              <a:ext uri="{FF2B5EF4-FFF2-40B4-BE49-F238E27FC236}">
                <a16:creationId xmlns:a16="http://schemas.microsoft.com/office/drawing/2014/main" id="{4E70F964-CF85-6C43-A91E-E4F9105EDBFC}"/>
              </a:ext>
            </a:extLst>
          </p:cNvPr>
          <p:cNvSpPr txBox="1"/>
          <p:nvPr/>
        </p:nvSpPr>
        <p:spPr>
          <a:xfrm>
            <a:off x="1991682" y="3049645"/>
            <a:ext cx="4203076" cy="457048"/>
          </a:xfrm>
          <a:prstGeom prst="rect">
            <a:avLst/>
          </a:prstGeom>
          <a:noFill/>
        </p:spPr>
        <p:txBody>
          <a:bodyPr wrap="square" rtlCol="0">
            <a:spAutoFit/>
          </a:bodyPr>
          <a:lstStyle/>
          <a:p>
            <a:pPr algn="just"/>
            <a:r>
              <a:rPr lang="es-MX" sz="2370" dirty="0">
                <a:latin typeface="KG Miss Speechy IPA" panose="02000000000000000000" pitchFamily="2" charset="0"/>
              </a:rPr>
              <a:t>Aula Creativa</a:t>
            </a:r>
          </a:p>
        </p:txBody>
      </p:sp>
      <p:pic>
        <p:nvPicPr>
          <p:cNvPr id="7" name="Picture 6" descr="logotipo de tiktok png, icono de tikok png transparente, logotipo de la  aplicación de tikok png 18930463 PNG">
            <a:hlinkClick r:id="rId3"/>
            <a:extLst>
              <a:ext uri="{FF2B5EF4-FFF2-40B4-BE49-F238E27FC236}">
                <a16:creationId xmlns:a16="http://schemas.microsoft.com/office/drawing/2014/main" id="{029E4E84-8500-FE58-C0C3-8012204C733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518" t="15716" r="16763" b="15094"/>
          <a:stretch/>
        </p:blipFill>
        <p:spPr bwMode="auto">
          <a:xfrm>
            <a:off x="880638" y="4253231"/>
            <a:ext cx="1255363" cy="1301857"/>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E37806C9-FEC5-7B48-8C4A-66D42E048C49}"/>
              </a:ext>
            </a:extLst>
          </p:cNvPr>
          <p:cNvSpPr txBox="1"/>
          <p:nvPr/>
        </p:nvSpPr>
        <p:spPr>
          <a:xfrm>
            <a:off x="2201460" y="4665782"/>
            <a:ext cx="4203076" cy="457048"/>
          </a:xfrm>
          <a:prstGeom prst="rect">
            <a:avLst/>
          </a:prstGeom>
          <a:noFill/>
        </p:spPr>
        <p:txBody>
          <a:bodyPr wrap="square" rtlCol="0">
            <a:spAutoFit/>
          </a:bodyPr>
          <a:lstStyle/>
          <a:p>
            <a:pPr algn="just"/>
            <a:r>
              <a:rPr lang="es-MX" sz="2370" dirty="0">
                <a:latin typeface="KG Miss Speechy IPA" panose="02000000000000000000" pitchFamily="2" charset="0"/>
              </a:rPr>
              <a:t>Karenf.09</a:t>
            </a:r>
          </a:p>
        </p:txBody>
      </p:sp>
      <p:pic>
        <p:nvPicPr>
          <p:cNvPr id="11" name="Picture 4" descr="Archivo:Youtube logo.png - Wikipedia, la enciclopedia libre">
            <a:hlinkClick r:id="rId5"/>
            <a:extLst>
              <a:ext uri="{FF2B5EF4-FFF2-40B4-BE49-F238E27FC236}">
                <a16:creationId xmlns:a16="http://schemas.microsoft.com/office/drawing/2014/main" id="{2E313785-434B-F152-DC62-759BC86D660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3805" y="5977504"/>
            <a:ext cx="1219541" cy="844151"/>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2A4DD6DA-A938-5FF2-B461-418CC0A760F4}"/>
              </a:ext>
            </a:extLst>
          </p:cNvPr>
          <p:cNvSpPr txBox="1"/>
          <p:nvPr/>
        </p:nvSpPr>
        <p:spPr>
          <a:xfrm>
            <a:off x="2323603" y="6224081"/>
            <a:ext cx="4542779" cy="457048"/>
          </a:xfrm>
          <a:prstGeom prst="rect">
            <a:avLst/>
          </a:prstGeom>
          <a:noFill/>
        </p:spPr>
        <p:txBody>
          <a:bodyPr wrap="square" rtlCol="0">
            <a:spAutoFit/>
          </a:bodyPr>
          <a:lstStyle/>
          <a:p>
            <a:pPr algn="just"/>
            <a:r>
              <a:rPr lang="es-MX" sz="2370" dirty="0">
                <a:latin typeface="KG Miss Speechy IPA" panose="02000000000000000000" pitchFamily="2" charset="0"/>
              </a:rPr>
              <a:t>Mtra. Karen Lucía</a:t>
            </a:r>
          </a:p>
        </p:txBody>
      </p:sp>
      <p:pic>
        <p:nvPicPr>
          <p:cNvPr id="13" name="Imagen 12">
            <a:hlinkClick r:id="rId7"/>
            <a:extLst>
              <a:ext uri="{FF2B5EF4-FFF2-40B4-BE49-F238E27FC236}">
                <a16:creationId xmlns:a16="http://schemas.microsoft.com/office/drawing/2014/main" id="{962F3F83-FABE-FB02-DF87-BE884271F286}"/>
              </a:ext>
            </a:extLst>
          </p:cNvPr>
          <p:cNvPicPr>
            <a:picLocks noChangeAspect="1"/>
          </p:cNvPicPr>
          <p:nvPr/>
        </p:nvPicPr>
        <p:blipFill>
          <a:blip r:embed="rId8"/>
          <a:stretch>
            <a:fillRect/>
          </a:stretch>
        </p:blipFill>
        <p:spPr>
          <a:xfrm>
            <a:off x="5408143" y="5609404"/>
            <a:ext cx="1708991" cy="1217235"/>
          </a:xfrm>
          <a:prstGeom prst="rect">
            <a:avLst/>
          </a:prstGeom>
          <a:ln>
            <a:noFill/>
          </a:ln>
          <a:effectLst>
            <a:outerShdw blurRad="190500" algn="tl" rotWithShape="0">
              <a:srgbClr val="000000">
                <a:alpha val="70000"/>
              </a:srgbClr>
            </a:outerShdw>
          </a:effectLst>
        </p:spPr>
      </p:pic>
      <p:pic>
        <p:nvPicPr>
          <p:cNvPr id="14" name="Picture 8" descr="WhatsApp - Wikipedia, la enciclopedia libre">
            <a:hlinkClick r:id="rId9"/>
            <a:extLst>
              <a:ext uri="{FF2B5EF4-FFF2-40B4-BE49-F238E27FC236}">
                <a16:creationId xmlns:a16="http://schemas.microsoft.com/office/drawing/2014/main" id="{FB94F2CE-7E40-7DF1-459E-9D304798616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02197" y="3957528"/>
            <a:ext cx="1635293" cy="1640403"/>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BC3DC1E4-600F-FCA6-227E-438B63850AB6}"/>
              </a:ext>
            </a:extLst>
          </p:cNvPr>
          <p:cNvSpPr txBox="1"/>
          <p:nvPr/>
        </p:nvSpPr>
        <p:spPr>
          <a:xfrm>
            <a:off x="6764027" y="3022950"/>
            <a:ext cx="4203076" cy="457048"/>
          </a:xfrm>
          <a:prstGeom prst="rect">
            <a:avLst/>
          </a:prstGeom>
          <a:noFill/>
        </p:spPr>
        <p:txBody>
          <a:bodyPr wrap="square" rtlCol="0">
            <a:spAutoFit/>
          </a:bodyPr>
          <a:lstStyle/>
          <a:p>
            <a:pPr algn="just"/>
            <a:r>
              <a:rPr lang="es-MX" sz="2370" dirty="0" err="1">
                <a:latin typeface="KG Miss Speechy IPA" panose="02000000000000000000" pitchFamily="2" charset="0"/>
              </a:rPr>
              <a:t>Creativa.aula</a:t>
            </a:r>
            <a:endParaRPr lang="es-MX" sz="2370" dirty="0">
              <a:latin typeface="KG Miss Speechy IPA" panose="02000000000000000000" pitchFamily="2" charset="0"/>
            </a:endParaRPr>
          </a:p>
        </p:txBody>
      </p:sp>
      <p:sp>
        <p:nvSpPr>
          <p:cNvPr id="16" name="CuadroTexto 15">
            <a:extLst>
              <a:ext uri="{FF2B5EF4-FFF2-40B4-BE49-F238E27FC236}">
                <a16:creationId xmlns:a16="http://schemas.microsoft.com/office/drawing/2014/main" id="{B66CC397-5E06-02F0-69B0-DAC8519DF66E}"/>
              </a:ext>
            </a:extLst>
          </p:cNvPr>
          <p:cNvSpPr txBox="1"/>
          <p:nvPr/>
        </p:nvSpPr>
        <p:spPr>
          <a:xfrm>
            <a:off x="6972494" y="4198318"/>
            <a:ext cx="2107736" cy="1323439"/>
          </a:xfrm>
          <a:prstGeom prst="rect">
            <a:avLst/>
          </a:prstGeom>
          <a:noFill/>
        </p:spPr>
        <p:txBody>
          <a:bodyPr wrap="square" rtlCol="0">
            <a:spAutoFit/>
          </a:bodyPr>
          <a:lstStyle/>
          <a:p>
            <a:pPr algn="ctr"/>
            <a:r>
              <a:rPr lang="es-MX" sz="1600" dirty="0">
                <a:latin typeface="KG Miss Speechy IPA" panose="02000000000000000000" pitchFamily="2" charset="0"/>
              </a:rPr>
              <a:t>Grupo de WhatsApp</a:t>
            </a:r>
          </a:p>
          <a:p>
            <a:pPr algn="ctr"/>
            <a:r>
              <a:rPr lang="es-MX" sz="1600" dirty="0">
                <a:latin typeface="KG Miss Speechy IPA" panose="02000000000000000000" pitchFamily="2" charset="0"/>
              </a:rPr>
              <a:t>INFORMATIVO</a:t>
            </a:r>
          </a:p>
          <a:p>
            <a:pPr algn="ctr"/>
            <a:r>
              <a:rPr lang="es-MX" sz="1600" dirty="0">
                <a:latin typeface="KG Miss Speechy IPA" panose="02000000000000000000" pitchFamily="2" charset="0"/>
              </a:rPr>
              <a:t>Clic en el ícono para unirse</a:t>
            </a:r>
          </a:p>
        </p:txBody>
      </p:sp>
      <p:sp>
        <p:nvSpPr>
          <p:cNvPr id="17" name="CuadroTexto 16">
            <a:extLst>
              <a:ext uri="{FF2B5EF4-FFF2-40B4-BE49-F238E27FC236}">
                <a16:creationId xmlns:a16="http://schemas.microsoft.com/office/drawing/2014/main" id="{53E3963B-9D99-1BD9-29E7-C6453FCC2B82}"/>
              </a:ext>
            </a:extLst>
          </p:cNvPr>
          <p:cNvSpPr txBox="1"/>
          <p:nvPr/>
        </p:nvSpPr>
        <p:spPr>
          <a:xfrm>
            <a:off x="7199616" y="5665596"/>
            <a:ext cx="2040881" cy="1015663"/>
          </a:xfrm>
          <a:prstGeom prst="rect">
            <a:avLst/>
          </a:prstGeom>
          <a:noFill/>
        </p:spPr>
        <p:txBody>
          <a:bodyPr wrap="square" rtlCol="0">
            <a:spAutoFit/>
          </a:bodyPr>
          <a:lstStyle/>
          <a:p>
            <a:pPr algn="ctr"/>
            <a:r>
              <a:rPr lang="es-MX" sz="2000" dirty="0">
                <a:latin typeface="KG Miss Speechy IPA" panose="02000000000000000000" pitchFamily="2" charset="0"/>
              </a:rPr>
              <a:t>Página web</a:t>
            </a:r>
          </a:p>
          <a:p>
            <a:pPr algn="ctr"/>
            <a:r>
              <a:rPr lang="es-MX" sz="2000" dirty="0">
                <a:latin typeface="KG Miss Speechy IPA" panose="02000000000000000000" pitchFamily="2" charset="0"/>
              </a:rPr>
              <a:t>Clic para dirigirse a ella</a:t>
            </a:r>
          </a:p>
        </p:txBody>
      </p:sp>
      <p:pic>
        <p:nvPicPr>
          <p:cNvPr id="18" name="Picture 2" descr="Logo Fb - Vectores y PSD gratuitos para descargar">
            <a:hlinkClick r:id="rId11"/>
            <a:extLst>
              <a:ext uri="{FF2B5EF4-FFF2-40B4-BE49-F238E27FC236}">
                <a16:creationId xmlns:a16="http://schemas.microsoft.com/office/drawing/2014/main" id="{8806CBDD-1772-3E5B-5173-0F206B4A7C0C}"/>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3566" r="13259"/>
          <a:stretch/>
        </p:blipFill>
        <p:spPr bwMode="auto">
          <a:xfrm>
            <a:off x="907662" y="2670547"/>
            <a:ext cx="1134165" cy="154993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nstagram (@instagram) • Instagram photos and videos">
            <a:hlinkClick r:id="rId13"/>
            <a:extLst>
              <a:ext uri="{FF2B5EF4-FFF2-40B4-BE49-F238E27FC236}">
                <a16:creationId xmlns:a16="http://schemas.microsoft.com/office/drawing/2014/main" id="{94D7B81D-C1A4-1C67-80A3-410B2777A4AD}"/>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5193" t="15185" r="13090" b="16730"/>
          <a:stretch/>
        </p:blipFill>
        <p:spPr bwMode="auto">
          <a:xfrm>
            <a:off x="5582331" y="2592072"/>
            <a:ext cx="1284051" cy="1219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015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22997-5C49-EE51-BFDD-2D6C3A4AA642}"/>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261C73BE-D66D-8912-6FE9-3E4A1DF87D35}"/>
              </a:ext>
            </a:extLst>
          </p:cNvPr>
          <p:cNvSpPr txBox="1"/>
          <p:nvPr/>
        </p:nvSpPr>
        <p:spPr>
          <a:xfrm>
            <a:off x="223717" y="-1419279"/>
            <a:ext cx="9549629" cy="3770263"/>
          </a:xfrm>
          <a:prstGeom prst="rect">
            <a:avLst/>
          </a:prstGeom>
          <a:noFill/>
        </p:spPr>
        <p:txBody>
          <a:bodyPr wrap="square" rtlCol="0">
            <a:spAutoFit/>
          </a:bodyPr>
          <a:lstStyle/>
          <a:p>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p>
        </p:txBody>
      </p:sp>
      <p:sp>
        <p:nvSpPr>
          <p:cNvPr id="4" name="Rectángulo 3">
            <a:extLst>
              <a:ext uri="{FF2B5EF4-FFF2-40B4-BE49-F238E27FC236}">
                <a16:creationId xmlns:a16="http://schemas.microsoft.com/office/drawing/2014/main" id="{FD1B37F5-7E02-829B-5495-8330C3559D9C}"/>
              </a:ext>
            </a:extLst>
          </p:cNvPr>
          <p:cNvSpPr/>
          <p:nvPr/>
        </p:nvSpPr>
        <p:spPr>
          <a:xfrm rot="5400000">
            <a:off x="1336902" y="-923834"/>
            <a:ext cx="7414591" cy="9640958"/>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4" name="Imagen 23">
            <a:extLst>
              <a:ext uri="{FF2B5EF4-FFF2-40B4-BE49-F238E27FC236}">
                <a16:creationId xmlns:a16="http://schemas.microsoft.com/office/drawing/2014/main" id="{34DA5438-2081-A9A6-A077-D281F2FAFE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7900" y="7006017"/>
            <a:ext cx="566297" cy="458017"/>
          </a:xfrm>
          <a:prstGeom prst="rect">
            <a:avLst/>
          </a:prstGeom>
        </p:spPr>
      </p:pic>
      <p:sp>
        <p:nvSpPr>
          <p:cNvPr id="2" name="CuadroTexto 1">
            <a:extLst>
              <a:ext uri="{FF2B5EF4-FFF2-40B4-BE49-F238E27FC236}">
                <a16:creationId xmlns:a16="http://schemas.microsoft.com/office/drawing/2014/main" id="{2C31DC9B-2343-1300-A939-B8193E3BFD9C}"/>
              </a:ext>
            </a:extLst>
          </p:cNvPr>
          <p:cNvSpPr txBox="1"/>
          <p:nvPr/>
        </p:nvSpPr>
        <p:spPr>
          <a:xfrm>
            <a:off x="-1734014" y="382550"/>
            <a:ext cx="8552985" cy="784830"/>
          </a:xfrm>
          <a:prstGeom prst="rect">
            <a:avLst/>
          </a:prstGeom>
          <a:noFill/>
        </p:spPr>
        <p:txBody>
          <a:bodyPr wrap="square" rtlCol="0">
            <a:spAutoFit/>
          </a:bodyPr>
          <a:lstStyle/>
          <a:p>
            <a:pPr algn="ctr"/>
            <a:r>
              <a:rPr lang="es-MX" sz="4500" dirty="0">
                <a:latin typeface="HelloMorgan" panose="02000603000000000000" pitchFamily="2" charset="0"/>
                <a:ea typeface="HelloMorgan" panose="02000603000000000000" pitchFamily="2" charset="0"/>
                <a:cs typeface="Dreaming Outloud Script Pro" panose="020F0502020204030204" pitchFamily="66" charset="0"/>
              </a:rPr>
              <a:t>Cronograma de </a:t>
            </a:r>
          </a:p>
        </p:txBody>
      </p:sp>
      <p:sp>
        <p:nvSpPr>
          <p:cNvPr id="3" name="CuadroTexto 2">
            <a:extLst>
              <a:ext uri="{FF2B5EF4-FFF2-40B4-BE49-F238E27FC236}">
                <a16:creationId xmlns:a16="http://schemas.microsoft.com/office/drawing/2014/main" id="{E777FDAC-FB59-909F-B9E4-F7F4283C9A5A}"/>
              </a:ext>
            </a:extLst>
          </p:cNvPr>
          <p:cNvSpPr txBox="1"/>
          <p:nvPr/>
        </p:nvSpPr>
        <p:spPr>
          <a:xfrm>
            <a:off x="3982044" y="0"/>
            <a:ext cx="6634976" cy="1200329"/>
          </a:xfrm>
          <a:prstGeom prst="rect">
            <a:avLst/>
          </a:prstGeom>
          <a:noFill/>
        </p:spPr>
        <p:txBody>
          <a:bodyPr wrap="square" rtlCol="0">
            <a:spAutoFit/>
          </a:bodyPr>
          <a:lstStyle/>
          <a:p>
            <a:pPr algn="ctr"/>
            <a:r>
              <a:rPr lang="es-MX" sz="7200" dirty="0">
                <a:latin typeface="LOVING IS EASY" pitchFamily="50" charset="0"/>
              </a:rPr>
              <a:t>ACTIVIDADES</a:t>
            </a:r>
          </a:p>
        </p:txBody>
      </p:sp>
      <p:graphicFrame>
        <p:nvGraphicFramePr>
          <p:cNvPr id="7" name="Tabla 6">
            <a:extLst>
              <a:ext uri="{FF2B5EF4-FFF2-40B4-BE49-F238E27FC236}">
                <a16:creationId xmlns:a16="http://schemas.microsoft.com/office/drawing/2014/main" id="{F61735F8-FB4D-2014-FFE5-36AE502A4BCA}"/>
              </a:ext>
            </a:extLst>
          </p:cNvPr>
          <p:cNvGraphicFramePr>
            <a:graphicFrameLocks noGrp="1"/>
          </p:cNvGraphicFramePr>
          <p:nvPr>
            <p:extLst>
              <p:ext uri="{D42A27DB-BD31-4B8C-83A1-F6EECF244321}">
                <p14:modId xmlns:p14="http://schemas.microsoft.com/office/powerpoint/2010/main" val="3439347606"/>
              </p:ext>
            </p:extLst>
          </p:nvPr>
        </p:nvGraphicFramePr>
        <p:xfrm>
          <a:off x="716973" y="1784139"/>
          <a:ext cx="8624454" cy="4529811"/>
        </p:xfrm>
        <a:graphic>
          <a:graphicData uri="http://schemas.openxmlformats.org/drawingml/2006/table">
            <a:tbl>
              <a:tblPr firstRow="1" bandRow="1">
                <a:tableStyleId>{5C22544A-7EE6-4342-B048-85BDC9FD1C3A}</a:tableStyleId>
              </a:tblPr>
              <a:tblGrid>
                <a:gridCol w="846842">
                  <a:extLst>
                    <a:ext uri="{9D8B030D-6E8A-4147-A177-3AD203B41FA5}">
                      <a16:colId xmlns:a16="http://schemas.microsoft.com/office/drawing/2014/main" val="20000"/>
                    </a:ext>
                  </a:extLst>
                </a:gridCol>
                <a:gridCol w="1522285">
                  <a:extLst>
                    <a:ext uri="{9D8B030D-6E8A-4147-A177-3AD203B41FA5}">
                      <a16:colId xmlns:a16="http://schemas.microsoft.com/office/drawing/2014/main" val="20001"/>
                    </a:ext>
                  </a:extLst>
                </a:gridCol>
                <a:gridCol w="1537855">
                  <a:extLst>
                    <a:ext uri="{9D8B030D-6E8A-4147-A177-3AD203B41FA5}">
                      <a16:colId xmlns:a16="http://schemas.microsoft.com/office/drawing/2014/main" val="20002"/>
                    </a:ext>
                  </a:extLst>
                </a:gridCol>
                <a:gridCol w="1558636">
                  <a:extLst>
                    <a:ext uri="{9D8B030D-6E8A-4147-A177-3AD203B41FA5}">
                      <a16:colId xmlns:a16="http://schemas.microsoft.com/office/drawing/2014/main" val="20003"/>
                    </a:ext>
                  </a:extLst>
                </a:gridCol>
                <a:gridCol w="1641764">
                  <a:extLst>
                    <a:ext uri="{9D8B030D-6E8A-4147-A177-3AD203B41FA5}">
                      <a16:colId xmlns:a16="http://schemas.microsoft.com/office/drawing/2014/main" val="20004"/>
                    </a:ext>
                  </a:extLst>
                </a:gridCol>
                <a:gridCol w="1517072">
                  <a:extLst>
                    <a:ext uri="{9D8B030D-6E8A-4147-A177-3AD203B41FA5}">
                      <a16:colId xmlns:a16="http://schemas.microsoft.com/office/drawing/2014/main" val="20005"/>
                    </a:ext>
                  </a:extLst>
                </a:gridCol>
              </a:tblGrid>
              <a:tr h="750291">
                <a:tc>
                  <a:txBody>
                    <a:bodyPr/>
                    <a:lstStyle/>
                    <a:p>
                      <a:pPr algn="ctr"/>
                      <a:r>
                        <a:rPr lang="es-MX" sz="1400" dirty="0">
                          <a:latin typeface="KG Corner of the Sky" panose="02000503000000020004" pitchFamily="2" charset="0"/>
                        </a:rPr>
                        <a:t>HORA</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400" dirty="0">
                        <a:latin typeface="KG Corner of the Sky" panose="02000503000000020004" pitchFamily="2"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400" dirty="0">
                          <a:latin typeface="KG Corner of the Sky" panose="02000503000000020004" pitchFamily="2" charset="0"/>
                        </a:rPr>
                        <a:t>LUNES</a:t>
                      </a:r>
                    </a:p>
                    <a:p>
                      <a:pPr algn="ctr"/>
                      <a:endParaRPr lang="es-MX" sz="1400" dirty="0">
                        <a:latin typeface="KG Corner of the Sky" panose="02000503000000020004"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FF"/>
                    </a:solidFill>
                  </a:tcPr>
                </a:tc>
                <a:tc>
                  <a:txBody>
                    <a:bodyPr/>
                    <a:lstStyle/>
                    <a:p>
                      <a:pPr algn="ctr"/>
                      <a:r>
                        <a:rPr lang="es-MX" sz="1400" dirty="0">
                          <a:latin typeface="KG Corner of the Sky" panose="02000503000000020004" pitchFamily="2" charset="0"/>
                        </a:rPr>
                        <a:t>MARTES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FF"/>
                    </a:solidFill>
                  </a:tcPr>
                </a:tc>
                <a:tc>
                  <a:txBody>
                    <a:bodyPr/>
                    <a:lstStyle/>
                    <a:p>
                      <a:pPr algn="ctr"/>
                      <a:r>
                        <a:rPr lang="es-MX" sz="1400" dirty="0">
                          <a:latin typeface="KG Corner of the Sky" panose="02000503000000020004" pitchFamily="2" charset="0"/>
                        </a:rPr>
                        <a:t>MIÉRCOLES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s-MX" sz="1400" dirty="0">
                          <a:latin typeface="KG Corner of the Sky" panose="02000503000000020004" pitchFamily="2" charset="0"/>
                        </a:rPr>
                        <a:t>JUEVES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FF"/>
                    </a:solidFill>
                  </a:tcPr>
                </a:tc>
                <a:tc>
                  <a:txBody>
                    <a:bodyPr/>
                    <a:lstStyle/>
                    <a:p>
                      <a:pPr algn="ctr"/>
                      <a:r>
                        <a:rPr lang="es-MX" sz="1400" dirty="0">
                          <a:latin typeface="KG Corner of the Sky" panose="02000503000000020004" pitchFamily="2" charset="0"/>
                        </a:rPr>
                        <a:t>VIERNES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FF"/>
                    </a:solidFill>
                  </a:tcPr>
                </a:tc>
                <a:extLst>
                  <a:ext uri="{0D108BD9-81ED-4DB2-BD59-A6C34878D82A}">
                    <a16:rowId xmlns:a16="http://schemas.microsoft.com/office/drawing/2014/main" val="10000"/>
                  </a:ext>
                </a:extLst>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endParaRPr lang="es-MX" sz="18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a:latin typeface="KG Miss Speechy IPA" panose="02000000000000000000" pitchFamily="2" charset="0"/>
                        </a:rPr>
                        <a:t>Activación física</a:t>
                      </a:r>
                    </a:p>
                    <a:p>
                      <a:pPr algn="ctr"/>
                      <a:r>
                        <a:rPr lang="es-MX" sz="1600" dirty="0">
                          <a:latin typeface="KG Miss Speechy IPA" panose="02000000000000000000" pitchFamily="2" charset="0"/>
                        </a:rPr>
                        <a:t>Pase</a:t>
                      </a:r>
                      <a:r>
                        <a:rPr lang="es-MX" sz="1600" baseline="0" dirty="0">
                          <a:latin typeface="KG Miss Speechy IPA" panose="02000000000000000000" pitchFamily="2" charset="0"/>
                        </a:rPr>
                        <a:t> de lista</a:t>
                      </a:r>
                    </a:p>
                    <a:p>
                      <a:pPr algn="ctr"/>
                      <a:r>
                        <a:rPr lang="es-MX" sz="1600" baseline="0" dirty="0">
                          <a:latin typeface="KG Miss Speechy IPA" panose="02000000000000000000" pitchFamily="2" charset="0"/>
                        </a:rPr>
                        <a:t>Contar niños y niñas</a:t>
                      </a:r>
                      <a:endParaRPr lang="es-MX" sz="16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a:latin typeface="KG Miss Speechy IPA" panose="02000000000000000000" pitchFamily="2" charset="0"/>
                        </a:rPr>
                        <a:t>Activación física</a:t>
                      </a:r>
                    </a:p>
                    <a:p>
                      <a:pPr algn="ctr"/>
                      <a:r>
                        <a:rPr lang="es-MX" sz="1600" dirty="0">
                          <a:latin typeface="KG Miss Speechy IPA" panose="02000000000000000000" pitchFamily="2" charset="0"/>
                        </a:rPr>
                        <a:t>Pase</a:t>
                      </a:r>
                      <a:r>
                        <a:rPr lang="es-MX" sz="1600" baseline="0" dirty="0">
                          <a:latin typeface="KG Miss Speechy IPA" panose="02000000000000000000" pitchFamily="2" charset="0"/>
                        </a:rPr>
                        <a:t> de lista</a:t>
                      </a:r>
                    </a:p>
                    <a:p>
                      <a:pPr algn="ctr"/>
                      <a:r>
                        <a:rPr lang="es-MX" sz="1600" baseline="0" dirty="0">
                          <a:latin typeface="KG Miss Speechy IPA" panose="02000000000000000000" pitchFamily="2" charset="0"/>
                        </a:rPr>
                        <a:t>Contar niños y niñas</a:t>
                      </a:r>
                      <a:endParaRPr lang="es-MX" sz="16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a:latin typeface="KG Miss Speechy IPA" panose="02000000000000000000" pitchFamily="2" charset="0"/>
                        </a:rPr>
                        <a:t>Activación física</a:t>
                      </a:r>
                    </a:p>
                    <a:p>
                      <a:pPr algn="ctr"/>
                      <a:r>
                        <a:rPr lang="es-MX" sz="1600" dirty="0">
                          <a:latin typeface="KG Miss Speechy IPA" panose="02000000000000000000" pitchFamily="2" charset="0"/>
                        </a:rPr>
                        <a:t>Pase</a:t>
                      </a:r>
                      <a:r>
                        <a:rPr lang="es-MX" sz="1600" baseline="0" dirty="0">
                          <a:latin typeface="KG Miss Speechy IPA" panose="02000000000000000000" pitchFamily="2" charset="0"/>
                        </a:rPr>
                        <a:t> de lista</a:t>
                      </a:r>
                    </a:p>
                    <a:p>
                      <a:pPr algn="ctr"/>
                      <a:r>
                        <a:rPr lang="es-MX" sz="1600" baseline="0" dirty="0">
                          <a:latin typeface="KG Miss Speechy IPA" panose="02000000000000000000" pitchFamily="2" charset="0"/>
                        </a:rPr>
                        <a:t>Contar niños y niñas</a:t>
                      </a:r>
                      <a:endParaRPr lang="es-MX" sz="16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a:latin typeface="KG Miss Speechy IPA" panose="02000000000000000000" pitchFamily="2" charset="0"/>
                        </a:rPr>
                        <a:t>Activación física</a:t>
                      </a:r>
                    </a:p>
                    <a:p>
                      <a:pPr algn="ctr"/>
                      <a:r>
                        <a:rPr lang="es-MX" sz="1600" dirty="0">
                          <a:latin typeface="KG Miss Speechy IPA" panose="02000000000000000000" pitchFamily="2" charset="0"/>
                        </a:rPr>
                        <a:t>Pase</a:t>
                      </a:r>
                      <a:r>
                        <a:rPr lang="es-MX" sz="1600" baseline="0" dirty="0">
                          <a:latin typeface="KG Miss Speechy IPA" panose="02000000000000000000" pitchFamily="2" charset="0"/>
                        </a:rPr>
                        <a:t> de lista</a:t>
                      </a:r>
                    </a:p>
                    <a:p>
                      <a:pPr algn="ctr"/>
                      <a:r>
                        <a:rPr lang="es-MX" sz="1600" baseline="0" dirty="0">
                          <a:latin typeface="KG Miss Speechy IPA" panose="02000000000000000000" pitchFamily="2" charset="0"/>
                        </a:rPr>
                        <a:t>Contar niños y niñas</a:t>
                      </a:r>
                      <a:endParaRPr lang="es-MX" sz="16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pPr algn="ctr"/>
                      <a:endParaRPr lang="es-MX" dirty="0">
                        <a:latin typeface="A Year Without Rai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600" dirty="0">
                          <a:latin typeface="KG Miss Speechy IPA" panose="02000000000000000000" pitchFamily="2" charset="0"/>
                        </a:rPr>
                        <a:t>ACTIVIDAD:</a:t>
                      </a:r>
                    </a:p>
                    <a:p>
                      <a:pPr algn="ctr"/>
                      <a:r>
                        <a:rPr lang="es-MX" sz="1600" dirty="0">
                          <a:latin typeface="KG Miss Speechy IPA" panose="02000000000000000000" pitchFamily="2" charset="0"/>
                        </a:rPr>
                        <a:t>El método científico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600" dirty="0">
                          <a:latin typeface="KG Miss Speechy IPA" panose="02000000000000000000" pitchFamily="2" charset="0"/>
                        </a:rPr>
                        <a:t>ACTIVIDAD:</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600" dirty="0">
                          <a:latin typeface="KG Miss Speechy IPA" panose="02000000000000000000" pitchFamily="2" charset="0"/>
                        </a:rPr>
                        <a:t>Corazones flotantes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a:latin typeface="KG Miss Speechy IPA" panose="02000000000000000000" pitchFamily="2" charset="0"/>
                        </a:rPr>
                        <a:t>ACTIVIDAD:</a:t>
                      </a:r>
                    </a:p>
                    <a:p>
                      <a:pPr algn="ctr"/>
                      <a:r>
                        <a:rPr lang="es-MX" sz="1600" dirty="0">
                          <a:latin typeface="KG Miss Speechy IPA" panose="02000000000000000000" pitchFamily="2" charset="0"/>
                        </a:rPr>
                        <a:t>Separamos los colores de San Valentín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a:latin typeface="KG Miss Speechy IPA" panose="02000000000000000000" pitchFamily="2" charset="0"/>
                        </a:rPr>
                        <a:t>ACTIVIDAD: Volcán de San Valentín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3838">
                <a:tc gridSpan="6">
                  <a:txBody>
                    <a:bodyPr/>
                    <a:lstStyle/>
                    <a:p>
                      <a:pPr algn="ctr"/>
                      <a:r>
                        <a:rPr lang="es-MX" sz="3200" dirty="0">
                          <a:ln>
                            <a:noFill/>
                          </a:ln>
                          <a:solidFill>
                            <a:schemeClr val="bg1"/>
                          </a:solidFill>
                          <a:latin typeface="LOVING IS EASY" pitchFamily="50" charset="0"/>
                        </a:rPr>
                        <a:t>Recreo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err="1">
                          <a:latin typeface="KG Miss Speechy IPA" panose="02000000000000000000" pitchFamily="2" charset="0"/>
                        </a:rPr>
                        <a:t>Retroalimen-tación</a:t>
                      </a:r>
                      <a:endParaRPr lang="es-MX" sz="1600" dirty="0">
                        <a:latin typeface="KG Miss Speechy IPA" panose="02000000000000000000" pitchFamily="2" charset="0"/>
                      </a:endParaRPr>
                    </a:p>
                    <a:p>
                      <a:pPr algn="ctr"/>
                      <a:r>
                        <a:rPr lang="es-MX" sz="1600" dirty="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err="1">
                          <a:latin typeface="KG Miss Speechy IPA" panose="02000000000000000000" pitchFamily="2" charset="0"/>
                        </a:rPr>
                        <a:t>Retroalimen-tación</a:t>
                      </a:r>
                      <a:endParaRPr lang="es-MX" sz="1600" dirty="0">
                        <a:latin typeface="KG Miss Speechy IPA" panose="02000000000000000000" pitchFamily="2" charset="0"/>
                      </a:endParaRPr>
                    </a:p>
                    <a:p>
                      <a:pPr algn="ctr"/>
                      <a:r>
                        <a:rPr lang="es-MX" sz="1600" dirty="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err="1">
                          <a:latin typeface="KG Miss Speechy IPA" panose="02000000000000000000" pitchFamily="2" charset="0"/>
                        </a:rPr>
                        <a:t>Retroalimen-tación</a:t>
                      </a:r>
                      <a:endParaRPr lang="es-MX" sz="1600" dirty="0">
                        <a:latin typeface="KG Miss Speechy IPA" panose="02000000000000000000" pitchFamily="2" charset="0"/>
                      </a:endParaRPr>
                    </a:p>
                    <a:p>
                      <a:pPr algn="ctr"/>
                      <a:r>
                        <a:rPr lang="es-MX" sz="1600" dirty="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err="1">
                          <a:latin typeface="KG Miss Speechy IPA" panose="02000000000000000000" pitchFamily="2" charset="0"/>
                        </a:rPr>
                        <a:t>Retroalimen-tación</a:t>
                      </a:r>
                      <a:endParaRPr lang="es-MX" sz="1600" dirty="0">
                        <a:latin typeface="KG Miss Speechy IPA" panose="02000000000000000000" pitchFamily="2" charset="0"/>
                      </a:endParaRPr>
                    </a:p>
                    <a:p>
                      <a:pPr algn="ctr"/>
                      <a:r>
                        <a:rPr lang="es-MX" sz="1600" dirty="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err="1">
                          <a:latin typeface="KG Miss Speechy IPA" panose="02000000000000000000" pitchFamily="2" charset="0"/>
                        </a:rPr>
                        <a:t>Retroalimen-tación</a:t>
                      </a:r>
                      <a:endParaRPr lang="es-MX" sz="1600" dirty="0">
                        <a:latin typeface="KG Miss Speechy IPA" panose="02000000000000000000" pitchFamily="2" charset="0"/>
                      </a:endParaRPr>
                    </a:p>
                    <a:p>
                      <a:pPr algn="ctr"/>
                      <a:r>
                        <a:rPr lang="es-MX" sz="1600" dirty="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8" name="Picture 6">
            <a:extLst>
              <a:ext uri="{FF2B5EF4-FFF2-40B4-BE49-F238E27FC236}">
                <a16:creationId xmlns:a16="http://schemas.microsoft.com/office/drawing/2014/main" id="{E50025F7-54EE-F07E-E17D-7F99B97D57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34" b="2283"/>
          <a:stretch/>
        </p:blipFill>
        <p:spPr bwMode="auto">
          <a:xfrm>
            <a:off x="268802" y="5354689"/>
            <a:ext cx="1738418" cy="22283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E4243C0C-695B-8EE8-1D3D-A259B069BF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1926" b="86237"/>
          <a:stretch/>
        </p:blipFill>
        <p:spPr bwMode="auto">
          <a:xfrm rot="2861970">
            <a:off x="286594" y="6678541"/>
            <a:ext cx="196424" cy="2496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2C09F8C1-F84C-9B42-A03C-46BC173B3F8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1926" b="86237"/>
          <a:stretch/>
        </p:blipFill>
        <p:spPr bwMode="auto">
          <a:xfrm rot="5400000">
            <a:off x="241843" y="7037067"/>
            <a:ext cx="196424" cy="2496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20DDFD55-E656-4715-0438-309F5373E5C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1926" b="86237"/>
          <a:stretch/>
        </p:blipFill>
        <p:spPr bwMode="auto">
          <a:xfrm rot="3582186">
            <a:off x="602332" y="7306000"/>
            <a:ext cx="196424" cy="2496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7CFF2880-11A6-61C5-73E4-7658F4B847A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1926" b="86237"/>
          <a:stretch/>
        </p:blipFill>
        <p:spPr bwMode="auto">
          <a:xfrm>
            <a:off x="862731" y="7350588"/>
            <a:ext cx="196424" cy="2496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1F3F46F2-966C-1422-4D66-E232A8A81F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1926" b="86237"/>
          <a:stretch/>
        </p:blipFill>
        <p:spPr bwMode="auto">
          <a:xfrm rot="2853401">
            <a:off x="325727" y="6873023"/>
            <a:ext cx="196424" cy="2496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24F37A60-99E7-96B2-A9CA-DD0EE2F2F5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1926" b="86237"/>
          <a:stretch/>
        </p:blipFill>
        <p:spPr bwMode="auto">
          <a:xfrm>
            <a:off x="607081" y="7100945"/>
            <a:ext cx="196424" cy="2496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5CF289AC-742C-BC09-FE49-038204F7CD2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1926" b="86237"/>
          <a:stretch/>
        </p:blipFill>
        <p:spPr bwMode="auto">
          <a:xfrm rot="3065916">
            <a:off x="445012" y="7237004"/>
            <a:ext cx="196424" cy="2496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F6BB8CF9-98BF-F3F1-E434-9D65B4475A7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228" b="12310"/>
          <a:stretch/>
        </p:blipFill>
        <p:spPr bwMode="auto">
          <a:xfrm>
            <a:off x="7644790" y="5421417"/>
            <a:ext cx="2189891" cy="2161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350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092DC-C697-5EBD-E613-BA0B86CB6F89}"/>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B7D24A61-6FA3-C914-0F37-19569D8B537E}"/>
              </a:ext>
            </a:extLst>
          </p:cNvPr>
          <p:cNvSpPr txBox="1"/>
          <p:nvPr/>
        </p:nvSpPr>
        <p:spPr>
          <a:xfrm>
            <a:off x="223717" y="-1419279"/>
            <a:ext cx="9549629" cy="3770263"/>
          </a:xfrm>
          <a:prstGeom prst="rect">
            <a:avLst/>
          </a:prstGeom>
          <a:noFill/>
        </p:spPr>
        <p:txBody>
          <a:bodyPr wrap="square" rtlCol="0">
            <a:spAutoFit/>
          </a:bodyPr>
          <a:lstStyle/>
          <a:p>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p>
        </p:txBody>
      </p:sp>
      <p:sp>
        <p:nvSpPr>
          <p:cNvPr id="4" name="Rectángulo 3">
            <a:extLst>
              <a:ext uri="{FF2B5EF4-FFF2-40B4-BE49-F238E27FC236}">
                <a16:creationId xmlns:a16="http://schemas.microsoft.com/office/drawing/2014/main" id="{3D676C42-ED30-48DE-626B-DADC095FE624}"/>
              </a:ext>
            </a:extLst>
          </p:cNvPr>
          <p:cNvSpPr/>
          <p:nvPr/>
        </p:nvSpPr>
        <p:spPr>
          <a:xfrm rot="5400000">
            <a:off x="1336902" y="-923834"/>
            <a:ext cx="7414591" cy="9640958"/>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4" name="Imagen 23">
            <a:extLst>
              <a:ext uri="{FF2B5EF4-FFF2-40B4-BE49-F238E27FC236}">
                <a16:creationId xmlns:a16="http://schemas.microsoft.com/office/drawing/2014/main" id="{3EB92EC3-FA35-6BA7-CD96-830611C3A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1048" y="6985849"/>
            <a:ext cx="566297" cy="458017"/>
          </a:xfrm>
          <a:prstGeom prst="rect">
            <a:avLst/>
          </a:prstGeom>
        </p:spPr>
      </p:pic>
      <p:sp>
        <p:nvSpPr>
          <p:cNvPr id="2" name="CuadroTexto 1">
            <a:extLst>
              <a:ext uri="{FF2B5EF4-FFF2-40B4-BE49-F238E27FC236}">
                <a16:creationId xmlns:a16="http://schemas.microsoft.com/office/drawing/2014/main" id="{D574C416-B839-1BD0-4436-999F6505132E}"/>
              </a:ext>
            </a:extLst>
          </p:cNvPr>
          <p:cNvSpPr txBox="1"/>
          <p:nvPr/>
        </p:nvSpPr>
        <p:spPr>
          <a:xfrm>
            <a:off x="-1253453" y="328534"/>
            <a:ext cx="8552985" cy="923330"/>
          </a:xfrm>
          <a:prstGeom prst="rect">
            <a:avLst/>
          </a:prstGeom>
          <a:noFill/>
        </p:spPr>
        <p:txBody>
          <a:bodyPr wrap="square" rtlCol="0">
            <a:spAutoFit/>
          </a:bodyPr>
          <a:lstStyle/>
          <a:p>
            <a:pPr algn="ctr"/>
            <a:r>
              <a:rPr lang="es-MX" sz="5400" dirty="0">
                <a:latin typeface="HelloMorgan" panose="02000603000000000000" pitchFamily="2" charset="0"/>
                <a:ea typeface="HelloMorgan" panose="02000603000000000000" pitchFamily="2" charset="0"/>
                <a:cs typeface="Dreaming Outloud Script Pro" panose="020F0502020204030204" pitchFamily="66" charset="0"/>
              </a:rPr>
              <a:t>El método </a:t>
            </a:r>
          </a:p>
        </p:txBody>
      </p:sp>
      <p:sp>
        <p:nvSpPr>
          <p:cNvPr id="3" name="CuadroTexto 2">
            <a:extLst>
              <a:ext uri="{FF2B5EF4-FFF2-40B4-BE49-F238E27FC236}">
                <a16:creationId xmlns:a16="http://schemas.microsoft.com/office/drawing/2014/main" id="{870B1C42-ACEA-91BC-E1B6-9D79581868D8}"/>
              </a:ext>
            </a:extLst>
          </p:cNvPr>
          <p:cNvSpPr txBox="1"/>
          <p:nvPr/>
        </p:nvSpPr>
        <p:spPr>
          <a:xfrm>
            <a:off x="3647507" y="-25638"/>
            <a:ext cx="6634976" cy="1200329"/>
          </a:xfrm>
          <a:prstGeom prst="rect">
            <a:avLst/>
          </a:prstGeom>
          <a:noFill/>
        </p:spPr>
        <p:txBody>
          <a:bodyPr wrap="square" rtlCol="0">
            <a:spAutoFit/>
          </a:bodyPr>
          <a:lstStyle/>
          <a:p>
            <a:pPr algn="ctr"/>
            <a:r>
              <a:rPr lang="es-MX" sz="7200" dirty="0">
                <a:latin typeface="LOVING IS EASY" pitchFamily="50" charset="0"/>
              </a:rPr>
              <a:t>CIENTÍFICO</a:t>
            </a:r>
          </a:p>
        </p:txBody>
      </p:sp>
      <p:graphicFrame>
        <p:nvGraphicFramePr>
          <p:cNvPr id="9" name="Tabla 8">
            <a:extLst>
              <a:ext uri="{FF2B5EF4-FFF2-40B4-BE49-F238E27FC236}">
                <a16:creationId xmlns:a16="http://schemas.microsoft.com/office/drawing/2014/main" id="{D5A95A87-0B59-14FD-6295-AF04275DCB96}"/>
              </a:ext>
            </a:extLst>
          </p:cNvPr>
          <p:cNvGraphicFramePr>
            <a:graphicFrameLocks noGrp="1"/>
          </p:cNvGraphicFramePr>
          <p:nvPr>
            <p:extLst>
              <p:ext uri="{D42A27DB-BD31-4B8C-83A1-F6EECF244321}">
                <p14:modId xmlns:p14="http://schemas.microsoft.com/office/powerpoint/2010/main" val="3836583999"/>
              </p:ext>
            </p:extLst>
          </p:nvPr>
        </p:nvGraphicFramePr>
        <p:xfrm>
          <a:off x="647239" y="1581868"/>
          <a:ext cx="9039371" cy="5929187"/>
        </p:xfrm>
        <a:graphic>
          <a:graphicData uri="http://schemas.openxmlformats.org/drawingml/2006/table">
            <a:tbl>
              <a:tblPr firstRow="1" bandRow="1">
                <a:tableStyleId>{5C22544A-7EE6-4342-B048-85BDC9FD1C3A}</a:tableStyleId>
              </a:tblPr>
              <a:tblGrid>
                <a:gridCol w="750690">
                  <a:extLst>
                    <a:ext uri="{9D8B030D-6E8A-4147-A177-3AD203B41FA5}">
                      <a16:colId xmlns:a16="http://schemas.microsoft.com/office/drawing/2014/main" val="20000"/>
                    </a:ext>
                  </a:extLst>
                </a:gridCol>
                <a:gridCol w="1421218">
                  <a:extLst>
                    <a:ext uri="{9D8B030D-6E8A-4147-A177-3AD203B41FA5}">
                      <a16:colId xmlns:a16="http://schemas.microsoft.com/office/drawing/2014/main" val="20001"/>
                    </a:ext>
                  </a:extLst>
                </a:gridCol>
                <a:gridCol w="2342468">
                  <a:extLst>
                    <a:ext uri="{9D8B030D-6E8A-4147-A177-3AD203B41FA5}">
                      <a16:colId xmlns:a16="http://schemas.microsoft.com/office/drawing/2014/main" val="20002"/>
                    </a:ext>
                  </a:extLst>
                </a:gridCol>
                <a:gridCol w="1981262">
                  <a:extLst>
                    <a:ext uri="{9D8B030D-6E8A-4147-A177-3AD203B41FA5}">
                      <a16:colId xmlns:a16="http://schemas.microsoft.com/office/drawing/2014/main" val="20003"/>
                    </a:ext>
                  </a:extLst>
                </a:gridCol>
                <a:gridCol w="2543733">
                  <a:extLst>
                    <a:ext uri="{9D8B030D-6E8A-4147-A177-3AD203B41FA5}">
                      <a16:colId xmlns:a16="http://schemas.microsoft.com/office/drawing/2014/main" val="20004"/>
                    </a:ext>
                  </a:extLst>
                </a:gridCol>
              </a:tblGrid>
              <a:tr h="235416">
                <a:tc gridSpan="2">
                  <a:txBody>
                    <a:bodyPr/>
                    <a:lstStyle/>
                    <a:p>
                      <a:r>
                        <a:rPr lang="es-ES" sz="1200" b="1" dirty="0">
                          <a:solidFill>
                            <a:schemeClr val="bg1"/>
                          </a:solidFill>
                          <a:latin typeface="KG Miss Speechy IPA" panose="02000000000000000000" pitchFamily="2" charset="0"/>
                        </a:rPr>
                        <a:t>Nombre de</a:t>
                      </a:r>
                      <a:r>
                        <a:rPr lang="es-ES" sz="1200" b="1" baseline="0" dirty="0">
                          <a:solidFill>
                            <a:schemeClr val="bg1"/>
                          </a:solidFill>
                          <a:latin typeface="KG Miss Speechy IPA" panose="02000000000000000000" pitchFamily="2" charset="0"/>
                        </a:rPr>
                        <a:t> la actividad</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algn="l"/>
                      <a:r>
                        <a:rPr lang="es-MX" sz="1200" b="0" dirty="0">
                          <a:solidFill>
                            <a:schemeClr val="tx1"/>
                          </a:solidFill>
                          <a:latin typeface="KG Miss Speechy IPA" panose="02000000000000000000" pitchFamily="2" charset="0"/>
                        </a:rPr>
                        <a:t>El método Científico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0"/>
                  </a:ext>
                </a:extLst>
              </a:tr>
              <a:tr h="235416">
                <a:tc gridSpan="2">
                  <a:txBody>
                    <a:bodyPr/>
                    <a:lstStyle/>
                    <a:p>
                      <a:r>
                        <a:rPr lang="es-ES" sz="1200" b="1" dirty="0">
                          <a:solidFill>
                            <a:schemeClr val="bg1"/>
                          </a:solidFill>
                          <a:latin typeface="KG Miss Speechy IPA" panose="02000000000000000000" pitchFamily="2" charset="0"/>
                        </a:rPr>
                        <a:t>Fecha</a:t>
                      </a:r>
                      <a:r>
                        <a:rPr lang="es-ES" sz="1200" b="1" baseline="0" dirty="0">
                          <a:solidFill>
                            <a:schemeClr val="bg1"/>
                          </a:solidFill>
                          <a:latin typeface="KG Miss Speechy IPA" panose="02000000000000000000" pitchFamily="2" charset="0"/>
                        </a:rPr>
                        <a:t> de aplicación</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gridSpan="3">
                  <a:txBody>
                    <a:bodyPr/>
                    <a:lstStyle/>
                    <a:p>
                      <a:pPr algn="l"/>
                      <a:r>
                        <a:rPr lang="es-MX" sz="1200" b="0" dirty="0">
                          <a:solidFill>
                            <a:schemeClr val="tx1"/>
                          </a:solidFill>
                          <a:latin typeface="KG Miss Speechy IPA" panose="02000000000000000000" pitchFamily="2" charset="0"/>
                        </a:rPr>
                        <a:t>Martes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863191">
                <a:tc gridSpan="2">
                  <a:txBody>
                    <a:bodyPr/>
                    <a:lstStyle/>
                    <a:p>
                      <a:r>
                        <a:rPr lang="es-ES" sz="1200" b="1" dirty="0">
                          <a:solidFill>
                            <a:schemeClr val="bg1"/>
                          </a:solidFill>
                          <a:latin typeface="KG Miss Speechy IPA" panose="02000000000000000000" pitchFamily="2" charset="0"/>
                        </a:rPr>
                        <a:t>Campo</a:t>
                      </a:r>
                      <a:r>
                        <a:rPr lang="es-ES" sz="1200" b="1" baseline="0" dirty="0">
                          <a:solidFill>
                            <a:schemeClr val="bg1"/>
                          </a:solidFill>
                          <a:latin typeface="KG Miss Speechy IPA" panose="02000000000000000000" pitchFamily="2" charset="0"/>
                        </a:rPr>
                        <a:t> formativo que sustenta el aprendizaje</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a:txBody>
                    <a:bodyPr/>
                    <a:lstStyle/>
                    <a:p>
                      <a:pPr algn="ctr"/>
                      <a:r>
                        <a:rPr lang="es-MX" sz="1200" b="0" dirty="0">
                          <a:solidFill>
                            <a:schemeClr val="tx1"/>
                          </a:solidFill>
                          <a:latin typeface="KG Miss Speechy IPA" panose="02000000000000000000" pitchFamily="2" charset="0"/>
                        </a:rPr>
                        <a:t>Saberes y Pensamiento Científico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b="1" dirty="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a:txBody>
                    <a:bodyPr/>
                    <a:lstStyle/>
                    <a:p>
                      <a:pPr algn="just"/>
                      <a:r>
                        <a:rPr lang="es-MX" sz="1100" dirty="0">
                          <a:latin typeface="KG Miss Speechy IPA" panose="02000000000000000000" pitchFamily="2" charset="0"/>
                        </a:rPr>
                        <a:t>Clasificación y experimentación con objetos y elementos del entorno que reflejan la diversidad de la comunidad o región.</a:t>
                      </a:r>
                      <a:endParaRPr lang="es-MX" sz="1100" b="1" dirty="0">
                        <a:solidFill>
                          <a:schemeClr val="tx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2360">
                <a:tc gridSpan="2">
                  <a:txBody>
                    <a:bodyPr/>
                    <a:lstStyle/>
                    <a:p>
                      <a:r>
                        <a:rPr lang="es-ES" sz="1200" b="1" dirty="0">
                          <a:solidFill>
                            <a:schemeClr val="bg1"/>
                          </a:solidFill>
                          <a:latin typeface="KG Miss Speechy IPA" panose="02000000000000000000" pitchFamily="2" charset="0"/>
                        </a:rPr>
                        <a:t>Procesos</a:t>
                      </a:r>
                      <a:r>
                        <a:rPr lang="es-ES" sz="1200" b="1" baseline="0" dirty="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marL="171450" marR="0" lvl="0" indent="-171450" algn="just"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100" dirty="0">
                          <a:latin typeface="KG Miss Speechy IPA" panose="02000000000000000000" pitchFamily="2" charset="0"/>
                        </a:rPr>
                        <a:t>Experimenta, de manera colaborativa, con elementos y objetos del entorno y reconoce si hay cambios o transformaciones en ellos, manteniendo normas de seguridad.</a:t>
                      </a:r>
                      <a:endParaRPr lang="es-ES" sz="11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3"/>
                  </a:ext>
                </a:extLst>
              </a:tr>
              <a:tr h="235416">
                <a:tc gridSpan="2">
                  <a:txBody>
                    <a:bodyPr/>
                    <a:lstStyle/>
                    <a:p>
                      <a:r>
                        <a:rPr lang="es-ES" sz="1200" b="1" dirty="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gridSpan="3">
                  <a:txBody>
                    <a:bodyPr/>
                    <a:lstStyle/>
                    <a:p>
                      <a:pPr marL="171450" marR="0" lvl="0" indent="-171450" algn="just"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100" dirty="0">
                          <a:latin typeface="KG Miss Speechy IPA" panose="02000000000000000000" pitchFamily="2" charset="0"/>
                        </a:rPr>
                        <a:t>Espera su turno al participar en una conversación con sus compañeras o compañeros</a:t>
                      </a:r>
                      <a:endParaRPr lang="es-ES" sz="11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4"/>
                  </a:ext>
                </a:extLst>
              </a:tr>
              <a:tr h="235416">
                <a:tc>
                  <a:txBody>
                    <a:bodyPr/>
                    <a:lstStyle/>
                    <a:p>
                      <a:pPr algn="ctr"/>
                      <a:r>
                        <a:rPr lang="es-ES" sz="1200" b="1" dirty="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gridSpan="4">
                  <a:txBody>
                    <a:bodyPr/>
                    <a:lstStyle/>
                    <a:p>
                      <a:pPr algn="ctr"/>
                      <a:r>
                        <a:rPr lang="es-ES" sz="1200" b="1" dirty="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r h="235416">
                <a:tc rowSpan="4">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200" b="1" dirty="0">
                        <a:latin typeface="KG Miss Speechy IPA" panose="02000000000000000000" pitchFamily="2"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a:latin typeface="KG Miss Speechy IPA" panose="02000000000000000000" pitchFamily="2" charset="0"/>
                        </a:rPr>
                        <a:t>1</a:t>
                      </a:r>
                      <a:r>
                        <a:rPr lang="es-MX" sz="1100" b="1" dirty="0">
                          <a:latin typeface="KG Miss Speechy IPA" panose="02000000000000000000" pitchFamily="2" charset="0"/>
                        </a:rPr>
                        <a:t>. Introducción al tema. Uso de conocimientos previos sobre el tema a desarrollar. Identificación de la problemática</a:t>
                      </a:r>
                      <a:endParaRPr lang="es-MX" sz="1200" b="1" dirty="0">
                        <a:latin typeface="KG Miss Speechy IPA" panose="02000000000000000000" pitchFamily="2"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INICIO: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r h="1373259">
                <a:tc vMerge="1">
                  <a:txBody>
                    <a:bodyPr/>
                    <a:lstStyle/>
                    <a:p>
                      <a:endParaRPr lang="es-MX"/>
                    </a:p>
                  </a:txBody>
                  <a:tcPr/>
                </a:tc>
                <a:tc gridSpan="4">
                  <a:txBody>
                    <a:bodyPr/>
                    <a:lstStyle/>
                    <a:p>
                      <a:pPr algn="just"/>
                      <a:r>
                        <a:rPr lang="es-MX" sz="1100" kern="1200" dirty="0">
                          <a:solidFill>
                            <a:schemeClr val="dk1"/>
                          </a:solidFill>
                          <a:effectLst/>
                          <a:latin typeface="KG Miss Speechy IPA" panose="02000000000000000000" pitchFamily="2" charset="0"/>
                          <a:ea typeface="+mn-ea"/>
                          <a:cs typeface="+mn-cs"/>
                        </a:rPr>
                        <a:t>Poner a los niños en plenaria y  darles los buenos días. Enseguida preguntarles: ¿Alguna vez han realizado experimentos?, ¿Cuáles?, ¿con que materiales?, ¿Qué pasos siguieron?, ¿saben que es el método científico?, ¿saben lo que es una feria de ciencias?, ¿para que sirve? Escuchar sus respuestas y explicarles que el </a:t>
                      </a:r>
                      <a:r>
                        <a:rPr lang="es-MX" sz="1100" b="1" kern="1200" dirty="0">
                          <a:solidFill>
                            <a:schemeClr val="dk1"/>
                          </a:solidFill>
                          <a:effectLst/>
                          <a:latin typeface="KG Miss Speechy IPA" panose="02000000000000000000" pitchFamily="2" charset="0"/>
                          <a:ea typeface="+mn-ea"/>
                          <a:cs typeface="+mn-cs"/>
                        </a:rPr>
                        <a:t>método científico </a:t>
                      </a:r>
                      <a:r>
                        <a:rPr lang="es-MX" sz="1100" kern="1200" dirty="0">
                          <a:solidFill>
                            <a:schemeClr val="dk1"/>
                          </a:solidFill>
                          <a:effectLst/>
                          <a:latin typeface="KG Miss Speechy IPA" panose="02000000000000000000" pitchFamily="2" charset="0"/>
                          <a:ea typeface="+mn-ea"/>
                          <a:cs typeface="+mn-cs"/>
                        </a:rPr>
                        <a:t>es un proceso o una serie de pasos que se deben seguir para resolver problemas, dudas y descubrir conocimiento., mientras que una </a:t>
                      </a:r>
                      <a:r>
                        <a:rPr lang="es-MX" sz="1100" b="1" kern="1200" dirty="0">
                          <a:solidFill>
                            <a:schemeClr val="dk1"/>
                          </a:solidFill>
                          <a:effectLst/>
                          <a:latin typeface="KG Miss Speechy IPA" panose="02000000000000000000" pitchFamily="2" charset="0"/>
                          <a:ea typeface="+mn-ea"/>
                          <a:cs typeface="+mn-cs"/>
                        </a:rPr>
                        <a:t>feria de ciencias</a:t>
                      </a:r>
                      <a:r>
                        <a:rPr lang="es-MX" sz="1100" kern="1200" dirty="0">
                          <a:solidFill>
                            <a:schemeClr val="dk1"/>
                          </a:solidFill>
                          <a:effectLst/>
                          <a:latin typeface="KG Miss Speechy IPA" panose="02000000000000000000" pitchFamily="2" charset="0"/>
                          <a:ea typeface="+mn-ea"/>
                          <a:cs typeface="+mn-cs"/>
                        </a:rPr>
                        <a:t> es un evento en el que los estudiantes presentan proyectos científicos y tecnológicos.</a:t>
                      </a:r>
                    </a:p>
                    <a:p>
                      <a:pPr algn="just"/>
                      <a:r>
                        <a:rPr lang="es-MX" sz="1100" kern="1200" dirty="0">
                          <a:solidFill>
                            <a:schemeClr val="dk1"/>
                          </a:solidFill>
                          <a:effectLst/>
                          <a:latin typeface="KG Miss Speechy IPA" panose="02000000000000000000" pitchFamily="2" charset="0"/>
                          <a:ea typeface="+mn-ea"/>
                          <a:cs typeface="+mn-cs"/>
                        </a:rPr>
                        <a:t>Explicarles que esta semana conoceremos el método científico con experimentos de San Valentín, y al final elaboraremos una feria de Ciencias en donde demostraremos nuestros conocimientos y experimentos a la comunidad escolar.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7"/>
                  </a:ext>
                </a:extLst>
              </a:tr>
              <a:tr h="235416">
                <a:tc vMerge="1">
                  <a:txBody>
                    <a:bodyPr/>
                    <a:lstStyle/>
                    <a:p>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DESARROLLO: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8"/>
                  </a:ext>
                </a:extLst>
              </a:tr>
              <a:tr h="1362676">
                <a:tc vMerge="1">
                  <a:txBody>
                    <a:bodyPr/>
                    <a:lstStyle/>
                    <a:p>
                      <a:endParaRPr lang="es-MX"/>
                    </a:p>
                  </a:txBody>
                  <a:tcPr/>
                </a:tc>
                <a:tc gridSpan="4">
                  <a:txBody>
                    <a:bodyPr/>
                    <a:lstStyle/>
                    <a:p>
                      <a:pPr algn="just"/>
                      <a:r>
                        <a:rPr lang="es-MX" sz="1100" kern="1200" dirty="0">
                          <a:solidFill>
                            <a:schemeClr val="dk1"/>
                          </a:solidFill>
                          <a:effectLst/>
                          <a:latin typeface="KG Miss Speechy IPA" panose="02000000000000000000" pitchFamily="2" charset="0"/>
                          <a:ea typeface="+mn-ea"/>
                          <a:cs typeface="+mn-cs"/>
                        </a:rPr>
                        <a:t>Enseguida, preguntarles a los niños: ¿conocen los pasos del método científico?,  ¿Cuáles son o cuales creen que sean? Posteriormente presentarles unas tarjetas con los pasos del método científico (pueden pegarse en desorden en el pizarrón), mencionarles que esos son los pasos del método científico pero que se encuentran desordenados. Enseguida pedirles que ordenen las tarjetas como ellos creen que van.</a:t>
                      </a:r>
                    </a:p>
                    <a:p>
                      <a:pPr algn="just"/>
                      <a:r>
                        <a:rPr lang="es-MX" sz="1100" kern="1200" dirty="0">
                          <a:solidFill>
                            <a:schemeClr val="dk1"/>
                          </a:solidFill>
                          <a:effectLst/>
                          <a:latin typeface="KG Miss Speechy IPA" panose="02000000000000000000" pitchFamily="2" charset="0"/>
                          <a:ea typeface="+mn-ea"/>
                          <a:cs typeface="+mn-cs"/>
                        </a:rPr>
                        <a:t>Observar el video: “El método científico” </a:t>
                      </a:r>
                      <a:r>
                        <a:rPr lang="es-MX" sz="1100" dirty="0">
                          <a:latin typeface="KG Miss Speechy IPA" panose="02000000000000000000" pitchFamily="2" charset="0"/>
                          <a:hlinkClick r:id="rId3"/>
                        </a:rPr>
                        <a:t>El método científico 🔬 explicado con ejemplos 🤓✍🏻</a:t>
                      </a:r>
                      <a:r>
                        <a:rPr lang="es-MX" sz="1100" dirty="0">
                          <a:latin typeface="KG Miss Speechy IPA" panose="02000000000000000000" pitchFamily="2" charset="0"/>
                        </a:rPr>
                        <a:t>, hacer comentarios sobre el y pedirles que nuevamente revisen las tarjetas con los pasos del método científico que acomodaron anteriormente, y si es necesario pedirles que las acomoden en orden según la información del video.</a:t>
                      </a:r>
                      <a:endParaRPr lang="es-MX" sz="1100" kern="1200" dirty="0">
                        <a:solidFill>
                          <a:schemeClr val="dk1"/>
                        </a:solidFill>
                        <a:effectLst/>
                        <a:latin typeface="KG Miss Speechy IPA" panose="02000000000000000000" pitchFamily="2"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670028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742E8-AE87-6566-2721-3CDBFCF81F7D}"/>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1E444003-1297-A756-6D6A-6C73B7785BA6}"/>
              </a:ext>
            </a:extLst>
          </p:cNvPr>
          <p:cNvSpPr txBox="1"/>
          <p:nvPr/>
        </p:nvSpPr>
        <p:spPr>
          <a:xfrm>
            <a:off x="254383" y="641943"/>
            <a:ext cx="9549629" cy="3770263"/>
          </a:xfrm>
          <a:prstGeom prst="rect">
            <a:avLst/>
          </a:prstGeom>
          <a:noFill/>
        </p:spPr>
        <p:txBody>
          <a:bodyPr wrap="square" rtlCol="0">
            <a:spAutoFit/>
          </a:bodyPr>
          <a:lstStyle/>
          <a:p>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p>
        </p:txBody>
      </p:sp>
      <p:sp>
        <p:nvSpPr>
          <p:cNvPr id="4" name="Rectángulo 3">
            <a:extLst>
              <a:ext uri="{FF2B5EF4-FFF2-40B4-BE49-F238E27FC236}">
                <a16:creationId xmlns:a16="http://schemas.microsoft.com/office/drawing/2014/main" id="{07B10A2C-F370-B5D6-CD54-ECD76ECE5A4A}"/>
              </a:ext>
            </a:extLst>
          </p:cNvPr>
          <p:cNvSpPr/>
          <p:nvPr/>
        </p:nvSpPr>
        <p:spPr>
          <a:xfrm rot="5400000">
            <a:off x="1336902" y="-923834"/>
            <a:ext cx="7414591" cy="9640958"/>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7" name="Tabla 6">
            <a:extLst>
              <a:ext uri="{FF2B5EF4-FFF2-40B4-BE49-F238E27FC236}">
                <a16:creationId xmlns:a16="http://schemas.microsoft.com/office/drawing/2014/main" id="{26A105F4-5E7D-0A08-A5D7-C467E7C19361}"/>
              </a:ext>
            </a:extLst>
          </p:cNvPr>
          <p:cNvGraphicFramePr>
            <a:graphicFrameLocks noGrp="1"/>
          </p:cNvGraphicFramePr>
          <p:nvPr>
            <p:extLst>
              <p:ext uri="{D42A27DB-BD31-4B8C-83A1-F6EECF244321}">
                <p14:modId xmlns:p14="http://schemas.microsoft.com/office/powerpoint/2010/main" val="938664515"/>
              </p:ext>
            </p:extLst>
          </p:nvPr>
        </p:nvGraphicFramePr>
        <p:xfrm>
          <a:off x="549517" y="493409"/>
          <a:ext cx="8989359" cy="1955590"/>
        </p:xfrm>
        <a:graphic>
          <a:graphicData uri="http://schemas.openxmlformats.org/drawingml/2006/table">
            <a:tbl>
              <a:tblPr firstRow="1" bandRow="1">
                <a:tableStyleId>{5C22544A-7EE6-4342-B048-85BDC9FD1C3A}</a:tableStyleId>
              </a:tblPr>
              <a:tblGrid>
                <a:gridCol w="635353">
                  <a:extLst>
                    <a:ext uri="{9D8B030D-6E8A-4147-A177-3AD203B41FA5}">
                      <a16:colId xmlns:a16="http://schemas.microsoft.com/office/drawing/2014/main" val="20000"/>
                    </a:ext>
                  </a:extLst>
                </a:gridCol>
                <a:gridCol w="8354006">
                  <a:extLst>
                    <a:ext uri="{9D8B030D-6E8A-4147-A177-3AD203B41FA5}">
                      <a16:colId xmlns:a16="http://schemas.microsoft.com/office/drawing/2014/main" val="20001"/>
                    </a:ext>
                  </a:extLst>
                </a:gridCol>
              </a:tblGrid>
              <a:tr h="402250">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050" b="1" dirty="0">
                        <a:solidFill>
                          <a:schemeClr val="tx1"/>
                        </a:solidFill>
                        <a:latin typeface="KG Miss Speechy IPA" panose="02000000000000000000" pitchFamily="2"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050" b="1" dirty="0">
                          <a:solidFill>
                            <a:schemeClr val="tx1"/>
                          </a:solidFill>
                          <a:latin typeface="KG Miss Speechy IPA" panose="02000000000000000000" pitchFamily="2" charset="0"/>
                        </a:rPr>
                        <a:t>2. Diseño de Investigación. Desarrollo de la indagación</a:t>
                      </a:r>
                    </a:p>
                    <a:p>
                      <a:pPr algn="ctr"/>
                      <a:endParaRPr lang="es-MX" sz="1100" b="0" dirty="0">
                        <a:solidFill>
                          <a:schemeClr val="tx1"/>
                        </a:solidFill>
                      </a:endParaRPr>
                    </a:p>
                  </a:txBody>
                  <a:tcPr marL="90300" marR="90300" marT="45150" marB="4515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latin typeface="KG Miss Speechy IPA" panose="02000000000000000000" pitchFamily="2" charset="0"/>
                          <a:ea typeface="+mn-ea"/>
                          <a:cs typeface="+mn-cs"/>
                        </a:rPr>
                        <a:t>Enseguida en la ficha de trabajo 1 los niños deberán recortar y pegar en orden los pasos del método científico. Mostrarles  a los niños las 7 preguntas a las cuales les estaremos dando respuesta mediante experimentos. Mientras se les vayan presentando, irlas acomodando en el pizarrón para consultar el orden de realización después.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latin typeface="KG Miss Speechy IPA" panose="02000000000000000000" pitchFamily="2" charset="0"/>
                          <a:ea typeface="+mn-ea"/>
                          <a:cs typeface="+mn-cs"/>
                        </a:rPr>
                        <a:t>Mencionarles que mientras vayamos resolviendo las dudas mediante experimentos seguiremos los pasos del método científico.</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latin typeface="KG Miss Speechy IPA" panose="02000000000000000000" pitchFamily="2" charset="0"/>
                          <a:ea typeface="+mn-ea"/>
                          <a:cs typeface="+mn-cs"/>
                        </a:rPr>
                        <a:t>Despedir a los niños con la canción: “Conozco a un científico” </a:t>
                      </a:r>
                      <a:r>
                        <a:rPr lang="es-MX" sz="1200" dirty="0">
                          <a:latin typeface="KG Miss Speechy IPA" panose="02000000000000000000" pitchFamily="2" charset="0"/>
                          <a:hlinkClick r:id="rId2"/>
                        </a:rPr>
                        <a:t>(114) Conozco a un </a:t>
                      </a:r>
                      <a:r>
                        <a:rPr lang="es-MX" sz="1200" dirty="0" err="1">
                          <a:latin typeface="KG Miss Speechy IPA" panose="02000000000000000000" pitchFamily="2" charset="0"/>
                          <a:hlinkClick r:id="rId2"/>
                        </a:rPr>
                        <a:t>cientifico</a:t>
                      </a:r>
                      <a:r>
                        <a:rPr lang="es-MX" sz="1200" dirty="0">
                          <a:latin typeface="KG Miss Speechy IPA" panose="02000000000000000000" pitchFamily="2" charset="0"/>
                          <a:hlinkClick r:id="rId2"/>
                        </a:rPr>
                        <a:t>. Canción Infantil – YouTube</a:t>
                      </a:r>
                      <a:r>
                        <a:rPr lang="es-MX" sz="1200" dirty="0">
                          <a:latin typeface="KG Miss Speechy IPA" panose="02000000000000000000" pitchFamily="2" charset="0"/>
                        </a:rPr>
                        <a:t> .</a:t>
                      </a:r>
                      <a:endParaRPr lang="es-MX" sz="1200" kern="1200" dirty="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8" name="Tabla 7">
            <a:extLst>
              <a:ext uri="{FF2B5EF4-FFF2-40B4-BE49-F238E27FC236}">
                <a16:creationId xmlns:a16="http://schemas.microsoft.com/office/drawing/2014/main" id="{19DCE1D3-AA3E-4657-7007-C6E0AC049F71}"/>
              </a:ext>
            </a:extLst>
          </p:cNvPr>
          <p:cNvGraphicFramePr>
            <a:graphicFrameLocks noGrp="1"/>
          </p:cNvGraphicFramePr>
          <p:nvPr>
            <p:extLst>
              <p:ext uri="{D42A27DB-BD31-4B8C-83A1-F6EECF244321}">
                <p14:modId xmlns:p14="http://schemas.microsoft.com/office/powerpoint/2010/main" val="1871830048"/>
              </p:ext>
            </p:extLst>
          </p:nvPr>
        </p:nvGraphicFramePr>
        <p:xfrm>
          <a:off x="534517" y="3768922"/>
          <a:ext cx="8989359" cy="1737360"/>
        </p:xfrm>
        <a:graphic>
          <a:graphicData uri="http://schemas.openxmlformats.org/drawingml/2006/table">
            <a:tbl>
              <a:tblPr firstRow="1" bandRow="1">
                <a:tableStyleId>{5C22544A-7EE6-4342-B048-85BDC9FD1C3A}</a:tableStyleId>
              </a:tblPr>
              <a:tblGrid>
                <a:gridCol w="8989359">
                  <a:extLst>
                    <a:ext uri="{9D8B030D-6E8A-4147-A177-3AD203B41FA5}">
                      <a16:colId xmlns:a16="http://schemas.microsoft.com/office/drawing/2014/main" val="20000"/>
                    </a:ext>
                  </a:extLst>
                </a:gridCol>
              </a:tblGrid>
              <a:tr h="589349">
                <a:tc>
                  <a:txBody>
                    <a:bodyPr/>
                    <a:lstStyle/>
                    <a:p>
                      <a:pPr marL="342900" indent="-342900">
                        <a:buFont typeface="Arial" panose="020B0604020202020204" pitchFamily="34" charset="0"/>
                        <a:buChar char="•"/>
                      </a:pPr>
                      <a:r>
                        <a:rPr lang="es-MX" sz="1200" b="0" baseline="0" dirty="0">
                          <a:solidFill>
                            <a:schemeClr val="tx1"/>
                          </a:solidFill>
                          <a:latin typeface="KG Miss Speechy IPA" panose="02000000000000000000" pitchFamily="2" charset="0"/>
                        </a:rPr>
                        <a:t>Tarjetas de los pasos del método científico</a:t>
                      </a:r>
                    </a:p>
                    <a:p>
                      <a:pPr marL="342900" indent="-342900">
                        <a:buFont typeface="Arial" panose="020B0604020202020204" pitchFamily="34" charset="0"/>
                        <a:buChar char="•"/>
                      </a:pPr>
                      <a:r>
                        <a:rPr lang="es-MX" sz="1200" b="0" baseline="0" dirty="0">
                          <a:solidFill>
                            <a:schemeClr val="tx1"/>
                          </a:solidFill>
                          <a:latin typeface="KG Miss Speechy IPA" panose="02000000000000000000" pitchFamily="2" charset="0"/>
                        </a:rPr>
                        <a:t>Video: “El método científico”</a:t>
                      </a:r>
                    </a:p>
                    <a:p>
                      <a:pPr marL="342900" indent="-342900">
                        <a:buFont typeface="Arial" panose="020B0604020202020204" pitchFamily="34" charset="0"/>
                        <a:buChar char="•"/>
                      </a:pPr>
                      <a:r>
                        <a:rPr lang="es-MX" sz="1200" b="0" baseline="0" dirty="0">
                          <a:solidFill>
                            <a:schemeClr val="tx1"/>
                          </a:solidFill>
                          <a:latin typeface="KG Miss Speechy IPA" panose="02000000000000000000" pitchFamily="2" charset="0"/>
                        </a:rPr>
                        <a:t>Ficha de trabajo 1</a:t>
                      </a:r>
                    </a:p>
                    <a:p>
                      <a:pPr marL="342900" indent="-342900">
                        <a:buFont typeface="Arial" panose="020B0604020202020204" pitchFamily="34" charset="0"/>
                        <a:buChar char="•"/>
                      </a:pPr>
                      <a:r>
                        <a:rPr lang="es-MX" sz="1200" b="0" baseline="0" dirty="0">
                          <a:solidFill>
                            <a:schemeClr val="tx1"/>
                          </a:solidFill>
                          <a:latin typeface="KG Miss Speechy IPA" panose="02000000000000000000" pitchFamily="2" charset="0"/>
                        </a:rPr>
                        <a:t>Tijeras</a:t>
                      </a:r>
                    </a:p>
                    <a:p>
                      <a:pPr marL="342900" indent="-342900">
                        <a:buFont typeface="Arial" panose="020B0604020202020204" pitchFamily="34" charset="0"/>
                        <a:buChar char="•"/>
                      </a:pPr>
                      <a:r>
                        <a:rPr lang="es-MX" sz="1200" b="0" baseline="0" dirty="0">
                          <a:solidFill>
                            <a:schemeClr val="tx1"/>
                          </a:solidFill>
                          <a:latin typeface="KG Miss Speechy IPA" panose="02000000000000000000" pitchFamily="2" charset="0"/>
                        </a:rPr>
                        <a:t>Pegamento</a:t>
                      </a:r>
                    </a:p>
                    <a:p>
                      <a:pPr marL="342900" indent="-342900">
                        <a:buFont typeface="Arial" panose="020B0604020202020204" pitchFamily="34" charset="0"/>
                        <a:buChar char="•"/>
                      </a:pPr>
                      <a:r>
                        <a:rPr lang="es-MX" sz="1200" b="0" baseline="0" dirty="0">
                          <a:solidFill>
                            <a:schemeClr val="tx1"/>
                          </a:solidFill>
                          <a:latin typeface="KG Miss Speechy IPA" panose="02000000000000000000" pitchFamily="2" charset="0"/>
                        </a:rPr>
                        <a:t>Crayones</a:t>
                      </a:r>
                    </a:p>
                    <a:p>
                      <a:pPr marL="342900" indent="-342900">
                        <a:buFont typeface="Arial" panose="020B0604020202020204" pitchFamily="34" charset="0"/>
                        <a:buChar char="•"/>
                      </a:pPr>
                      <a:r>
                        <a:rPr lang="es-MX" sz="1200" b="0" baseline="0" dirty="0">
                          <a:solidFill>
                            <a:schemeClr val="tx1"/>
                          </a:solidFill>
                          <a:latin typeface="KG Miss Speechy IPA" panose="02000000000000000000" pitchFamily="2" charset="0"/>
                        </a:rPr>
                        <a:t>Lápiz </a:t>
                      </a:r>
                    </a:p>
                    <a:p>
                      <a:pPr marL="342900" indent="-342900">
                        <a:buFont typeface="Arial" panose="020B0604020202020204" pitchFamily="34" charset="0"/>
                        <a:buChar char="•"/>
                      </a:pPr>
                      <a:r>
                        <a:rPr lang="es-MX" sz="1200" b="0" baseline="0" dirty="0">
                          <a:solidFill>
                            <a:schemeClr val="tx1"/>
                          </a:solidFill>
                          <a:latin typeface="KG Miss Speechy IPA" panose="02000000000000000000" pitchFamily="2" charset="0"/>
                        </a:rPr>
                        <a:t>7 preguntas (experimentos a realizar)</a:t>
                      </a:r>
                    </a:p>
                    <a:p>
                      <a:pPr marL="342900" indent="-342900">
                        <a:buFont typeface="Arial" panose="020B0604020202020204" pitchFamily="34" charset="0"/>
                        <a:buChar char="•"/>
                      </a:pPr>
                      <a:r>
                        <a:rPr lang="es-MX" sz="1200" b="0" baseline="0" dirty="0">
                          <a:solidFill>
                            <a:schemeClr val="tx1"/>
                          </a:solidFill>
                          <a:latin typeface="KG Miss Speechy IPA" panose="02000000000000000000" pitchFamily="2" charset="0"/>
                        </a:rPr>
                        <a:t>Canción “Conozco a un científico”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9" name="CuadroTexto 8">
            <a:extLst>
              <a:ext uri="{FF2B5EF4-FFF2-40B4-BE49-F238E27FC236}">
                <a16:creationId xmlns:a16="http://schemas.microsoft.com/office/drawing/2014/main" id="{0126633A-319F-0AD0-5409-F40F9D08F005}"/>
              </a:ext>
            </a:extLst>
          </p:cNvPr>
          <p:cNvSpPr txBox="1"/>
          <p:nvPr/>
        </p:nvSpPr>
        <p:spPr>
          <a:xfrm>
            <a:off x="752703" y="2275536"/>
            <a:ext cx="8552985" cy="923330"/>
          </a:xfrm>
          <a:prstGeom prst="rect">
            <a:avLst/>
          </a:prstGeom>
          <a:noFill/>
        </p:spPr>
        <p:txBody>
          <a:bodyPr wrap="square" rtlCol="0">
            <a:spAutoFit/>
          </a:bodyPr>
          <a:lstStyle/>
          <a:p>
            <a:pPr algn="ctr"/>
            <a:r>
              <a:rPr lang="es-MX" sz="5400" dirty="0">
                <a:latin typeface="LOVING IS EASY" pitchFamily="50" charset="0"/>
                <a:ea typeface="HelloMorgan" panose="02000603000000000000" pitchFamily="2" charset="0"/>
                <a:cs typeface="Dreaming Outloud Script Pro" panose="020F0502020204030204" pitchFamily="66" charset="0"/>
              </a:rPr>
              <a:t>MATERIALES </a:t>
            </a:r>
          </a:p>
        </p:txBody>
      </p:sp>
      <p:graphicFrame>
        <p:nvGraphicFramePr>
          <p:cNvPr id="2" name="Tabla 1">
            <a:extLst>
              <a:ext uri="{FF2B5EF4-FFF2-40B4-BE49-F238E27FC236}">
                <a16:creationId xmlns:a16="http://schemas.microsoft.com/office/drawing/2014/main" id="{80EEF35F-6F7A-051C-DD25-30ABB3524B4C}"/>
              </a:ext>
            </a:extLst>
          </p:cNvPr>
          <p:cNvGraphicFramePr>
            <a:graphicFrameLocks noGrp="1"/>
          </p:cNvGraphicFramePr>
          <p:nvPr>
            <p:extLst>
              <p:ext uri="{D42A27DB-BD31-4B8C-83A1-F6EECF244321}">
                <p14:modId xmlns:p14="http://schemas.microsoft.com/office/powerpoint/2010/main" val="4246842771"/>
              </p:ext>
            </p:extLst>
          </p:nvPr>
        </p:nvGraphicFramePr>
        <p:xfrm>
          <a:off x="549516" y="5683145"/>
          <a:ext cx="8974359" cy="1399032"/>
        </p:xfrm>
        <a:graphic>
          <a:graphicData uri="http://schemas.openxmlformats.org/drawingml/2006/table">
            <a:tbl>
              <a:tblPr firstRow="1" bandRow="1">
                <a:tableStyleId>{5C22544A-7EE6-4342-B048-85BDC9FD1C3A}</a:tableStyleId>
              </a:tblPr>
              <a:tblGrid>
                <a:gridCol w="8974359">
                  <a:extLst>
                    <a:ext uri="{9D8B030D-6E8A-4147-A177-3AD203B41FA5}">
                      <a16:colId xmlns:a16="http://schemas.microsoft.com/office/drawing/2014/main" val="509987979"/>
                    </a:ext>
                  </a:extLst>
                </a:gridCol>
              </a:tblGrid>
              <a:tr h="355914">
                <a:tc>
                  <a:txBody>
                    <a:bodyPr/>
                    <a:lstStyle/>
                    <a:p>
                      <a:pPr algn="ctr"/>
                      <a:r>
                        <a:rPr lang="es-MX" dirty="0">
                          <a:latin typeface="LOVING IS EASY" pitchFamily="50" charset="0"/>
                        </a:rPr>
                        <a:t>tarea</a:t>
                      </a:r>
                    </a:p>
                  </a:txBody>
                  <a:tcPr>
                    <a:lnB w="9525"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858132568"/>
                  </a:ext>
                </a:extLst>
              </a:tr>
              <a:tr h="519601">
                <a:tc>
                  <a:txBody>
                    <a:bodyPr/>
                    <a:lstStyle/>
                    <a:p>
                      <a:pPr marL="171450" indent="-171450">
                        <a:buFontTx/>
                        <a:buChar char="-"/>
                      </a:pPr>
                      <a:r>
                        <a:rPr lang="es-MX" sz="1200" dirty="0">
                          <a:latin typeface="KG Miss Speechy IPA" panose="02000000000000000000" pitchFamily="2" charset="0"/>
                        </a:rPr>
                        <a:t>Solicitar a las familias los siguientes materiales: </a:t>
                      </a:r>
                    </a:p>
                    <a:p>
                      <a:pPr marL="171450" indent="-171450">
                        <a:buFontTx/>
                        <a:buChar char="-"/>
                      </a:pPr>
                      <a:r>
                        <a:rPr lang="es-MX" sz="1200" b="0" baseline="0" dirty="0">
                          <a:solidFill>
                            <a:schemeClr val="tx1"/>
                          </a:solidFill>
                          <a:latin typeface="KG Miss Speechy IPA" panose="02000000000000000000" pitchFamily="2" charset="0"/>
                        </a:rPr>
                        <a:t>Vinagre</a:t>
                      </a:r>
                    </a:p>
                    <a:p>
                      <a:pPr marL="171450" indent="-171450">
                        <a:buFontTx/>
                        <a:buChar char="-"/>
                      </a:pPr>
                      <a:r>
                        <a:rPr lang="es-MX" sz="1200" b="0" baseline="0" dirty="0">
                          <a:solidFill>
                            <a:schemeClr val="tx1"/>
                          </a:solidFill>
                          <a:latin typeface="KG Miss Speechy IPA" panose="02000000000000000000" pitchFamily="2" charset="0"/>
                        </a:rPr>
                        <a:t>Refresco</a:t>
                      </a:r>
                    </a:p>
                    <a:p>
                      <a:pPr marL="171450" indent="-171450">
                        <a:buFontTx/>
                        <a:buChar char="-"/>
                      </a:pPr>
                      <a:r>
                        <a:rPr lang="es-MX" sz="1200" b="0" baseline="0" dirty="0">
                          <a:solidFill>
                            <a:schemeClr val="tx1"/>
                          </a:solidFill>
                          <a:latin typeface="KG Miss Speechy IPA" panose="02000000000000000000" pitchFamily="2" charset="0"/>
                        </a:rPr>
                        <a:t>3 vasitos de plástico transparentes (por equipo)</a:t>
                      </a:r>
                    </a:p>
                    <a:p>
                      <a:pPr marL="171450" indent="-171450">
                        <a:buFontTx/>
                        <a:buChar char="-"/>
                      </a:pPr>
                      <a:r>
                        <a:rPr lang="es-MX" sz="1200" b="0" baseline="0" dirty="0">
                          <a:solidFill>
                            <a:schemeClr val="tx1"/>
                          </a:solidFill>
                          <a:latin typeface="KG Miss Speechy IPA" panose="02000000000000000000" pitchFamily="2" charset="0"/>
                        </a:rPr>
                        <a:t>Corazones de caramelo</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0615274"/>
                  </a:ext>
                </a:extLst>
              </a:tr>
            </a:tbl>
          </a:graphicData>
        </a:graphic>
      </p:graphicFrame>
      <p:pic>
        <p:nvPicPr>
          <p:cNvPr id="24" name="Imagen 23">
            <a:extLst>
              <a:ext uri="{FF2B5EF4-FFF2-40B4-BE49-F238E27FC236}">
                <a16:creationId xmlns:a16="http://schemas.microsoft.com/office/drawing/2014/main" id="{F63DB912-6567-B745-38D6-C70A7052BA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4831" y="6382661"/>
            <a:ext cx="566297" cy="458017"/>
          </a:xfrm>
          <a:prstGeom prst="rect">
            <a:avLst/>
          </a:prstGeom>
        </p:spPr>
      </p:pic>
    </p:spTree>
    <p:extLst>
      <p:ext uri="{BB962C8B-B14F-4D97-AF65-F5344CB8AC3E}">
        <p14:creationId xmlns:p14="http://schemas.microsoft.com/office/powerpoint/2010/main" val="3893130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64C76-A532-38B5-91BA-DE0CAFED030C}"/>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AFE619A1-466C-7265-3D87-63716C5A273F}"/>
              </a:ext>
            </a:extLst>
          </p:cNvPr>
          <p:cNvSpPr txBox="1"/>
          <p:nvPr/>
        </p:nvSpPr>
        <p:spPr>
          <a:xfrm>
            <a:off x="223717" y="-1419279"/>
            <a:ext cx="9549629" cy="3770263"/>
          </a:xfrm>
          <a:prstGeom prst="rect">
            <a:avLst/>
          </a:prstGeom>
          <a:noFill/>
        </p:spPr>
        <p:txBody>
          <a:bodyPr wrap="square" rtlCol="0">
            <a:spAutoFit/>
          </a:bodyPr>
          <a:lstStyle/>
          <a:p>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p>
        </p:txBody>
      </p:sp>
      <p:sp>
        <p:nvSpPr>
          <p:cNvPr id="4" name="Rectángulo 3">
            <a:extLst>
              <a:ext uri="{FF2B5EF4-FFF2-40B4-BE49-F238E27FC236}">
                <a16:creationId xmlns:a16="http://schemas.microsoft.com/office/drawing/2014/main" id="{438D6217-6684-B226-93C7-2AE054DF2EA2}"/>
              </a:ext>
            </a:extLst>
          </p:cNvPr>
          <p:cNvSpPr/>
          <p:nvPr/>
        </p:nvSpPr>
        <p:spPr>
          <a:xfrm rot="5400000">
            <a:off x="1336902" y="-923834"/>
            <a:ext cx="7414591" cy="9640958"/>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4" name="Imagen 23">
            <a:extLst>
              <a:ext uri="{FF2B5EF4-FFF2-40B4-BE49-F238E27FC236}">
                <a16:creationId xmlns:a16="http://schemas.microsoft.com/office/drawing/2014/main" id="{E7B7F03B-849A-5C2F-699D-AFBEB5982A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1048" y="6985849"/>
            <a:ext cx="566297" cy="458017"/>
          </a:xfrm>
          <a:prstGeom prst="rect">
            <a:avLst/>
          </a:prstGeom>
        </p:spPr>
      </p:pic>
      <p:sp>
        <p:nvSpPr>
          <p:cNvPr id="2" name="CuadroTexto 1">
            <a:extLst>
              <a:ext uri="{FF2B5EF4-FFF2-40B4-BE49-F238E27FC236}">
                <a16:creationId xmlns:a16="http://schemas.microsoft.com/office/drawing/2014/main" id="{A8B9F23C-04C3-4CF7-3C59-7B370D6B1765}"/>
              </a:ext>
            </a:extLst>
          </p:cNvPr>
          <p:cNvSpPr txBox="1"/>
          <p:nvPr/>
        </p:nvSpPr>
        <p:spPr>
          <a:xfrm>
            <a:off x="-1253453" y="250451"/>
            <a:ext cx="8552985" cy="923330"/>
          </a:xfrm>
          <a:prstGeom prst="rect">
            <a:avLst/>
          </a:prstGeom>
          <a:noFill/>
        </p:spPr>
        <p:txBody>
          <a:bodyPr wrap="square" rtlCol="0">
            <a:spAutoFit/>
          </a:bodyPr>
          <a:lstStyle/>
          <a:p>
            <a:pPr algn="ctr"/>
            <a:r>
              <a:rPr lang="es-MX" sz="5400" dirty="0">
                <a:latin typeface="HelloMorgan" panose="02000603000000000000" pitchFamily="2" charset="0"/>
                <a:ea typeface="HelloMorgan" panose="02000603000000000000" pitchFamily="2" charset="0"/>
                <a:cs typeface="Dreaming Outloud Script Pro" panose="020F0502020204030204" pitchFamily="66" charset="0"/>
              </a:rPr>
              <a:t>Corazones </a:t>
            </a:r>
          </a:p>
        </p:txBody>
      </p:sp>
      <p:sp>
        <p:nvSpPr>
          <p:cNvPr id="3" name="CuadroTexto 2">
            <a:extLst>
              <a:ext uri="{FF2B5EF4-FFF2-40B4-BE49-F238E27FC236}">
                <a16:creationId xmlns:a16="http://schemas.microsoft.com/office/drawing/2014/main" id="{6CBBC84A-8EEA-3F8A-2302-80ADF0F38EF5}"/>
              </a:ext>
            </a:extLst>
          </p:cNvPr>
          <p:cNvSpPr txBox="1"/>
          <p:nvPr/>
        </p:nvSpPr>
        <p:spPr>
          <a:xfrm>
            <a:off x="3647507" y="-25638"/>
            <a:ext cx="6634976" cy="1200329"/>
          </a:xfrm>
          <a:prstGeom prst="rect">
            <a:avLst/>
          </a:prstGeom>
          <a:noFill/>
        </p:spPr>
        <p:txBody>
          <a:bodyPr wrap="square" rtlCol="0">
            <a:spAutoFit/>
          </a:bodyPr>
          <a:lstStyle/>
          <a:p>
            <a:pPr algn="ctr"/>
            <a:r>
              <a:rPr lang="es-MX" sz="7200" dirty="0">
                <a:latin typeface="LOVING IS EASY" pitchFamily="50" charset="0"/>
              </a:rPr>
              <a:t>FLOTANTES</a:t>
            </a:r>
          </a:p>
        </p:txBody>
      </p:sp>
      <p:graphicFrame>
        <p:nvGraphicFramePr>
          <p:cNvPr id="7" name="Tabla 6">
            <a:extLst>
              <a:ext uri="{FF2B5EF4-FFF2-40B4-BE49-F238E27FC236}">
                <a16:creationId xmlns:a16="http://schemas.microsoft.com/office/drawing/2014/main" id="{213921E1-7EE1-A5D1-749A-54DFBBEF37ED}"/>
              </a:ext>
            </a:extLst>
          </p:cNvPr>
          <p:cNvGraphicFramePr>
            <a:graphicFrameLocks noGrp="1"/>
          </p:cNvGraphicFramePr>
          <p:nvPr>
            <p:extLst>
              <p:ext uri="{D42A27DB-BD31-4B8C-83A1-F6EECF244321}">
                <p14:modId xmlns:p14="http://schemas.microsoft.com/office/powerpoint/2010/main" val="3360109506"/>
              </p:ext>
            </p:extLst>
          </p:nvPr>
        </p:nvGraphicFramePr>
        <p:xfrm>
          <a:off x="647239" y="1544086"/>
          <a:ext cx="8938888" cy="5891150"/>
        </p:xfrm>
        <a:graphic>
          <a:graphicData uri="http://schemas.openxmlformats.org/drawingml/2006/table">
            <a:tbl>
              <a:tblPr firstRow="1" bandRow="1">
                <a:tableStyleId>{5C22544A-7EE6-4342-B048-85BDC9FD1C3A}</a:tableStyleId>
              </a:tblPr>
              <a:tblGrid>
                <a:gridCol w="719337">
                  <a:extLst>
                    <a:ext uri="{9D8B030D-6E8A-4147-A177-3AD203B41FA5}">
                      <a16:colId xmlns:a16="http://schemas.microsoft.com/office/drawing/2014/main" val="20000"/>
                    </a:ext>
                  </a:extLst>
                </a:gridCol>
                <a:gridCol w="1428428">
                  <a:extLst>
                    <a:ext uri="{9D8B030D-6E8A-4147-A177-3AD203B41FA5}">
                      <a16:colId xmlns:a16="http://schemas.microsoft.com/office/drawing/2014/main" val="20001"/>
                    </a:ext>
                  </a:extLst>
                </a:gridCol>
                <a:gridCol w="2316428">
                  <a:extLst>
                    <a:ext uri="{9D8B030D-6E8A-4147-A177-3AD203B41FA5}">
                      <a16:colId xmlns:a16="http://schemas.microsoft.com/office/drawing/2014/main" val="20002"/>
                    </a:ext>
                  </a:extLst>
                </a:gridCol>
                <a:gridCol w="1959238">
                  <a:extLst>
                    <a:ext uri="{9D8B030D-6E8A-4147-A177-3AD203B41FA5}">
                      <a16:colId xmlns:a16="http://schemas.microsoft.com/office/drawing/2014/main" val="20003"/>
                    </a:ext>
                  </a:extLst>
                </a:gridCol>
                <a:gridCol w="2515457">
                  <a:extLst>
                    <a:ext uri="{9D8B030D-6E8A-4147-A177-3AD203B41FA5}">
                      <a16:colId xmlns:a16="http://schemas.microsoft.com/office/drawing/2014/main" val="20004"/>
                    </a:ext>
                  </a:extLst>
                </a:gridCol>
              </a:tblGrid>
              <a:tr h="256271">
                <a:tc gridSpan="2">
                  <a:txBody>
                    <a:bodyPr/>
                    <a:lstStyle/>
                    <a:p>
                      <a:r>
                        <a:rPr lang="es-ES" sz="1200" b="1" dirty="0">
                          <a:solidFill>
                            <a:schemeClr val="bg1"/>
                          </a:solidFill>
                          <a:latin typeface="KG Miss Speechy IPA" panose="02000000000000000000" pitchFamily="2" charset="0"/>
                        </a:rPr>
                        <a:t>Nombre de</a:t>
                      </a:r>
                      <a:r>
                        <a:rPr lang="es-ES" sz="1200" b="1" baseline="0" dirty="0">
                          <a:solidFill>
                            <a:schemeClr val="bg1"/>
                          </a:solidFill>
                          <a:latin typeface="KG Miss Speechy IPA" panose="02000000000000000000" pitchFamily="2" charset="0"/>
                        </a:rPr>
                        <a:t> la actividad</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algn="l"/>
                      <a:r>
                        <a:rPr lang="es-MX" sz="1200" b="0" dirty="0">
                          <a:solidFill>
                            <a:schemeClr val="tx1"/>
                          </a:solidFill>
                          <a:latin typeface="KG Miss Speechy IPA" panose="02000000000000000000" pitchFamily="2" charset="0"/>
                        </a:rPr>
                        <a:t>Corazones flotantes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0"/>
                  </a:ext>
                </a:extLst>
              </a:tr>
              <a:tr h="256271">
                <a:tc gridSpan="2">
                  <a:txBody>
                    <a:bodyPr/>
                    <a:lstStyle/>
                    <a:p>
                      <a:r>
                        <a:rPr lang="es-ES" sz="1200" b="1" dirty="0">
                          <a:solidFill>
                            <a:schemeClr val="bg1"/>
                          </a:solidFill>
                          <a:latin typeface="KG Miss Speechy IPA" panose="02000000000000000000" pitchFamily="2" charset="0"/>
                        </a:rPr>
                        <a:t>Fecha</a:t>
                      </a:r>
                      <a:r>
                        <a:rPr lang="es-ES" sz="1200" b="1" baseline="0" dirty="0">
                          <a:solidFill>
                            <a:schemeClr val="bg1"/>
                          </a:solidFill>
                          <a:latin typeface="KG Miss Speechy IPA" panose="02000000000000000000" pitchFamily="2" charset="0"/>
                        </a:rPr>
                        <a:t> de aplicación</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hMerge="1">
                  <a:txBody>
                    <a:bodyPr/>
                    <a:lstStyle/>
                    <a:p>
                      <a:endParaRPr lang="es-MX"/>
                    </a:p>
                  </a:txBody>
                  <a:tcPr/>
                </a:tc>
                <a:tc gridSpan="3">
                  <a:txBody>
                    <a:bodyPr/>
                    <a:lstStyle/>
                    <a:p>
                      <a:pPr algn="l"/>
                      <a:r>
                        <a:rPr lang="es-MX" sz="1200" b="0" dirty="0">
                          <a:solidFill>
                            <a:schemeClr val="tx1"/>
                          </a:solidFill>
                          <a:latin typeface="KG Miss Speechy IPA" panose="02000000000000000000" pitchFamily="2" charset="0"/>
                        </a:rPr>
                        <a:t>Miércoles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868473">
                <a:tc gridSpan="2">
                  <a:txBody>
                    <a:bodyPr/>
                    <a:lstStyle/>
                    <a:p>
                      <a:r>
                        <a:rPr lang="es-ES" sz="1200" b="1" dirty="0">
                          <a:solidFill>
                            <a:schemeClr val="bg1"/>
                          </a:solidFill>
                          <a:latin typeface="KG Miss Speechy IPA" panose="02000000000000000000" pitchFamily="2" charset="0"/>
                        </a:rPr>
                        <a:t>Campo</a:t>
                      </a:r>
                      <a:r>
                        <a:rPr lang="es-ES" sz="1200" b="1" baseline="0" dirty="0">
                          <a:solidFill>
                            <a:schemeClr val="bg1"/>
                          </a:solidFill>
                          <a:latin typeface="KG Miss Speechy IPA" panose="02000000000000000000" pitchFamily="2" charset="0"/>
                        </a:rPr>
                        <a:t> formativo que sustenta el aprendizaje</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FF"/>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a:solidFill>
                            <a:schemeClr val="tx1"/>
                          </a:solidFill>
                          <a:latin typeface="KG Miss Speechy IPA" panose="02000000000000000000" pitchFamily="2" charset="0"/>
                        </a:rPr>
                        <a:t>Saberes y Pensamiento Científico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b="1" dirty="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FF"/>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dirty="0">
                          <a:latin typeface="KG Miss Speechy IPA" panose="02000000000000000000" pitchFamily="2" charset="0"/>
                        </a:rPr>
                        <a:t>Clasificación y experimentación con objetos y elementos del entorno que reflejan la diversidad de la comunidad o región.</a:t>
                      </a:r>
                      <a:endParaRPr lang="es-MX" sz="1100" b="1" dirty="0">
                        <a:solidFill>
                          <a:schemeClr val="tx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27118">
                <a:tc gridSpan="2">
                  <a:txBody>
                    <a:bodyPr/>
                    <a:lstStyle/>
                    <a:p>
                      <a:r>
                        <a:rPr lang="es-ES" sz="1200" b="1" dirty="0">
                          <a:solidFill>
                            <a:schemeClr val="bg1"/>
                          </a:solidFill>
                          <a:latin typeface="KG Miss Speechy IPA" panose="02000000000000000000" pitchFamily="2" charset="0"/>
                        </a:rPr>
                        <a:t>Procesos</a:t>
                      </a:r>
                      <a:r>
                        <a:rPr lang="es-ES" sz="1200" b="1" baseline="0" dirty="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marL="171450" marR="0" lvl="0" indent="-171450" algn="just"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100" dirty="0">
                          <a:latin typeface="KG Miss Speechy IPA" panose="02000000000000000000" pitchFamily="2" charset="0"/>
                        </a:rPr>
                        <a:t>Experimenta, de manera colaborativa, con elementos y objetos del entorno y reconoce si hay cambios o transformaciones en ellos, manteniendo normas de seguridad.</a:t>
                      </a:r>
                      <a:endParaRPr lang="es-ES" sz="11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3"/>
                  </a:ext>
                </a:extLst>
              </a:tr>
              <a:tr h="256271">
                <a:tc gridSpan="2">
                  <a:txBody>
                    <a:bodyPr/>
                    <a:lstStyle/>
                    <a:p>
                      <a:r>
                        <a:rPr lang="es-ES" sz="1200" b="1" dirty="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hMerge="1">
                  <a:txBody>
                    <a:bodyPr/>
                    <a:lstStyle/>
                    <a:p>
                      <a:endParaRPr lang="es-MX"/>
                    </a:p>
                  </a:txBody>
                  <a:tcPr/>
                </a:tc>
                <a:tc gridSpan="3">
                  <a:txBody>
                    <a:bodyPr/>
                    <a:lstStyle/>
                    <a:p>
                      <a:pPr marL="171450" marR="0" lvl="0" indent="-171450" algn="just"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100" dirty="0">
                          <a:latin typeface="KG Miss Speechy IPA" panose="02000000000000000000" pitchFamily="2" charset="0"/>
                        </a:rPr>
                        <a:t>Espera su turno al participar en una conversación con sus compañeras o compañeros</a:t>
                      </a:r>
                      <a:r>
                        <a:rPr lang="es-ES" sz="1100" b="0" dirty="0">
                          <a:latin typeface="KG Miss Speechy IPA" panose="020000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4"/>
                  </a:ext>
                </a:extLst>
              </a:tr>
              <a:tr h="256271">
                <a:tc>
                  <a:txBody>
                    <a:bodyPr/>
                    <a:lstStyle/>
                    <a:p>
                      <a:pPr algn="ctr"/>
                      <a:r>
                        <a:rPr lang="es-ES" sz="1200" b="1" dirty="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FF"/>
                    </a:solidFill>
                  </a:tcPr>
                </a:tc>
                <a:tc gridSpan="4">
                  <a:txBody>
                    <a:bodyPr/>
                    <a:lstStyle/>
                    <a:p>
                      <a:pPr algn="ctr"/>
                      <a:r>
                        <a:rPr lang="es-ES" sz="1200" b="1" dirty="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FF"/>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r h="256271">
                <a:tc rowSpan="4">
                  <a:txBody>
                    <a:bodyPr/>
                    <a:lstStyle/>
                    <a:p>
                      <a:pPr algn="ctr"/>
                      <a:r>
                        <a:rPr lang="es-MX" sz="1200" b="1" dirty="0">
                          <a:latin typeface="KG Miss Speechy IPA" panose="02000000000000000000" pitchFamily="2" charset="0"/>
                        </a:rPr>
                        <a:t>3.- Organizar y estructurar las respuestas a las preguntas de indagación</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INICIO: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r h="868473">
                <a:tc vMerge="1">
                  <a:txBody>
                    <a:bodyPr/>
                    <a:lstStyle/>
                    <a:p>
                      <a:endParaRPr lang="es-MX"/>
                    </a:p>
                  </a:txBody>
                  <a:tcPr/>
                </a:tc>
                <a:tc gridSpan="4">
                  <a:txBody>
                    <a:bodyPr/>
                    <a:lstStyle/>
                    <a:p>
                      <a:pPr algn="just"/>
                      <a:r>
                        <a:rPr lang="es-MX" sz="1100" kern="1200" dirty="0">
                          <a:solidFill>
                            <a:schemeClr val="dk1"/>
                          </a:solidFill>
                          <a:effectLst/>
                          <a:latin typeface="KG Miss Speechy IPA" panose="02000000000000000000" pitchFamily="2" charset="0"/>
                          <a:ea typeface="+mn-ea"/>
                          <a:cs typeface="+mn-cs"/>
                        </a:rPr>
                        <a:t>Poner a los niños en plenaria y darles los buenos días. Enseguida recordar lo que se realizó el día anterior y revisar la primer pregunta que vamos a resolver: ¿Si vertemos corazones de caramelo en un vaso con agua flotan o se hunden?</a:t>
                      </a:r>
                    </a:p>
                    <a:p>
                      <a:pPr algn="just"/>
                      <a:r>
                        <a:rPr lang="es-MX" sz="1100" kern="1200" dirty="0">
                          <a:solidFill>
                            <a:schemeClr val="dk1"/>
                          </a:solidFill>
                          <a:effectLst/>
                          <a:latin typeface="KG Miss Speechy IPA" panose="02000000000000000000" pitchFamily="2" charset="0"/>
                          <a:ea typeface="+mn-ea"/>
                          <a:cs typeface="+mn-cs"/>
                        </a:rPr>
                        <a:t>Mostrarles la lámina: “Experimento” y mencionarles que iremos llenando los datos que se solicitan: Nombre del experimento, pregunta, hipótesis, resultados y conclusiones.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7"/>
                  </a:ext>
                </a:extLst>
              </a:tr>
              <a:tr h="256271">
                <a:tc vMerge="1">
                  <a:txBody>
                    <a:bodyPr/>
                    <a:lstStyle/>
                    <a:p>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DESARROLLO: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8"/>
                  </a:ext>
                </a:extLst>
              </a:tr>
              <a:tr h="1928750">
                <a:tc vMerge="1">
                  <a:txBody>
                    <a:bodyPr/>
                    <a:lstStyle/>
                    <a:p>
                      <a:endParaRPr lang="es-MX"/>
                    </a:p>
                  </a:txBody>
                  <a:tcPr/>
                </a:tc>
                <a:tc gridSpan="4">
                  <a:txBody>
                    <a:bodyPr/>
                    <a:lstStyle/>
                    <a:p>
                      <a:pPr algn="just"/>
                      <a:r>
                        <a:rPr lang="es-MX" sz="1100" kern="1200" dirty="0">
                          <a:solidFill>
                            <a:schemeClr val="dk1"/>
                          </a:solidFill>
                          <a:effectLst/>
                          <a:latin typeface="KG Miss Speechy IPA" panose="02000000000000000000" pitchFamily="2" charset="0"/>
                          <a:ea typeface="+mn-ea"/>
                          <a:cs typeface="+mn-cs"/>
                        </a:rPr>
                        <a:t>Leerles los pasos del experimento y llenar los primeros tres datos: nombre, pregunta: ¿Qué crees que pasará con los corazones de caramelo si los ponemos en diferentes líquidos? Y la hipótesis.</a:t>
                      </a:r>
                    </a:p>
                    <a:p>
                      <a:pPr algn="just"/>
                      <a:r>
                        <a:rPr lang="es-MX" sz="1100" kern="1200" dirty="0">
                          <a:solidFill>
                            <a:schemeClr val="dk1"/>
                          </a:solidFill>
                          <a:effectLst/>
                          <a:latin typeface="KG Miss Speechy IPA" panose="02000000000000000000" pitchFamily="2" charset="0"/>
                          <a:ea typeface="+mn-ea"/>
                          <a:cs typeface="+mn-cs"/>
                        </a:rPr>
                        <a:t>Enseguida, poner manos a la obra para realizarlo:</a:t>
                      </a:r>
                    </a:p>
                    <a:p>
                      <a:pPr marL="171450" indent="-171450" algn="just">
                        <a:buFontTx/>
                        <a:buChar char="-"/>
                      </a:pPr>
                      <a:r>
                        <a:rPr lang="es-MX" sz="1100" kern="1200" dirty="0">
                          <a:solidFill>
                            <a:schemeClr val="dk1"/>
                          </a:solidFill>
                          <a:effectLst/>
                          <a:latin typeface="KG Miss Speechy IPA" panose="02000000000000000000" pitchFamily="2" charset="0"/>
                          <a:ea typeface="+mn-ea"/>
                          <a:cs typeface="+mn-cs"/>
                        </a:rPr>
                        <a:t>Proporcionarles por equipos de mesitas de trabajo los materiales para que vayan ejecutando los pasos a la par de la maestra.</a:t>
                      </a:r>
                    </a:p>
                    <a:p>
                      <a:pPr marL="171450" indent="-171450" algn="just">
                        <a:buFontTx/>
                        <a:buChar char="-"/>
                      </a:pPr>
                      <a:r>
                        <a:rPr lang="es-MX" sz="1100" kern="1200" dirty="0">
                          <a:solidFill>
                            <a:schemeClr val="dk1"/>
                          </a:solidFill>
                          <a:effectLst/>
                          <a:latin typeface="KG Miss Speechy IPA" panose="02000000000000000000" pitchFamily="2" charset="0"/>
                          <a:ea typeface="+mn-ea"/>
                          <a:cs typeface="+mn-cs"/>
                        </a:rPr>
                        <a:t>Seguir el siguiente orden:</a:t>
                      </a:r>
                    </a:p>
                    <a:p>
                      <a:pPr marL="0" indent="0" algn="just">
                        <a:buFontTx/>
                        <a:buNone/>
                      </a:pPr>
                      <a:r>
                        <a:rPr lang="es-MX" sz="1100" kern="1200" dirty="0">
                          <a:solidFill>
                            <a:schemeClr val="dk1"/>
                          </a:solidFill>
                          <a:effectLst/>
                          <a:latin typeface="KG Miss Speechy IPA" panose="02000000000000000000" pitchFamily="2" charset="0"/>
                          <a:ea typeface="+mn-ea"/>
                          <a:cs typeface="+mn-cs"/>
                        </a:rPr>
                        <a:t>1.- Etiquetar tres vasitos (transparentes y de plástico) con los siguientes nombres: “Agua”, “Vinagre” y “soda”; explicarles a los niños que se etiquetarán para no confundir los líquidos de cada vaso.</a:t>
                      </a:r>
                    </a:p>
                    <a:p>
                      <a:pPr marL="0" indent="0" algn="just">
                        <a:buFontTx/>
                        <a:buNone/>
                      </a:pPr>
                      <a:r>
                        <a:rPr lang="es-MX" sz="1100" kern="1200" dirty="0">
                          <a:solidFill>
                            <a:schemeClr val="dk1"/>
                          </a:solidFill>
                          <a:effectLst/>
                          <a:latin typeface="KG Miss Speechy IPA" panose="02000000000000000000" pitchFamily="2" charset="0"/>
                          <a:ea typeface="+mn-ea"/>
                          <a:cs typeface="+mn-cs"/>
                        </a:rPr>
                        <a:t>2.- Vaciar en cada vasito el líquido según su etiqueta.</a:t>
                      </a:r>
                    </a:p>
                    <a:p>
                      <a:pPr marL="0" indent="0" algn="just">
                        <a:buFontTx/>
                        <a:buNone/>
                      </a:pPr>
                      <a:r>
                        <a:rPr lang="es-MX" sz="1100" kern="1200" dirty="0">
                          <a:solidFill>
                            <a:schemeClr val="dk1"/>
                          </a:solidFill>
                          <a:effectLst/>
                          <a:latin typeface="KG Miss Speechy IPA" panose="02000000000000000000" pitchFamily="2" charset="0"/>
                          <a:ea typeface="+mn-ea"/>
                          <a:cs typeface="+mn-cs"/>
                        </a:rPr>
                        <a:t>3.- Verter un poco de caramelos de corazones en cada vasito y observar que pasa.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009197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48436-8331-E2D9-C9B8-1C39F997B742}"/>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D928F581-F28D-1B2F-A40F-D17A9911132A}"/>
              </a:ext>
            </a:extLst>
          </p:cNvPr>
          <p:cNvSpPr txBox="1"/>
          <p:nvPr/>
        </p:nvSpPr>
        <p:spPr>
          <a:xfrm>
            <a:off x="254383" y="641943"/>
            <a:ext cx="9549629" cy="3770263"/>
          </a:xfrm>
          <a:prstGeom prst="rect">
            <a:avLst/>
          </a:prstGeom>
          <a:noFill/>
        </p:spPr>
        <p:txBody>
          <a:bodyPr wrap="square" rtlCol="0">
            <a:spAutoFit/>
          </a:bodyPr>
          <a:lstStyle/>
          <a:p>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r>
              <a:rPr lang="es-MX" sz="23900" dirty="0">
                <a:solidFill>
                  <a:srgbClr val="FF0000"/>
                </a:solidFill>
                <a:latin typeface="HelloStarbucks" panose="02000603000000000000" pitchFamily="2" charset="0"/>
                <a:ea typeface="HelloStarbucks" panose="02000603000000000000" pitchFamily="2" charset="0"/>
              </a:rPr>
              <a:t>.</a:t>
            </a:r>
            <a:r>
              <a:rPr lang="es-MX" sz="23900" dirty="0">
                <a:solidFill>
                  <a:srgbClr val="FF00FF"/>
                </a:solidFill>
                <a:latin typeface="HelloStarbucks" panose="02000603000000000000" pitchFamily="2" charset="0"/>
                <a:ea typeface="HelloStarbucks" panose="02000603000000000000" pitchFamily="2" charset="0"/>
              </a:rPr>
              <a:t>.</a:t>
            </a:r>
            <a:r>
              <a:rPr lang="es-MX" sz="23900" dirty="0">
                <a:solidFill>
                  <a:srgbClr val="CC00FF"/>
                </a:solidFill>
                <a:latin typeface="HelloStarbucks" panose="02000603000000000000" pitchFamily="2" charset="0"/>
                <a:ea typeface="HelloStarbucks" panose="02000603000000000000" pitchFamily="2" charset="0"/>
              </a:rPr>
              <a:t>.</a:t>
            </a:r>
          </a:p>
        </p:txBody>
      </p:sp>
      <p:sp>
        <p:nvSpPr>
          <p:cNvPr id="4" name="Rectángulo 3">
            <a:extLst>
              <a:ext uri="{FF2B5EF4-FFF2-40B4-BE49-F238E27FC236}">
                <a16:creationId xmlns:a16="http://schemas.microsoft.com/office/drawing/2014/main" id="{21B43BF3-D034-8ABB-099A-DF03858BC7C8}"/>
              </a:ext>
            </a:extLst>
          </p:cNvPr>
          <p:cNvSpPr/>
          <p:nvPr/>
        </p:nvSpPr>
        <p:spPr>
          <a:xfrm rot="5400000">
            <a:off x="1336902" y="-923834"/>
            <a:ext cx="7414591" cy="9640958"/>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4" name="Imagen 23">
            <a:extLst>
              <a:ext uri="{FF2B5EF4-FFF2-40B4-BE49-F238E27FC236}">
                <a16:creationId xmlns:a16="http://schemas.microsoft.com/office/drawing/2014/main" id="{2FF75FCA-B305-6C1C-531C-DD2BA4714F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7900" y="7006017"/>
            <a:ext cx="566297" cy="458017"/>
          </a:xfrm>
          <a:prstGeom prst="rect">
            <a:avLst/>
          </a:prstGeom>
        </p:spPr>
      </p:pic>
      <p:graphicFrame>
        <p:nvGraphicFramePr>
          <p:cNvPr id="7" name="Tabla 6">
            <a:extLst>
              <a:ext uri="{FF2B5EF4-FFF2-40B4-BE49-F238E27FC236}">
                <a16:creationId xmlns:a16="http://schemas.microsoft.com/office/drawing/2014/main" id="{8F8EE626-FA91-1F30-5E35-2871F63FDB0B}"/>
              </a:ext>
            </a:extLst>
          </p:cNvPr>
          <p:cNvGraphicFramePr>
            <a:graphicFrameLocks noGrp="1"/>
          </p:cNvGraphicFramePr>
          <p:nvPr>
            <p:extLst>
              <p:ext uri="{D42A27DB-BD31-4B8C-83A1-F6EECF244321}">
                <p14:modId xmlns:p14="http://schemas.microsoft.com/office/powerpoint/2010/main" val="1357243998"/>
              </p:ext>
            </p:extLst>
          </p:nvPr>
        </p:nvGraphicFramePr>
        <p:xfrm>
          <a:off x="549517" y="493409"/>
          <a:ext cx="9129742" cy="1955590"/>
        </p:xfrm>
        <a:graphic>
          <a:graphicData uri="http://schemas.openxmlformats.org/drawingml/2006/table">
            <a:tbl>
              <a:tblPr firstRow="1" bandRow="1">
                <a:tableStyleId>{5C22544A-7EE6-4342-B048-85BDC9FD1C3A}</a:tableStyleId>
              </a:tblPr>
              <a:tblGrid>
                <a:gridCol w="904076">
                  <a:extLst>
                    <a:ext uri="{9D8B030D-6E8A-4147-A177-3AD203B41FA5}">
                      <a16:colId xmlns:a16="http://schemas.microsoft.com/office/drawing/2014/main" val="20000"/>
                    </a:ext>
                  </a:extLst>
                </a:gridCol>
                <a:gridCol w="8225666">
                  <a:extLst>
                    <a:ext uri="{9D8B030D-6E8A-4147-A177-3AD203B41FA5}">
                      <a16:colId xmlns:a16="http://schemas.microsoft.com/office/drawing/2014/main" val="20001"/>
                    </a:ext>
                  </a:extLst>
                </a:gridCol>
              </a:tblGrid>
              <a:tr h="402250">
                <a:tc rowSpan="2">
                  <a:txBody>
                    <a:bodyPr/>
                    <a:lstStyle/>
                    <a:p>
                      <a:pPr algn="ctr"/>
                      <a:r>
                        <a:rPr lang="es-MX" sz="1000" b="1" dirty="0">
                          <a:solidFill>
                            <a:schemeClr val="tx1"/>
                          </a:solidFill>
                          <a:latin typeface="KG Miss Speechy IPA" panose="02000000000000000000" pitchFamily="2" charset="0"/>
                        </a:rPr>
                        <a:t>3.- Organizar y estructurar las respuestas a las preguntas de indagación</a:t>
                      </a:r>
                    </a:p>
                  </a:txBody>
                  <a:tcPr marL="90300" marR="90300" marT="45150" marB="4515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indent="0" algn="just">
                        <a:buFontTx/>
                        <a:buNone/>
                      </a:pPr>
                      <a:r>
                        <a:rPr lang="es-MX" sz="1200" kern="1200" dirty="0">
                          <a:solidFill>
                            <a:schemeClr val="dk1"/>
                          </a:solidFill>
                          <a:effectLst/>
                          <a:latin typeface="KG Miss Speechy IPA" panose="02000000000000000000" pitchFamily="2" charset="0"/>
                          <a:ea typeface="+mn-ea"/>
                          <a:cs typeface="+mn-cs"/>
                        </a:rPr>
                        <a:t>Anotar los resultados en la lámina según lo que observamos. Preguntarles: ¿Qué corazones flotaron?, ¿Cuáles corazones no flotaron?, ¿Por qué creen que pasa esto?, ¿saben lo que es la densidad?, escuchar sus respuestas. </a:t>
                      </a:r>
                    </a:p>
                    <a:p>
                      <a:pPr marL="0" indent="0" algn="just">
                        <a:buFontTx/>
                        <a:buNone/>
                      </a:pPr>
                      <a:r>
                        <a:rPr lang="es-MX" sz="1200" kern="1200" dirty="0">
                          <a:solidFill>
                            <a:schemeClr val="dk1"/>
                          </a:solidFill>
                          <a:effectLst/>
                          <a:latin typeface="KG Miss Speechy IPA" panose="02000000000000000000" pitchFamily="2" charset="0"/>
                          <a:ea typeface="+mn-ea"/>
                          <a:cs typeface="+mn-cs"/>
                        </a:rPr>
                        <a:t>Explicarles a los niños que los corazones flotan o se hunden según la densidad de los líquidos que vertimos en cada uno de los vasos.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latin typeface="KG Miss Speechy IPA" panose="02000000000000000000" pitchFamily="2" charset="0"/>
                          <a:ea typeface="+mn-ea"/>
                          <a:cs typeface="+mn-cs"/>
                        </a:rPr>
                        <a:t>Explicarles que la densidad nos ayuda a decir que tan pesado es algo en comparación con su tamaño.</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latin typeface="KG Miss Speechy IPA" panose="02000000000000000000" pitchFamily="2" charset="0"/>
                          <a:ea typeface="+mn-ea"/>
                          <a:cs typeface="+mn-cs"/>
                        </a:rPr>
                        <a:t>Agregar la conclusión a la cual llegamos en la lámina. Finalmente, en la ficha de trabajo 2 los niños deberán dibujar lo que paso con los corazones.</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8" name="Tabla 7">
            <a:extLst>
              <a:ext uri="{FF2B5EF4-FFF2-40B4-BE49-F238E27FC236}">
                <a16:creationId xmlns:a16="http://schemas.microsoft.com/office/drawing/2014/main" id="{A365A3D8-D4F5-AF1B-79AE-4D831BECC99D}"/>
              </a:ext>
            </a:extLst>
          </p:cNvPr>
          <p:cNvGraphicFramePr>
            <a:graphicFrameLocks noGrp="1"/>
          </p:cNvGraphicFramePr>
          <p:nvPr>
            <p:extLst>
              <p:ext uri="{D42A27DB-BD31-4B8C-83A1-F6EECF244321}">
                <p14:modId xmlns:p14="http://schemas.microsoft.com/office/powerpoint/2010/main" val="4062448636"/>
              </p:ext>
            </p:extLst>
          </p:nvPr>
        </p:nvGraphicFramePr>
        <p:xfrm>
          <a:off x="534517" y="3768922"/>
          <a:ext cx="8989359" cy="2103120"/>
        </p:xfrm>
        <a:graphic>
          <a:graphicData uri="http://schemas.openxmlformats.org/drawingml/2006/table">
            <a:tbl>
              <a:tblPr firstRow="1" bandRow="1">
                <a:tableStyleId>{5C22544A-7EE6-4342-B048-85BDC9FD1C3A}</a:tableStyleId>
              </a:tblPr>
              <a:tblGrid>
                <a:gridCol w="8989359">
                  <a:extLst>
                    <a:ext uri="{9D8B030D-6E8A-4147-A177-3AD203B41FA5}">
                      <a16:colId xmlns:a16="http://schemas.microsoft.com/office/drawing/2014/main" val="20000"/>
                    </a:ext>
                  </a:extLst>
                </a:gridCol>
              </a:tblGrid>
              <a:tr h="589349">
                <a:tc>
                  <a:txBody>
                    <a:bodyPr/>
                    <a:lstStyle/>
                    <a:p>
                      <a:pPr marL="342900" indent="-342900">
                        <a:buFont typeface="Arial" panose="020B0604020202020204" pitchFamily="34" charset="0"/>
                        <a:buChar char="•"/>
                      </a:pPr>
                      <a:r>
                        <a:rPr lang="es-MX" sz="1200" b="0" baseline="0" dirty="0">
                          <a:solidFill>
                            <a:schemeClr val="tx1"/>
                          </a:solidFill>
                          <a:latin typeface="KG Miss Speechy IPA" panose="02000000000000000000" pitchFamily="2" charset="0"/>
                        </a:rPr>
                        <a:t>Lámina “Experimento”</a:t>
                      </a:r>
                    </a:p>
                    <a:p>
                      <a:pPr marL="342900" indent="-342900">
                        <a:buFont typeface="Arial" panose="020B0604020202020204" pitchFamily="34" charset="0"/>
                        <a:buChar char="•"/>
                      </a:pPr>
                      <a:r>
                        <a:rPr lang="es-MX" sz="1200" b="0" baseline="0" dirty="0">
                          <a:solidFill>
                            <a:schemeClr val="tx1"/>
                          </a:solidFill>
                          <a:latin typeface="KG Miss Speechy IPA" panose="02000000000000000000" pitchFamily="2" charset="0"/>
                        </a:rPr>
                        <a:t>Materiales pare realizar el experimento:</a:t>
                      </a:r>
                    </a:p>
                    <a:p>
                      <a:pPr marL="171450" indent="-171450">
                        <a:buFontTx/>
                        <a:buChar char="-"/>
                      </a:pPr>
                      <a:r>
                        <a:rPr lang="es-MX" sz="1200" b="0" baseline="0" dirty="0">
                          <a:solidFill>
                            <a:schemeClr val="tx1"/>
                          </a:solidFill>
                          <a:latin typeface="KG Miss Speechy IPA" panose="02000000000000000000" pitchFamily="2" charset="0"/>
                        </a:rPr>
                        <a:t>Vinagre</a:t>
                      </a:r>
                    </a:p>
                    <a:p>
                      <a:pPr marL="171450" indent="-171450">
                        <a:buFontTx/>
                        <a:buChar char="-"/>
                      </a:pPr>
                      <a:r>
                        <a:rPr lang="es-MX" sz="1200" b="0" baseline="0" dirty="0">
                          <a:solidFill>
                            <a:schemeClr val="tx1"/>
                          </a:solidFill>
                          <a:latin typeface="KG Miss Speechy IPA" panose="02000000000000000000" pitchFamily="2" charset="0"/>
                        </a:rPr>
                        <a:t>Refresco</a:t>
                      </a:r>
                    </a:p>
                    <a:p>
                      <a:pPr marL="171450" indent="-171450">
                        <a:buFontTx/>
                        <a:buChar char="-"/>
                      </a:pPr>
                      <a:r>
                        <a:rPr lang="es-MX" sz="1200" b="0" baseline="0" dirty="0">
                          <a:solidFill>
                            <a:schemeClr val="tx1"/>
                          </a:solidFill>
                          <a:latin typeface="KG Miss Speechy IPA" panose="02000000000000000000" pitchFamily="2" charset="0"/>
                        </a:rPr>
                        <a:t>3 vasitos de plástico transparentes (por equipo)</a:t>
                      </a:r>
                    </a:p>
                    <a:p>
                      <a:pPr marL="171450" indent="-171450">
                        <a:buFontTx/>
                        <a:buChar char="-"/>
                      </a:pPr>
                      <a:r>
                        <a:rPr lang="es-MX" sz="1200" b="0" baseline="0" dirty="0">
                          <a:solidFill>
                            <a:schemeClr val="tx1"/>
                          </a:solidFill>
                          <a:latin typeface="KG Miss Speechy IPA" panose="02000000000000000000" pitchFamily="2" charset="0"/>
                        </a:rPr>
                        <a:t>Corazones de caramelo</a:t>
                      </a:r>
                    </a:p>
                    <a:p>
                      <a:pPr marL="171450" indent="-171450">
                        <a:buFont typeface="Arial" panose="020B0604020202020204" pitchFamily="34" charset="0"/>
                        <a:buChar char="•"/>
                      </a:pPr>
                      <a:r>
                        <a:rPr lang="es-MX" sz="1200" b="0" baseline="0" dirty="0">
                          <a:solidFill>
                            <a:schemeClr val="tx1"/>
                          </a:solidFill>
                          <a:latin typeface="KG Miss Speechy IPA" panose="02000000000000000000" pitchFamily="2" charset="0"/>
                        </a:rPr>
                        <a:t>Hojas blancas</a:t>
                      </a:r>
                    </a:p>
                    <a:p>
                      <a:pPr marL="171450" indent="-171450">
                        <a:buFont typeface="Arial" panose="020B0604020202020204" pitchFamily="34" charset="0"/>
                        <a:buChar char="•"/>
                      </a:pPr>
                      <a:r>
                        <a:rPr lang="es-MX" sz="1200" b="0" baseline="0" dirty="0">
                          <a:solidFill>
                            <a:schemeClr val="tx1"/>
                          </a:solidFill>
                          <a:latin typeface="KG Miss Speechy IPA" panose="02000000000000000000" pitchFamily="2" charset="0"/>
                        </a:rPr>
                        <a:t>Cinta adhesiva</a:t>
                      </a:r>
                    </a:p>
                    <a:p>
                      <a:pPr marL="171450" indent="-171450">
                        <a:buFont typeface="Arial" panose="020B0604020202020204" pitchFamily="34" charset="0"/>
                        <a:buChar char="•"/>
                      </a:pPr>
                      <a:r>
                        <a:rPr lang="es-MX" sz="1200" b="0" baseline="0" dirty="0">
                          <a:solidFill>
                            <a:schemeClr val="tx1"/>
                          </a:solidFill>
                          <a:latin typeface="KG Miss Speechy IPA" panose="02000000000000000000" pitchFamily="2" charset="0"/>
                        </a:rPr>
                        <a:t>Lápiz</a:t>
                      </a:r>
                    </a:p>
                    <a:p>
                      <a:pPr marL="171450" indent="-171450">
                        <a:buFont typeface="Arial" panose="020B0604020202020204" pitchFamily="34" charset="0"/>
                        <a:buChar char="•"/>
                      </a:pPr>
                      <a:r>
                        <a:rPr lang="es-MX" sz="1200" b="0" baseline="0" dirty="0">
                          <a:solidFill>
                            <a:schemeClr val="tx1"/>
                          </a:solidFill>
                          <a:latin typeface="KG Miss Speechy IPA" panose="02000000000000000000" pitchFamily="2" charset="0"/>
                        </a:rPr>
                        <a:t>Ficha de trabajo 2</a:t>
                      </a:r>
                    </a:p>
                    <a:p>
                      <a:pPr marL="171450" indent="-171450">
                        <a:buFont typeface="Arial" panose="020B0604020202020204" pitchFamily="34" charset="0"/>
                        <a:buChar char="•"/>
                      </a:pPr>
                      <a:r>
                        <a:rPr lang="es-MX" sz="1200" b="0" baseline="0" dirty="0">
                          <a:solidFill>
                            <a:schemeClr val="tx1"/>
                          </a:solidFill>
                          <a:latin typeface="KG Miss Speechy IPA" panose="02000000000000000000" pitchFamily="2" charset="0"/>
                        </a:rPr>
                        <a:t>Crayones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9" name="CuadroTexto 8">
            <a:extLst>
              <a:ext uri="{FF2B5EF4-FFF2-40B4-BE49-F238E27FC236}">
                <a16:creationId xmlns:a16="http://schemas.microsoft.com/office/drawing/2014/main" id="{1FEA2DB2-397A-A15C-27BC-C3F19CBE9B69}"/>
              </a:ext>
            </a:extLst>
          </p:cNvPr>
          <p:cNvSpPr txBox="1"/>
          <p:nvPr/>
        </p:nvSpPr>
        <p:spPr>
          <a:xfrm>
            <a:off x="752706" y="2189826"/>
            <a:ext cx="8552985" cy="923330"/>
          </a:xfrm>
          <a:prstGeom prst="rect">
            <a:avLst/>
          </a:prstGeom>
          <a:noFill/>
        </p:spPr>
        <p:txBody>
          <a:bodyPr wrap="square" rtlCol="0">
            <a:spAutoFit/>
          </a:bodyPr>
          <a:lstStyle/>
          <a:p>
            <a:pPr algn="ctr"/>
            <a:r>
              <a:rPr lang="es-MX" sz="5400" dirty="0">
                <a:latin typeface="LOVING IS EASY" pitchFamily="50" charset="0"/>
                <a:ea typeface="HelloMorgan" panose="02000603000000000000" pitchFamily="2" charset="0"/>
                <a:cs typeface="Dreaming Outloud Script Pro" panose="020F0502020204030204" pitchFamily="66" charset="0"/>
              </a:rPr>
              <a:t>MATERIALES </a:t>
            </a:r>
          </a:p>
        </p:txBody>
      </p:sp>
    </p:spTree>
    <p:extLst>
      <p:ext uri="{BB962C8B-B14F-4D97-AF65-F5344CB8AC3E}">
        <p14:creationId xmlns:p14="http://schemas.microsoft.com/office/powerpoint/2010/main" val="1523045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29B24-A42C-A29C-5B0D-03CD4B500799}"/>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EA8C7F49-2AEB-99F0-2457-37DE3794FCA0}"/>
              </a:ext>
            </a:extLst>
          </p:cNvPr>
          <p:cNvSpPr txBox="1"/>
          <p:nvPr/>
        </p:nvSpPr>
        <p:spPr>
          <a:xfrm>
            <a:off x="318138" y="536302"/>
            <a:ext cx="9422124" cy="1015663"/>
          </a:xfrm>
          <a:prstGeom prst="rect">
            <a:avLst/>
          </a:prstGeom>
          <a:noFill/>
        </p:spPr>
        <p:txBody>
          <a:bodyPr wrap="square" rtlCol="0">
            <a:spAutoFit/>
          </a:bodyPr>
          <a:lstStyle/>
          <a:p>
            <a:pPr algn="ctr"/>
            <a:r>
              <a:rPr lang="es-MX" sz="6000" b="1" dirty="0">
                <a:ln w="28575">
                  <a:solidFill>
                    <a:schemeClr val="tx1"/>
                  </a:solidFill>
                </a:ln>
                <a:latin typeface="LOVING IS EASY" pitchFamily="50" charset="0"/>
              </a:rPr>
              <a:t>EJEMPLO DE LA ACTIVIDAD</a:t>
            </a:r>
          </a:p>
        </p:txBody>
      </p:sp>
      <p:pic>
        <p:nvPicPr>
          <p:cNvPr id="2050" name="Picture 2">
            <a:extLst>
              <a:ext uri="{FF2B5EF4-FFF2-40B4-BE49-F238E27FC236}">
                <a16:creationId xmlns:a16="http://schemas.microsoft.com/office/drawing/2014/main" id="{ED4598D4-2861-76A9-5B84-BBA1FE223F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228" b="12310"/>
          <a:stretch/>
        </p:blipFill>
        <p:spPr bwMode="auto">
          <a:xfrm>
            <a:off x="7146524" y="4929579"/>
            <a:ext cx="2688158" cy="26534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EBA48C91-2A60-EDE7-F3C5-1655A04ED6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34" b="2283"/>
          <a:stretch/>
        </p:blipFill>
        <p:spPr bwMode="auto">
          <a:xfrm>
            <a:off x="268802" y="4989250"/>
            <a:ext cx="2023510" cy="259380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791D3E17-14B0-57B6-175D-961C90F48D5C}"/>
              </a:ext>
            </a:extLst>
          </p:cNvPr>
          <p:cNvSpPr/>
          <p:nvPr/>
        </p:nvSpPr>
        <p:spPr>
          <a:xfrm rot="5400000">
            <a:off x="1336902" y="-923834"/>
            <a:ext cx="7414591" cy="9640958"/>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4" name="Imagen 23">
            <a:extLst>
              <a:ext uri="{FF2B5EF4-FFF2-40B4-BE49-F238E27FC236}">
                <a16:creationId xmlns:a16="http://schemas.microsoft.com/office/drawing/2014/main" id="{FE0F2202-5E4E-DDFF-4A02-79B5EB8BEF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1753" y="298420"/>
            <a:ext cx="566297" cy="458017"/>
          </a:xfrm>
          <a:prstGeom prst="rect">
            <a:avLst/>
          </a:prstGeom>
        </p:spPr>
      </p:pic>
      <p:pic>
        <p:nvPicPr>
          <p:cNvPr id="1026" name="Picture 2">
            <a:extLst>
              <a:ext uri="{FF2B5EF4-FFF2-40B4-BE49-F238E27FC236}">
                <a16:creationId xmlns:a16="http://schemas.microsoft.com/office/drawing/2014/main" id="{51897DA8-C867-BFFE-85B7-05DC0784B66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3697"/>
          <a:stretch/>
        </p:blipFill>
        <p:spPr bwMode="auto">
          <a:xfrm>
            <a:off x="2210445" y="2492307"/>
            <a:ext cx="5449104" cy="31183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65681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17209</TotalTime>
  <Words>5466</Words>
  <Application>Microsoft Office PowerPoint</Application>
  <PresentationFormat>Personalizado</PresentationFormat>
  <Paragraphs>545</Paragraphs>
  <Slides>32</Slides>
  <Notes>0</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32</vt:i4>
      </vt:variant>
    </vt:vector>
  </HeadingPairs>
  <TitlesOfParts>
    <vt:vector size="46" baseType="lpstr">
      <vt:lpstr>Abigail</vt:lpstr>
      <vt:lpstr>Aptos</vt:lpstr>
      <vt:lpstr>Aptos Display</vt:lpstr>
      <vt:lpstr>Arial</vt:lpstr>
      <vt:lpstr>HelloAsparagus</vt:lpstr>
      <vt:lpstr>HelloMorgan</vt:lpstr>
      <vt:lpstr>HelloStarbucks</vt:lpstr>
      <vt:lpstr>KG Blank Space Sketch</vt:lpstr>
      <vt:lpstr>KG Corner of the Sky</vt:lpstr>
      <vt:lpstr>KG HAPPY Solid</vt:lpstr>
      <vt:lpstr>KG Miss Speechy IPA</vt:lpstr>
      <vt:lpstr>KG Second Chances Sketch</vt:lpstr>
      <vt:lpstr>LOVING IS EASY</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Karen Lucía Félix Vega</dc:creator>
  <cp:lastModifiedBy>Karen Lucía Félix Vega</cp:lastModifiedBy>
  <cp:revision>2</cp:revision>
  <dcterms:created xsi:type="dcterms:W3CDTF">2025-01-20T17:12:44Z</dcterms:created>
  <dcterms:modified xsi:type="dcterms:W3CDTF">2025-02-03T19:35:52Z</dcterms:modified>
</cp:coreProperties>
</file>