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7" r:id="rId8"/>
    <p:sldId id="262" r:id="rId9"/>
    <p:sldId id="263" r:id="rId10"/>
    <p:sldId id="264" r:id="rId11"/>
    <p:sldId id="265" r:id="rId12"/>
    <p:sldId id="278" r:id="rId13"/>
    <p:sldId id="266" r:id="rId14"/>
    <p:sldId id="267" r:id="rId15"/>
    <p:sldId id="279" r:id="rId16"/>
    <p:sldId id="280" r:id="rId17"/>
    <p:sldId id="268" r:id="rId18"/>
    <p:sldId id="269" r:id="rId19"/>
    <p:sldId id="281" r:id="rId20"/>
    <p:sldId id="270" r:id="rId21"/>
    <p:sldId id="271" r:id="rId22"/>
    <p:sldId id="272" r:id="rId23"/>
    <p:sldId id="282" r:id="rId24"/>
    <p:sldId id="273" r:id="rId25"/>
    <p:sldId id="274" r:id="rId26"/>
    <p:sldId id="275" r:id="rId27"/>
    <p:sldId id="276" r:id="rId28"/>
    <p:sldId id="283" r:id="rId29"/>
    <p:sldId id="284" r:id="rId30"/>
    <p:sldId id="285" r:id="rId31"/>
  </p:sldIdLst>
  <p:sldSz cx="10058400" cy="77724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p:normalViewPr>
  <p:slideViewPr>
    <p:cSldViewPr snapToGrid="0">
      <p:cViewPr varScale="1">
        <p:scale>
          <a:sx n="62" d="100"/>
          <a:sy n="62" d="100"/>
        </p:scale>
        <p:origin x="136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54221D5-422F-4882-8048-40DF1ACD758C}" type="datetimeFigureOut">
              <a:rPr lang="es-MX" smtClean="0"/>
              <a:t>09/03/2024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A4B7262-E58A-40DA-A576-5F4B792043D3}" type="slidenum">
              <a:rPr lang="es-MX" smtClean="0"/>
              <a:t>‹Nº›</a:t>
            </a:fld>
            <a:endParaRPr lang="es-MX"/>
          </a:p>
        </p:txBody>
      </p:sp>
    </p:spTree>
    <p:extLst>
      <p:ext uri="{BB962C8B-B14F-4D97-AF65-F5344CB8AC3E}">
        <p14:creationId xmlns:p14="http://schemas.microsoft.com/office/powerpoint/2010/main" val="1561607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54221D5-422F-4882-8048-40DF1ACD758C}" type="datetimeFigureOut">
              <a:rPr lang="es-MX" smtClean="0"/>
              <a:t>09/03/2024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A4B7262-E58A-40DA-A576-5F4B792043D3}" type="slidenum">
              <a:rPr lang="es-MX" smtClean="0"/>
              <a:t>‹Nº›</a:t>
            </a:fld>
            <a:endParaRPr lang="es-MX"/>
          </a:p>
        </p:txBody>
      </p:sp>
    </p:spTree>
    <p:extLst>
      <p:ext uri="{BB962C8B-B14F-4D97-AF65-F5344CB8AC3E}">
        <p14:creationId xmlns:p14="http://schemas.microsoft.com/office/powerpoint/2010/main" val="119831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54221D5-422F-4882-8048-40DF1ACD758C}" type="datetimeFigureOut">
              <a:rPr lang="es-MX" smtClean="0"/>
              <a:t>09/03/2024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A4B7262-E58A-40DA-A576-5F4B792043D3}" type="slidenum">
              <a:rPr lang="es-MX" smtClean="0"/>
              <a:t>‹Nº›</a:t>
            </a:fld>
            <a:endParaRPr lang="es-MX"/>
          </a:p>
        </p:txBody>
      </p:sp>
    </p:spTree>
    <p:extLst>
      <p:ext uri="{BB962C8B-B14F-4D97-AF65-F5344CB8AC3E}">
        <p14:creationId xmlns:p14="http://schemas.microsoft.com/office/powerpoint/2010/main" val="31832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54221D5-422F-4882-8048-40DF1ACD758C}" type="datetimeFigureOut">
              <a:rPr lang="es-MX" smtClean="0"/>
              <a:t>09/03/2024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A4B7262-E58A-40DA-A576-5F4B792043D3}" type="slidenum">
              <a:rPr lang="es-MX" smtClean="0"/>
              <a:t>‹Nº›</a:t>
            </a:fld>
            <a:endParaRPr lang="es-MX"/>
          </a:p>
        </p:txBody>
      </p:sp>
    </p:spTree>
    <p:extLst>
      <p:ext uri="{BB962C8B-B14F-4D97-AF65-F5344CB8AC3E}">
        <p14:creationId xmlns:p14="http://schemas.microsoft.com/office/powerpoint/2010/main" val="1159971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54221D5-422F-4882-8048-40DF1ACD758C}" type="datetimeFigureOut">
              <a:rPr lang="es-MX" smtClean="0"/>
              <a:t>09/03/2024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A4B7262-E58A-40DA-A576-5F4B792043D3}" type="slidenum">
              <a:rPr lang="es-MX" smtClean="0"/>
              <a:t>‹Nº›</a:t>
            </a:fld>
            <a:endParaRPr lang="es-MX"/>
          </a:p>
        </p:txBody>
      </p:sp>
    </p:spTree>
    <p:extLst>
      <p:ext uri="{BB962C8B-B14F-4D97-AF65-F5344CB8AC3E}">
        <p14:creationId xmlns:p14="http://schemas.microsoft.com/office/powerpoint/2010/main" val="3146771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54221D5-422F-4882-8048-40DF1ACD758C}" type="datetimeFigureOut">
              <a:rPr lang="es-MX" smtClean="0"/>
              <a:t>09/03/2024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A4B7262-E58A-40DA-A576-5F4B792043D3}" type="slidenum">
              <a:rPr lang="es-MX" smtClean="0"/>
              <a:t>‹Nº›</a:t>
            </a:fld>
            <a:endParaRPr lang="es-MX"/>
          </a:p>
        </p:txBody>
      </p:sp>
    </p:spTree>
    <p:extLst>
      <p:ext uri="{BB962C8B-B14F-4D97-AF65-F5344CB8AC3E}">
        <p14:creationId xmlns:p14="http://schemas.microsoft.com/office/powerpoint/2010/main" val="236967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92826" y="2839085"/>
            <a:ext cx="4255174" cy="41758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92066" y="2839085"/>
            <a:ext cx="4276130" cy="417586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54221D5-422F-4882-8048-40DF1ACD758C}" type="datetimeFigureOut">
              <a:rPr lang="es-MX" smtClean="0"/>
              <a:t>09/03/2024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A4B7262-E58A-40DA-A576-5F4B792043D3}" type="slidenum">
              <a:rPr lang="es-MX" smtClean="0"/>
              <a:t>‹Nº›</a:t>
            </a:fld>
            <a:endParaRPr lang="es-MX"/>
          </a:p>
        </p:txBody>
      </p:sp>
    </p:spTree>
    <p:extLst>
      <p:ext uri="{BB962C8B-B14F-4D97-AF65-F5344CB8AC3E}">
        <p14:creationId xmlns:p14="http://schemas.microsoft.com/office/powerpoint/2010/main" val="247349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54221D5-422F-4882-8048-40DF1ACD758C}" type="datetimeFigureOut">
              <a:rPr lang="es-MX" smtClean="0"/>
              <a:t>09/03/2024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A4B7262-E58A-40DA-A576-5F4B792043D3}" type="slidenum">
              <a:rPr lang="es-MX" smtClean="0"/>
              <a:t>‹Nº›</a:t>
            </a:fld>
            <a:endParaRPr lang="es-MX"/>
          </a:p>
        </p:txBody>
      </p:sp>
    </p:spTree>
    <p:extLst>
      <p:ext uri="{BB962C8B-B14F-4D97-AF65-F5344CB8AC3E}">
        <p14:creationId xmlns:p14="http://schemas.microsoft.com/office/powerpoint/2010/main" val="2836305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221D5-422F-4882-8048-40DF1ACD758C}" type="datetimeFigureOut">
              <a:rPr lang="es-MX" smtClean="0"/>
              <a:t>09/03/2024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A4B7262-E58A-40DA-A576-5F4B792043D3}" type="slidenum">
              <a:rPr lang="es-MX" smtClean="0"/>
              <a:t>‹Nº›</a:t>
            </a:fld>
            <a:endParaRPr lang="es-MX"/>
          </a:p>
        </p:txBody>
      </p:sp>
    </p:spTree>
    <p:extLst>
      <p:ext uri="{BB962C8B-B14F-4D97-AF65-F5344CB8AC3E}">
        <p14:creationId xmlns:p14="http://schemas.microsoft.com/office/powerpoint/2010/main" val="41581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54221D5-422F-4882-8048-40DF1ACD758C}" type="datetimeFigureOut">
              <a:rPr lang="es-MX" smtClean="0"/>
              <a:t>09/03/2024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A4B7262-E58A-40DA-A576-5F4B792043D3}" type="slidenum">
              <a:rPr lang="es-MX" smtClean="0"/>
              <a:t>‹Nº›</a:t>
            </a:fld>
            <a:endParaRPr lang="es-MX"/>
          </a:p>
        </p:txBody>
      </p:sp>
    </p:spTree>
    <p:extLst>
      <p:ext uri="{BB962C8B-B14F-4D97-AF65-F5344CB8AC3E}">
        <p14:creationId xmlns:p14="http://schemas.microsoft.com/office/powerpoint/2010/main" val="1570478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54221D5-422F-4882-8048-40DF1ACD758C}" type="datetimeFigureOut">
              <a:rPr lang="es-MX" smtClean="0"/>
              <a:t>09/03/2024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A4B7262-E58A-40DA-A576-5F4B792043D3}" type="slidenum">
              <a:rPr lang="es-MX" smtClean="0"/>
              <a:t>‹Nº›</a:t>
            </a:fld>
            <a:endParaRPr lang="es-MX"/>
          </a:p>
        </p:txBody>
      </p:sp>
    </p:spTree>
    <p:extLst>
      <p:ext uri="{BB962C8B-B14F-4D97-AF65-F5344CB8AC3E}">
        <p14:creationId xmlns:p14="http://schemas.microsoft.com/office/powerpoint/2010/main" val="37574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654221D5-422F-4882-8048-40DF1ACD758C}" type="datetimeFigureOut">
              <a:rPr lang="es-MX" smtClean="0"/>
              <a:t>09/03/2024</a:t>
            </a:fld>
            <a:endParaRPr lang="es-MX"/>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5A4B7262-E58A-40DA-A576-5F4B792043D3}" type="slidenum">
              <a:rPr lang="es-MX" smtClean="0"/>
              <a:t>‹Nº›</a:t>
            </a:fld>
            <a:endParaRPr lang="es-MX"/>
          </a:p>
        </p:txBody>
      </p:sp>
    </p:spTree>
    <p:extLst>
      <p:ext uri="{BB962C8B-B14F-4D97-AF65-F5344CB8AC3E}">
        <p14:creationId xmlns:p14="http://schemas.microsoft.com/office/powerpoint/2010/main" val="1850884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www.youtube.com/watch?v=h5ruvXc983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youtube.com/watch?v=quWH-GBhQZ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youtube.com/watch?v=76dw3ZRFGNQ" TargetMode="External"/><Relationship Id="rId4" Type="http://schemas.openxmlformats.org/officeDocument/2006/relationships/hyperlink" Target="https://www.youtube.com/watch?v=quWH-GBhQZ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youtube.com/watch?v=HHiXUhe45F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www.youtube.com/watch?v=JXv643OKCB4"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youtube.com/watch?v=fxDKpEYAoSE" TargetMode="External"/><Relationship Id="rId4" Type="http://schemas.openxmlformats.org/officeDocument/2006/relationships/hyperlink" Target="https://www.youtube.com/watch?v=h5ruvXc983Y"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www.youtube.com/watch?v=HWCvWI78wc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youtube.com/watch?v=xlpobj0vVjY" TargetMode="External"/><Relationship Id="rId4" Type="http://schemas.openxmlformats.org/officeDocument/2006/relationships/hyperlink" Target="https://www.youtube.com/watch?v=HHiXUhe45F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s://www.youtube.com/watch?v=h5ruvXc983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youtube.com/watch?v=0qAD5Ny_8xE" TargetMode="External"/><Relationship Id="rId4" Type="http://schemas.openxmlformats.org/officeDocument/2006/relationships/hyperlink" Target="https://www.youtube.com/watch?v=4A2oriAOE0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064013">
            <a:off x="382805" y="1818829"/>
            <a:ext cx="4019550" cy="5629275"/>
          </a:xfrm>
          <a:prstGeom prst="rect">
            <a:avLst/>
          </a:prstGeom>
        </p:spPr>
      </p:pic>
      <p:pic>
        <p:nvPicPr>
          <p:cNvPr id="19" name="Imagen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745180" y="2784107"/>
            <a:ext cx="3502886" cy="4982625"/>
          </a:xfrm>
          <a:prstGeom prst="rect">
            <a:avLst/>
          </a:prstGeom>
        </p:spPr>
      </p:pic>
      <p:pic>
        <p:nvPicPr>
          <p:cNvPr id="12" name="Imagen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666" y="3084162"/>
            <a:ext cx="3502886" cy="4982625"/>
          </a:xfrm>
          <a:prstGeom prst="rect">
            <a:avLst/>
          </a:prstGeom>
        </p:spPr>
      </p:pic>
      <p:pic>
        <p:nvPicPr>
          <p:cNvPr id="17" name="Imagen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948405" y="1955400"/>
            <a:ext cx="3022169" cy="5199155"/>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84470"/>
            <a:ext cx="3022169" cy="5199155"/>
          </a:xfrm>
          <a:prstGeom prst="rect">
            <a:avLst/>
          </a:prstGeom>
        </p:spPr>
      </p:pic>
      <p:pic>
        <p:nvPicPr>
          <p:cNvPr id="21" name="Imagen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535987" flipH="1">
            <a:off x="5714317" y="1818829"/>
            <a:ext cx="4019550" cy="5629275"/>
          </a:xfrm>
          <a:prstGeom prst="rect">
            <a:avLst/>
          </a:prstGeom>
        </p:spPr>
      </p:pic>
      <p:pic>
        <p:nvPicPr>
          <p:cNvPr id="9" name="Imagen 8"/>
          <p:cNvPicPr>
            <a:picLocks noChangeAspect="1"/>
          </p:cNvPicPr>
          <p:nvPr/>
        </p:nvPicPr>
        <p:blipFill rotWithShape="1">
          <a:blip r:embed="rId5">
            <a:extLst>
              <a:ext uri="{28A0092B-C50C-407E-A947-70E740481C1C}">
                <a14:useLocalDpi xmlns:a14="http://schemas.microsoft.com/office/drawing/2010/main" val="0"/>
              </a:ext>
            </a:extLst>
          </a:blip>
          <a:srcRect t="22904"/>
          <a:stretch/>
        </p:blipFill>
        <p:spPr>
          <a:xfrm>
            <a:off x="0" y="1337557"/>
            <a:ext cx="10058400" cy="6434843"/>
          </a:xfrm>
          <a:prstGeom prst="rect">
            <a:avLst/>
          </a:prstGeom>
        </p:spPr>
      </p:pic>
      <p:sp>
        <p:nvSpPr>
          <p:cNvPr id="7" name="CuadroTexto 6"/>
          <p:cNvSpPr txBox="1"/>
          <p:nvPr/>
        </p:nvSpPr>
        <p:spPr>
          <a:xfrm>
            <a:off x="767166" y="469566"/>
            <a:ext cx="8524068" cy="1015663"/>
          </a:xfrm>
          <a:prstGeom prst="rect">
            <a:avLst/>
          </a:prstGeom>
          <a:noFill/>
        </p:spPr>
        <p:txBody>
          <a:bodyPr wrap="square" rtlCol="0">
            <a:spAutoFit/>
          </a:bodyPr>
          <a:lstStyle/>
          <a:p>
            <a:pPr algn="ctr"/>
            <a:r>
              <a:rPr lang="es-MX" sz="6000" dirty="0" smtClean="0">
                <a:solidFill>
                  <a:srgbClr val="002060"/>
                </a:solidFill>
                <a:latin typeface="Beachworks" pitchFamily="2" charset="0"/>
              </a:rPr>
              <a:t>PROYECTO: EL AGUA</a:t>
            </a:r>
            <a:endParaRPr lang="es-MX" sz="6000" dirty="0">
              <a:solidFill>
                <a:srgbClr val="002060"/>
              </a:solidFill>
              <a:latin typeface="Beachworks" pitchFamily="2" charset="0"/>
            </a:endParaRPr>
          </a:p>
        </p:txBody>
      </p:sp>
      <p:pic>
        <p:nvPicPr>
          <p:cNvPr id="16" name="Imagen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43179" y="-1745317"/>
            <a:ext cx="8772044" cy="11189779"/>
          </a:xfrm>
          <a:prstGeom prst="rect">
            <a:avLst/>
          </a:prstGeom>
        </p:spPr>
      </p:pic>
      <p:pic>
        <p:nvPicPr>
          <p:cNvPr id="14" name="Imagen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56516" y="840884"/>
            <a:ext cx="629551" cy="509176"/>
          </a:xfrm>
          <a:prstGeom prst="rect">
            <a:avLst/>
          </a:prstGeom>
        </p:spPr>
      </p:pic>
    </p:spTree>
    <p:extLst>
      <p:ext uri="{BB962C8B-B14F-4D97-AF65-F5344CB8AC3E}">
        <p14:creationId xmlns:p14="http://schemas.microsoft.com/office/powerpoint/2010/main" val="1169968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1419821205"/>
              </p:ext>
            </p:extLst>
          </p:nvPr>
        </p:nvGraphicFramePr>
        <p:xfrm>
          <a:off x="516775" y="495899"/>
          <a:ext cx="8989359" cy="6157958"/>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512466">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Usos del agua</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Miércoles 13 de Marzo de 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Ética,</a:t>
                      </a:r>
                      <a:r>
                        <a:rPr lang="es-MX" sz="1200" b="0" baseline="0" dirty="0" smtClean="0">
                          <a:solidFill>
                            <a:schemeClr val="tx1"/>
                          </a:solidFill>
                          <a:latin typeface="KG Miss Speechy IPA" panose="02000000000000000000" pitchFamily="2" charset="0"/>
                        </a:rPr>
                        <a:t> Naturaleza y Sociedades</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Interacción, cuidado y conservación de la naturaleza, que favorece la construcción de una conciencia ambiental.</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24307">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II.- Se relaciona con la naturaleza y considera la importancia de sus elementos para la vida (aire, Sol, agua y suelo).</a:t>
                      </a:r>
                      <a:endParaRPr lang="es-MX" sz="1200" b="1"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4337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0" dirty="0" smtClean="0">
                          <a:solidFill>
                            <a:schemeClr val="tx1"/>
                          </a:solidFill>
                          <a:latin typeface="KG Miss Speechy IPA" panose="02000000000000000000" pitchFamily="2" charset="0"/>
                        </a:rPr>
                        <a:t>II.- </a:t>
                      </a:r>
                      <a:r>
                        <a:rPr lang="es-ES" sz="1200" b="0" dirty="0" smtClean="0">
                          <a:latin typeface="KG Miss Speechy IPA" panose="02000000000000000000" pitchFamily="2" charset="0"/>
                        </a:rPr>
                        <a:t>Juega con el tangram para hacer composiciones y arma rompecabezas.</a:t>
                      </a:r>
                    </a:p>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0" dirty="0" smtClean="0">
                          <a:solidFill>
                            <a:schemeClr val="tx1"/>
                          </a:solidFill>
                          <a:latin typeface="KG Miss Speechy IPA" panose="02000000000000000000" pitchFamily="2" charset="0"/>
                        </a:rPr>
                        <a:t>II.- </a:t>
                      </a:r>
                      <a:r>
                        <a:rPr lang="es-ES" sz="1200" b="0" dirty="0" smtClean="0">
                          <a:latin typeface="KG Miss Speechy IPA" panose="02000000000000000000" pitchFamily="2" charset="0"/>
                        </a:rPr>
                        <a:t>Escucha con atención, se interesa por lo que las otras personas expresan, e intercambia ideas esperando su turno para hablar.</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94686">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57168">
                <a:tc rowSpan="4">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84774">
                <a:tc vMerge="1">
                  <a:txBody>
                    <a:bodyPr/>
                    <a:lstStyle/>
                    <a:p>
                      <a:endParaRPr lang="es-MX"/>
                    </a:p>
                  </a:txBody>
                  <a:tcPr/>
                </a:tc>
                <a:tc gridSpan="4">
                  <a:txBody>
                    <a:bodyPr/>
                    <a:lstStyle/>
                    <a:p>
                      <a:pPr algn="just"/>
                      <a:r>
                        <a:rPr lang="es-MX" sz="1200" kern="1200" dirty="0" smtClean="0">
                          <a:solidFill>
                            <a:schemeClr val="dk1"/>
                          </a:solidFill>
                          <a:effectLst/>
                          <a:latin typeface="KG Miss Speechy IPA" panose="02000000000000000000" pitchFamily="2" charset="0"/>
                          <a:ea typeface="+mn-ea"/>
                          <a:cs typeface="+mn-cs"/>
                        </a:rPr>
                        <a:t>Dar</a:t>
                      </a:r>
                      <a:r>
                        <a:rPr lang="es-MX" sz="1200" kern="1200" baseline="0" dirty="0" smtClean="0">
                          <a:solidFill>
                            <a:schemeClr val="dk1"/>
                          </a:solidFill>
                          <a:effectLst/>
                          <a:latin typeface="KG Miss Speechy IPA" panose="02000000000000000000" pitchFamily="2" charset="0"/>
                          <a:ea typeface="+mn-ea"/>
                          <a:cs typeface="+mn-cs"/>
                        </a:rPr>
                        <a:t> los buenos días a los niños con la canción “Las gotitas de agua”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https://www.youtube.com/watch?v=h5ruvXc983Y</a:t>
                      </a:r>
                      <a:r>
                        <a:rPr lang="es-MX" sz="1200" kern="1200" baseline="0" dirty="0" smtClean="0">
                          <a:solidFill>
                            <a:schemeClr val="dk1"/>
                          </a:solidFill>
                          <a:effectLst/>
                          <a:latin typeface="KG Miss Speechy IPA" panose="02000000000000000000" pitchFamily="2" charset="0"/>
                          <a:ea typeface="+mn-ea"/>
                          <a:cs typeface="+mn-cs"/>
                        </a:rPr>
                        <a:t> . Poner a los niños en plenaria y revisar en el calendario la actividad del día de hoy: “Usos del agua”, enseguida preguntarle a los niños: ¿para que sirve el agua?, ¿Qué usos le damos en la escuela?, ¿qué usos le damos en casita?, ¿Qué pasa si no hay agua en la escuela o en la casa? Dar espacio para que comenten sus respuestas.</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57940">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44350">
                <a:tc vMerge="1">
                  <a:txBody>
                    <a:bodyPr/>
                    <a:lstStyle/>
                    <a:p>
                      <a:endParaRPr lang="es-MX"/>
                    </a:p>
                  </a:txBody>
                  <a:tcPr/>
                </a:tc>
                <a:tc gridSpan="4">
                  <a:txBody>
                    <a:bodyPr/>
                    <a:lstStyle/>
                    <a:p>
                      <a:pPr algn="just"/>
                      <a:r>
                        <a:rPr lang="es-MX" sz="1200" kern="1200" baseline="0" dirty="0" smtClean="0">
                          <a:solidFill>
                            <a:schemeClr val="dk1"/>
                          </a:solidFill>
                          <a:effectLst/>
                          <a:latin typeface="KG Miss Speechy IPA" panose="02000000000000000000" pitchFamily="2" charset="0"/>
                          <a:ea typeface="+mn-ea"/>
                          <a:cs typeface="+mn-cs"/>
                        </a:rPr>
                        <a:t>Posteriormente, solicitarles que comenten sobre la tarea de la ficha de trabajo 3 y preguntarles: ¿Qué hacen con el agua que llega a su casa?, ¿si no existieran las tuberías de qué otra manera podríamos obtener agua? Enseguida, mostrarles a los niños las “Imágenes del uso del agua”, mencionarles que el agua es muy importante porque la necesitamos para beber, para bañarnos, para lavarnos los dientes, lavar la ropa, los platos sucios, para ir al baño, para preparar algunos alimentos, para realizar algunos deportes o para divertirnos; por ello es muy importante que la cuidemos.</a:t>
                      </a:r>
                    </a:p>
                    <a:p>
                      <a:pPr algn="just"/>
                      <a:r>
                        <a:rPr lang="es-MX" sz="1200" kern="1200" baseline="0" dirty="0" smtClean="0">
                          <a:solidFill>
                            <a:schemeClr val="dk1"/>
                          </a:solidFill>
                          <a:effectLst/>
                          <a:latin typeface="KG Miss Speechy IPA" panose="02000000000000000000" pitchFamily="2" charset="0"/>
                          <a:ea typeface="+mn-ea"/>
                          <a:cs typeface="+mn-cs"/>
                        </a:rPr>
                        <a:t>En la ficha de trabajo 4, los alumnos deberán dibujar en cada uno de los círculos los usos que le dan al agua.</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2" name="CuadroTexto 11"/>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sp>
        <p:nvSpPr>
          <p:cNvPr id="9" name="CuadroTexto 8"/>
          <p:cNvSpPr txBox="1"/>
          <p:nvPr/>
        </p:nvSpPr>
        <p:spPr>
          <a:xfrm rot="16200000">
            <a:off x="-156261" y="5404886"/>
            <a:ext cx="2017221" cy="276999"/>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7069" y="511397"/>
            <a:ext cx="553822" cy="447927"/>
          </a:xfrm>
          <a:prstGeom prst="rect">
            <a:avLst/>
          </a:prstGeom>
        </p:spPr>
      </p:pic>
    </p:spTree>
    <p:extLst>
      <p:ext uri="{BB962C8B-B14F-4D97-AF65-F5344CB8AC3E}">
        <p14:creationId xmlns:p14="http://schemas.microsoft.com/office/powerpoint/2010/main" val="970315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2" name="CuadroTexto 11"/>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9" name="Tabla 8"/>
          <p:cNvGraphicFramePr>
            <a:graphicFrameLocks noGrp="1"/>
          </p:cNvGraphicFramePr>
          <p:nvPr>
            <p:extLst>
              <p:ext uri="{D42A27DB-BD31-4B8C-83A1-F6EECF244321}">
                <p14:modId xmlns:p14="http://schemas.microsoft.com/office/powerpoint/2010/main" val="4098169889"/>
              </p:ext>
            </p:extLst>
          </p:nvPr>
        </p:nvGraphicFramePr>
        <p:xfrm>
          <a:off x="418034" y="443572"/>
          <a:ext cx="8989359" cy="1027831"/>
        </p:xfrm>
        <a:graphic>
          <a:graphicData uri="http://schemas.openxmlformats.org/drawingml/2006/table">
            <a:tbl>
              <a:tblPr firstRow="1" bandRow="1">
                <a:tableStyleId>{5C22544A-7EE6-4342-B048-85BDC9FD1C3A}</a:tableStyleId>
              </a:tblPr>
              <a:tblGrid>
                <a:gridCol w="635353"/>
                <a:gridCol w="8354006"/>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a:t>
                      </a:r>
                      <a:r>
                        <a:rPr lang="es-MX" sz="1200" kern="1200" baseline="0" dirty="0" smtClean="0">
                          <a:solidFill>
                            <a:schemeClr val="dk1"/>
                          </a:solidFill>
                          <a:effectLst/>
                          <a:latin typeface="KG Miss Speechy IPA" panose="02000000000000000000" pitchFamily="2" charset="0"/>
                          <a:ea typeface="+mn-ea"/>
                          <a:cs typeface="+mn-cs"/>
                        </a:rPr>
                        <a:t> organizarlos por equipos, recortarán y armarán los diversos rompecabezas sobre el uso del agua.</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 a los niños con la canción: “La señora gota”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https://www.youtube.com/watch?v=quWH-GBhQZk</a:t>
                      </a:r>
                      <a:r>
                        <a:rPr lang="es-MX" sz="1200" kern="1200" baseline="0" dirty="0" smtClean="0">
                          <a:solidFill>
                            <a:schemeClr val="dk1"/>
                          </a:solidFill>
                          <a:effectLst/>
                          <a:latin typeface="KG Miss Speechy IPA" panose="02000000000000000000" pitchFamily="2" charset="0"/>
                          <a:ea typeface="+mn-ea"/>
                          <a:cs typeface="+mn-cs"/>
                        </a:rPr>
                        <a:t>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3555091033"/>
              </p:ext>
            </p:extLst>
          </p:nvPr>
        </p:nvGraphicFramePr>
        <p:xfrm>
          <a:off x="418034" y="1979056"/>
          <a:ext cx="8989359" cy="208815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Canción:</a:t>
                      </a:r>
                      <a:r>
                        <a:rPr lang="es-MX" sz="1200" baseline="0" dirty="0" smtClean="0">
                          <a:latin typeface="KG Miss Speechy IPA" panose="02000000000000000000" pitchFamily="2" charset="0"/>
                        </a:rPr>
                        <a:t> “Las gotitas de agua”</a:t>
                      </a:r>
                    </a:p>
                    <a:p>
                      <a:pPr marL="342900" indent="-342900">
                        <a:buFont typeface="Arial" panose="020B0604020202020204" pitchFamily="34" charset="0"/>
                        <a:buChar char="•"/>
                      </a:pPr>
                      <a:r>
                        <a:rPr lang="es-MX" sz="1200" baseline="0" dirty="0" smtClean="0">
                          <a:latin typeface="KG Miss Speechy IPA" panose="02000000000000000000" pitchFamily="2" charset="0"/>
                        </a:rPr>
                        <a:t>Tarea realizada: ficha de trabajo 3</a:t>
                      </a:r>
                    </a:p>
                    <a:p>
                      <a:pPr marL="342900" indent="-342900">
                        <a:buFont typeface="Arial" panose="020B0604020202020204" pitchFamily="34" charset="0"/>
                        <a:buChar char="•"/>
                      </a:pPr>
                      <a:r>
                        <a:rPr lang="es-MX" sz="1200" dirty="0" smtClean="0">
                          <a:latin typeface="KG Miss Speechy IPA" panose="02000000000000000000" pitchFamily="2" charset="0"/>
                        </a:rPr>
                        <a:t>Imágenes “Usos del agua”</a:t>
                      </a:r>
                    </a:p>
                    <a:p>
                      <a:pPr marL="342900" indent="-342900">
                        <a:buFont typeface="Arial" panose="020B0604020202020204" pitchFamily="34" charset="0"/>
                        <a:buChar char="•"/>
                      </a:pPr>
                      <a:r>
                        <a:rPr lang="es-MX" sz="1200" dirty="0" smtClean="0">
                          <a:latin typeface="KG Miss Speechy IPA" panose="02000000000000000000" pitchFamily="2" charset="0"/>
                        </a:rPr>
                        <a:t>Ficha de trabajo 4</a:t>
                      </a:r>
                    </a:p>
                    <a:p>
                      <a:pPr marL="342900" indent="-342900">
                        <a:buFont typeface="Arial" panose="020B0604020202020204" pitchFamily="34" charset="0"/>
                        <a:buChar char="•"/>
                      </a:pPr>
                      <a:r>
                        <a:rPr lang="es-MX" sz="1200" dirty="0" smtClean="0">
                          <a:latin typeface="KG Miss Speechy IPA" panose="02000000000000000000" pitchFamily="2" charset="0"/>
                        </a:rPr>
                        <a:t>Lápiz</a:t>
                      </a:r>
                    </a:p>
                    <a:p>
                      <a:pPr marL="342900" indent="-342900">
                        <a:buFont typeface="Arial" panose="020B0604020202020204" pitchFamily="34" charset="0"/>
                        <a:buChar char="•"/>
                      </a:pPr>
                      <a:r>
                        <a:rPr lang="es-MX" sz="1200" dirty="0" smtClean="0">
                          <a:latin typeface="KG Miss Speechy IPA" panose="02000000000000000000" pitchFamily="2" charset="0"/>
                        </a:rPr>
                        <a:t>Crayones</a:t>
                      </a:r>
                    </a:p>
                    <a:p>
                      <a:pPr marL="342900" indent="-342900">
                        <a:buFont typeface="Arial" panose="020B0604020202020204" pitchFamily="34" charset="0"/>
                        <a:buChar char="•"/>
                      </a:pPr>
                      <a:r>
                        <a:rPr lang="es-MX" sz="1200" dirty="0" smtClean="0">
                          <a:latin typeface="KG Miss Speechy IPA" panose="02000000000000000000" pitchFamily="2" charset="0"/>
                        </a:rPr>
                        <a:t>Rompecabezas</a:t>
                      </a:r>
                    </a:p>
                    <a:p>
                      <a:pPr marL="342900" indent="-342900">
                        <a:buFont typeface="Arial" panose="020B0604020202020204" pitchFamily="34" charset="0"/>
                        <a:buChar char="•"/>
                      </a:pPr>
                      <a:r>
                        <a:rPr lang="es-MX" sz="1200" dirty="0" smtClean="0">
                          <a:latin typeface="KG Miss Speechy IPA" panose="02000000000000000000" pitchFamily="2" charset="0"/>
                        </a:rPr>
                        <a:t>Canción:</a:t>
                      </a:r>
                      <a:r>
                        <a:rPr lang="es-MX" sz="1200" baseline="0" dirty="0" smtClean="0">
                          <a:latin typeface="KG Miss Speechy IPA" panose="02000000000000000000" pitchFamily="2" charset="0"/>
                        </a:rPr>
                        <a:t> “La señora gota”</a:t>
                      </a:r>
                      <a:endParaRPr lang="es-MX" sz="1200" dirty="0" smtClean="0">
                        <a:latin typeface="KG Miss Speechy IPA" panose="02000000000000000000" pitchFamily="2" charset="0"/>
                      </a:endParaRPr>
                    </a:p>
                    <a:p>
                      <a:pPr marL="342900" indent="-342900">
                        <a:buFont typeface="Arial" panose="020B0604020202020204" pitchFamily="34" charset="0"/>
                        <a:buChar char="•"/>
                      </a:pP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115399560"/>
              </p:ext>
            </p:extLst>
          </p:nvPr>
        </p:nvGraphicFramePr>
        <p:xfrm>
          <a:off x="398147" y="4626567"/>
          <a:ext cx="8989359" cy="135663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endParaRPr lang="es-MX" sz="1200" baseline="0" dirty="0" smtClean="0">
                        <a:latin typeface="KG Miss Speechy IPA" panose="02000000000000000000" pitchFamily="2" charset="0"/>
                      </a:endParaRPr>
                    </a:p>
                    <a:p>
                      <a:pPr marL="342900" indent="-342900">
                        <a:buFont typeface="Arial" panose="020B0604020202020204" pitchFamily="34" charset="0"/>
                        <a:buChar char="•"/>
                      </a:pPr>
                      <a:r>
                        <a:rPr lang="es-MX" sz="1200" baseline="0" dirty="0" smtClean="0">
                          <a:latin typeface="KG Miss Speechy IPA" panose="02000000000000000000" pitchFamily="2" charset="0"/>
                        </a:rPr>
                        <a:t>Plato plano </a:t>
                      </a:r>
                      <a:r>
                        <a:rPr lang="es-MX" sz="1200" baseline="0" dirty="0" smtClean="0">
                          <a:latin typeface="KG Miss Speechy IPA" panose="02000000000000000000" pitchFamily="2" charset="0"/>
                        </a:rPr>
                        <a:t>desechable circular</a:t>
                      </a:r>
                      <a:endParaRPr lang="es-MX" sz="1200" baseline="0" dirty="0" smtClean="0">
                        <a:latin typeface="KG Miss Speechy IPA" panose="02000000000000000000" pitchFamily="2" charset="0"/>
                      </a:endParaRPr>
                    </a:p>
                    <a:p>
                      <a:pPr marL="342900" indent="-342900">
                        <a:buFont typeface="Arial" panose="020B0604020202020204" pitchFamily="34" charset="0"/>
                        <a:buChar char="•"/>
                      </a:pPr>
                      <a:r>
                        <a:rPr lang="es-MX" sz="1200" baseline="0" dirty="0" smtClean="0">
                          <a:latin typeface="KG Miss Speechy IPA" panose="02000000000000000000" pitchFamily="2" charset="0"/>
                        </a:rPr>
                        <a:t>Broche mariposa</a:t>
                      </a:r>
                    </a:p>
                    <a:p>
                      <a:pPr marL="342900" indent="-342900">
                        <a:buFont typeface="Arial" panose="020B0604020202020204" pitchFamily="34" charset="0"/>
                        <a:buChar char="•"/>
                      </a:pPr>
                      <a:endParaRPr lang="es-MX" sz="1200" baseline="0" dirty="0" smtClean="0">
                        <a:latin typeface="KG Miss Speechy IPA" panose="02000000000000000000" pitchFamily="2" charset="0"/>
                      </a:endParaRPr>
                    </a:p>
                    <a:p>
                      <a:pPr marL="0" indent="0">
                        <a:buFont typeface="Arial" panose="020B0604020202020204" pitchFamily="34" charset="0"/>
                        <a:buNone/>
                      </a:pP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5" name="Imagen 4"/>
          <p:cNvPicPr>
            <a:picLocks noChangeAspect="1"/>
          </p:cNvPicPr>
          <p:nvPr/>
        </p:nvPicPr>
        <p:blipFill>
          <a:blip r:embed="rId5"/>
          <a:stretch>
            <a:fillRect/>
          </a:stretch>
        </p:blipFill>
        <p:spPr>
          <a:xfrm>
            <a:off x="6337939" y="5055097"/>
            <a:ext cx="682794" cy="761389"/>
          </a:xfrm>
          <a:prstGeom prst="rect">
            <a:avLst/>
          </a:prstGeom>
        </p:spPr>
      </p:pic>
      <p:pic>
        <p:nvPicPr>
          <p:cNvPr id="6" name="Imagen 5"/>
          <p:cNvPicPr>
            <a:picLocks noChangeAspect="1"/>
          </p:cNvPicPr>
          <p:nvPr/>
        </p:nvPicPr>
        <p:blipFill>
          <a:blip r:embed="rId6"/>
          <a:stretch>
            <a:fillRect/>
          </a:stretch>
        </p:blipFill>
        <p:spPr>
          <a:xfrm>
            <a:off x="5029200" y="5055097"/>
            <a:ext cx="883570" cy="895196"/>
          </a:xfrm>
          <a:prstGeom prst="rect">
            <a:avLst/>
          </a:prstGeom>
        </p:spPr>
      </p:pic>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12662" y="5502366"/>
            <a:ext cx="553822" cy="447927"/>
          </a:xfrm>
          <a:prstGeom prst="rect">
            <a:avLst/>
          </a:prstGeom>
        </p:spPr>
      </p:pic>
    </p:spTree>
    <p:extLst>
      <p:ext uri="{BB962C8B-B14F-4D97-AF65-F5344CB8AC3E}">
        <p14:creationId xmlns:p14="http://schemas.microsoft.com/office/powerpoint/2010/main" val="1284924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sp>
        <p:nvSpPr>
          <p:cNvPr id="11" name="CuadroTexto 10"/>
          <p:cNvSpPr txBox="1"/>
          <p:nvPr/>
        </p:nvSpPr>
        <p:spPr>
          <a:xfrm>
            <a:off x="914400" y="457782"/>
            <a:ext cx="8125691" cy="923330"/>
          </a:xfrm>
          <a:prstGeom prst="rect">
            <a:avLst/>
          </a:prstGeom>
          <a:noFill/>
        </p:spPr>
        <p:txBody>
          <a:bodyPr wrap="square" rtlCol="0">
            <a:spAutoFit/>
          </a:bodyPr>
          <a:lstStyle/>
          <a:p>
            <a:pPr algn="ctr"/>
            <a:r>
              <a:rPr lang="es-MX" sz="5400" dirty="0" smtClean="0">
                <a:solidFill>
                  <a:srgbClr val="002060"/>
                </a:solidFill>
                <a:latin typeface="Beachworks" pitchFamily="2" charset="0"/>
              </a:rPr>
              <a:t>EJEMPLO DE LA ACTIVIDAD</a:t>
            </a:r>
          </a:p>
        </p:txBody>
      </p:sp>
      <p:pic>
        <p:nvPicPr>
          <p:cNvPr id="1026" name="Picture 2" descr="Esto contiene una imagen de: Water Used Activity For Water The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245" y="1645315"/>
            <a:ext cx="3517523" cy="38752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6072" y="5296590"/>
            <a:ext cx="553822" cy="447927"/>
          </a:xfrm>
          <a:prstGeom prst="rect">
            <a:avLst/>
          </a:prstGeom>
        </p:spPr>
      </p:pic>
    </p:spTree>
    <p:extLst>
      <p:ext uri="{BB962C8B-B14F-4D97-AF65-F5344CB8AC3E}">
        <p14:creationId xmlns:p14="http://schemas.microsoft.com/office/powerpoint/2010/main" val="1812728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2086813535"/>
              </p:ext>
            </p:extLst>
          </p:nvPr>
        </p:nvGraphicFramePr>
        <p:xfrm>
          <a:off x="516775" y="495899"/>
          <a:ext cx="8989359" cy="6965678"/>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512466">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Ciclo del agua</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Jueves 14 de Marzo de 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a:txBody>
                    <a:bodyPr/>
                    <a:lstStyle/>
                    <a:p>
                      <a:pPr algn="ctr"/>
                      <a:r>
                        <a:rPr lang="es-MX" sz="1100" b="0" dirty="0" smtClean="0">
                          <a:solidFill>
                            <a:schemeClr val="tx1"/>
                          </a:solidFill>
                          <a:latin typeface="KG Miss Speechy IPA" panose="02000000000000000000" pitchFamily="2" charset="0"/>
                        </a:rPr>
                        <a:t>Saberes</a:t>
                      </a:r>
                      <a:r>
                        <a:rPr lang="es-MX" sz="1100" b="0" baseline="0" dirty="0" smtClean="0">
                          <a:solidFill>
                            <a:schemeClr val="tx1"/>
                          </a:solidFill>
                          <a:latin typeface="KG Miss Speechy IPA" panose="02000000000000000000" pitchFamily="2" charset="0"/>
                        </a:rPr>
                        <a:t> y Pensamiento Científico</a:t>
                      </a:r>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algn="just"/>
                      <a:r>
                        <a:rPr lang="es-ES" sz="1100" dirty="0" smtClean="0">
                          <a:latin typeface="KG Miss Speechy IPA" panose="02000000000000000000" pitchFamily="2" charset="0"/>
                        </a:rPr>
                        <a:t>Exploración de la diversidad natural que existe en la comunidad y en otros lugares.</a:t>
                      </a:r>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24307">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a:p>
                  </a:txBody>
                  <a:tcPr/>
                </a:tc>
                <a:tc gridSpan="3">
                  <a:txBody>
                    <a:bodyPr/>
                    <a:lstStyle/>
                    <a:p>
                      <a:pPr algn="just"/>
                      <a:r>
                        <a:rPr lang="es-MX" sz="1100" b="0" dirty="0" smtClean="0">
                          <a:solidFill>
                            <a:schemeClr val="tx1"/>
                          </a:solidFill>
                          <a:latin typeface="KG Miss Speechy IPA" panose="02000000000000000000" pitchFamily="2" charset="0"/>
                        </a:rPr>
                        <a:t>II.- </a:t>
                      </a:r>
                      <a:r>
                        <a:rPr lang="es-ES" sz="1100" b="0" dirty="0" smtClean="0">
                          <a:latin typeface="KG Miss Speechy IPA" panose="02000000000000000000" pitchFamily="2" charset="0"/>
                        </a:rPr>
                        <a:t>Formula, en su lengua materna y con sus palabras, explicaciones sencillas acerca de cómo y por qué suceden algunos procesos naturales, en la medida de lo posible, experimenta y pone a prueba sus supuestos; recurre a fuentes de consulta digitales para profundizar lo que sabe o intuye.</a:t>
                      </a:r>
                      <a:endParaRPr lang="es-MX" sz="1100" b="0" dirty="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4337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0" dirty="0" smtClean="0">
                          <a:solidFill>
                            <a:schemeClr val="tx1"/>
                          </a:solidFill>
                          <a:latin typeface="KG Miss Speechy IPA" panose="02000000000000000000" pitchFamily="2" charset="0"/>
                        </a:rPr>
                        <a:t>II.- </a:t>
                      </a:r>
                      <a:r>
                        <a:rPr lang="es-ES" sz="1200" b="0" dirty="0" smtClean="0">
                          <a:latin typeface="KG Miss Speechy IPA" panose="02000000000000000000" pitchFamily="2" charset="0"/>
                        </a:rPr>
                        <a:t>Escucha con atención, se interesa por lo que las otras personas expresan, e intercambia ideas esperando su turno para hablar.</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94686">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57168">
                <a:tc rowSpan="4">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84774">
                <a:tc vMerge="1">
                  <a:txBody>
                    <a:bodyPr/>
                    <a:lstStyle/>
                    <a:p>
                      <a:endParaRPr lang="es-MX"/>
                    </a:p>
                  </a:txBody>
                  <a:tcPr/>
                </a:tc>
                <a:tc gridSpan="4">
                  <a:txBody>
                    <a:bodyPr/>
                    <a:lstStyle/>
                    <a:p>
                      <a:pPr algn="just"/>
                      <a:r>
                        <a:rPr lang="es-MX" sz="1200" kern="1200" dirty="0" smtClean="0">
                          <a:solidFill>
                            <a:schemeClr val="dk1"/>
                          </a:solidFill>
                          <a:effectLst/>
                          <a:latin typeface="KG Miss Speechy IPA" panose="02000000000000000000" pitchFamily="2" charset="0"/>
                          <a:ea typeface="+mn-ea"/>
                          <a:cs typeface="+mn-cs"/>
                        </a:rPr>
                        <a:t>Dar</a:t>
                      </a:r>
                      <a:r>
                        <a:rPr lang="es-MX" sz="1200" kern="1200" baseline="0" dirty="0" smtClean="0">
                          <a:solidFill>
                            <a:schemeClr val="dk1"/>
                          </a:solidFill>
                          <a:effectLst/>
                          <a:latin typeface="KG Miss Speechy IPA" panose="02000000000000000000" pitchFamily="2" charset="0"/>
                          <a:ea typeface="+mn-ea"/>
                          <a:cs typeface="+mn-cs"/>
                        </a:rPr>
                        <a:t> los buenos días a los niños con la canción: “La señora gota”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https://www.youtube.com/watch?v=quWH-GBhQZk</a:t>
                      </a:r>
                      <a:r>
                        <a:rPr lang="es-MX" sz="1200" kern="1200" baseline="0" dirty="0" smtClean="0">
                          <a:solidFill>
                            <a:schemeClr val="dk1"/>
                          </a:solidFill>
                          <a:effectLst/>
                          <a:latin typeface="KG Miss Speechy IPA" panose="02000000000000000000" pitchFamily="2" charset="0"/>
                          <a:ea typeface="+mn-ea"/>
                          <a:cs typeface="+mn-cs"/>
                        </a:rPr>
                        <a:t> . Enseguida, observar el calendario y la actividad que realizaremos el día de hoy: “Ciclo del agua”. Preguntarles a los niños: ¿Cómo es el agua?, ¿Qué pasa si ponemos un vaso de agua en el congelador?, ¿Qué pasa con el agua si la ponemos a hervir?, ¿por qué llueve?, ¿Cómo llega el agua hasta las nubes? Dar espacio para escuchar cada una de sus respuestas.</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57940">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44350">
                <a:tc vMerge="1">
                  <a:txBody>
                    <a:bodyPr/>
                    <a:lstStyle/>
                    <a:p>
                      <a:endParaRPr lang="es-MX"/>
                    </a:p>
                  </a:txBody>
                  <a:tcPr/>
                </a:tc>
                <a:tc gridSpan="4">
                  <a:txBody>
                    <a:bodyPr/>
                    <a:lstStyle/>
                    <a:p>
                      <a:pPr algn="just"/>
                      <a:r>
                        <a:rPr lang="es-MX" sz="1200" kern="1200" baseline="0" dirty="0" smtClean="0">
                          <a:solidFill>
                            <a:schemeClr val="dk1"/>
                          </a:solidFill>
                          <a:effectLst/>
                          <a:latin typeface="KG Miss Speechy IPA" panose="02000000000000000000" pitchFamily="2" charset="0"/>
                          <a:ea typeface="+mn-ea"/>
                          <a:cs typeface="+mn-cs"/>
                        </a:rPr>
                        <a:t>Explicarles a los niños que el agua se transforma, la podemos observar </a:t>
                      </a:r>
                      <a:r>
                        <a:rPr lang="es-MX" sz="1200" b="1" kern="1200" baseline="0" dirty="0" smtClean="0">
                          <a:solidFill>
                            <a:schemeClr val="dk1"/>
                          </a:solidFill>
                          <a:effectLst/>
                          <a:latin typeface="KG Miss Speechy IPA" panose="02000000000000000000" pitchFamily="2" charset="0"/>
                          <a:ea typeface="+mn-ea"/>
                          <a:cs typeface="+mn-cs"/>
                        </a:rPr>
                        <a:t>líquida</a:t>
                      </a:r>
                      <a:r>
                        <a:rPr lang="es-MX" sz="1200" kern="1200" baseline="0" dirty="0" smtClean="0">
                          <a:solidFill>
                            <a:schemeClr val="dk1"/>
                          </a:solidFill>
                          <a:effectLst/>
                          <a:latin typeface="KG Miss Speechy IPA" panose="02000000000000000000" pitchFamily="2" charset="0"/>
                          <a:ea typeface="+mn-ea"/>
                          <a:cs typeface="+mn-cs"/>
                        </a:rPr>
                        <a:t> en un río o en el momento que nos lavamos las manos; la podemos observar </a:t>
                      </a:r>
                      <a:r>
                        <a:rPr lang="es-MX" sz="1200" b="1" kern="1200" baseline="0" dirty="0" smtClean="0">
                          <a:solidFill>
                            <a:schemeClr val="dk1"/>
                          </a:solidFill>
                          <a:effectLst/>
                          <a:latin typeface="KG Miss Speechy IPA" panose="02000000000000000000" pitchFamily="2" charset="0"/>
                          <a:ea typeface="+mn-ea"/>
                          <a:cs typeface="+mn-cs"/>
                        </a:rPr>
                        <a:t>sólida</a:t>
                      </a:r>
                      <a:r>
                        <a:rPr lang="es-MX" sz="1200" kern="1200" baseline="0" dirty="0" smtClean="0">
                          <a:solidFill>
                            <a:schemeClr val="dk1"/>
                          </a:solidFill>
                          <a:effectLst/>
                          <a:latin typeface="KG Miss Speechy IPA" panose="02000000000000000000" pitchFamily="2" charset="0"/>
                          <a:ea typeface="+mn-ea"/>
                          <a:cs typeface="+mn-cs"/>
                        </a:rPr>
                        <a:t> en los cubos de hielo que mamá utiliza para prepara agua fresca o la observamos </a:t>
                      </a:r>
                      <a:r>
                        <a:rPr lang="es-MX" sz="1200" b="1" kern="1200" baseline="0" dirty="0" smtClean="0">
                          <a:solidFill>
                            <a:schemeClr val="dk1"/>
                          </a:solidFill>
                          <a:effectLst/>
                          <a:latin typeface="KG Miss Speechy IPA" panose="02000000000000000000" pitchFamily="2" charset="0"/>
                          <a:ea typeface="+mn-ea"/>
                          <a:cs typeface="+mn-cs"/>
                        </a:rPr>
                        <a:t>gaseosa</a:t>
                      </a:r>
                      <a:r>
                        <a:rPr lang="es-MX" sz="1200" kern="1200" baseline="0" dirty="0" smtClean="0">
                          <a:solidFill>
                            <a:schemeClr val="dk1"/>
                          </a:solidFill>
                          <a:effectLst/>
                          <a:latin typeface="KG Miss Speechy IPA" panose="02000000000000000000" pitchFamily="2" charset="0"/>
                          <a:ea typeface="+mn-ea"/>
                          <a:cs typeface="+mn-cs"/>
                        </a:rPr>
                        <a:t>, cuando nos bañamos con agua caliente y se forma como una neblina en el baño. A todo este proceso cuando el agua se transforma debido a los cambios de temperatura se le conoce como </a:t>
                      </a:r>
                      <a:r>
                        <a:rPr lang="es-MX" sz="1200" b="1" kern="1200" baseline="0" dirty="0" smtClean="0">
                          <a:solidFill>
                            <a:schemeClr val="dk1"/>
                          </a:solidFill>
                          <a:effectLst/>
                          <a:latin typeface="KG Miss Speechy IPA" panose="02000000000000000000" pitchFamily="2" charset="0"/>
                          <a:ea typeface="+mn-ea"/>
                          <a:cs typeface="+mn-cs"/>
                        </a:rPr>
                        <a:t>ciclo del agua. </a:t>
                      </a:r>
                      <a:r>
                        <a:rPr lang="es-MX" sz="1200" b="0" kern="1200" baseline="0" dirty="0" smtClean="0">
                          <a:solidFill>
                            <a:schemeClr val="dk1"/>
                          </a:solidFill>
                          <a:effectLst/>
                          <a:latin typeface="KG Miss Speechy IPA" panose="02000000000000000000" pitchFamily="2" charset="0"/>
                          <a:ea typeface="+mn-ea"/>
                          <a:cs typeface="+mn-cs"/>
                        </a:rPr>
                        <a:t>Enseguida observar el video: “Ciclo del agua | Camaleón” </a:t>
                      </a:r>
                      <a:r>
                        <a:rPr lang="es-MX" sz="1200" b="0" kern="1200" baseline="0" dirty="0" smtClean="0">
                          <a:solidFill>
                            <a:schemeClr val="dk1"/>
                          </a:solidFill>
                          <a:effectLst/>
                          <a:latin typeface="KG Miss Speechy IPA" panose="02000000000000000000" pitchFamily="2" charset="0"/>
                          <a:ea typeface="+mn-ea"/>
                          <a:cs typeface="+mn-cs"/>
                          <a:hlinkClick r:id="rId5"/>
                        </a:rPr>
                        <a:t>https://www.youtube.com/watch?v=76dw3ZRFGNQ</a:t>
                      </a:r>
                      <a:r>
                        <a:rPr lang="es-MX" sz="1200" b="0" kern="1200" baseline="0" dirty="0" smtClean="0">
                          <a:solidFill>
                            <a:schemeClr val="dk1"/>
                          </a:solidFill>
                          <a:effectLst/>
                          <a:latin typeface="KG Miss Speechy IPA" panose="02000000000000000000" pitchFamily="2" charset="0"/>
                          <a:ea typeface="+mn-ea"/>
                          <a:cs typeface="+mn-cs"/>
                        </a:rPr>
                        <a:t> y comentar sobre lo que les pareció más interesante.</a:t>
                      </a:r>
                    </a:p>
                    <a:p>
                      <a:pPr algn="just"/>
                      <a:r>
                        <a:rPr lang="es-MX" sz="1200" b="0" kern="1200" baseline="0" dirty="0" smtClean="0">
                          <a:solidFill>
                            <a:schemeClr val="dk1"/>
                          </a:solidFill>
                          <a:effectLst/>
                          <a:latin typeface="KG Miss Speechy IPA" panose="02000000000000000000" pitchFamily="2" charset="0"/>
                          <a:ea typeface="+mn-ea"/>
                          <a:cs typeface="+mn-cs"/>
                        </a:rPr>
                        <a:t>Enseguida realizar en conjunto el experimento “Ciclo del agua”, para ello, la maestra deberá realizar los diversos procesos del ciclo del agua en una bolsa </a:t>
                      </a:r>
                      <a:r>
                        <a:rPr lang="es-MX" sz="1200" b="0" kern="1200" baseline="0" dirty="0" err="1" smtClean="0">
                          <a:solidFill>
                            <a:schemeClr val="dk1"/>
                          </a:solidFill>
                          <a:effectLst/>
                          <a:latin typeface="KG Miss Speechy IPA" panose="02000000000000000000" pitchFamily="2" charset="0"/>
                          <a:ea typeface="+mn-ea"/>
                          <a:cs typeface="+mn-cs"/>
                        </a:rPr>
                        <a:t>ziploc</a:t>
                      </a:r>
                      <a:r>
                        <a:rPr lang="es-MX" sz="1200" b="0" kern="1200" baseline="0" dirty="0" smtClean="0">
                          <a:solidFill>
                            <a:schemeClr val="dk1"/>
                          </a:solidFill>
                          <a:effectLst/>
                          <a:latin typeface="KG Miss Speechy IPA" panose="02000000000000000000" pitchFamily="2" charset="0"/>
                          <a:ea typeface="+mn-ea"/>
                          <a:cs typeface="+mn-cs"/>
                        </a:rPr>
                        <a:t> utilizando plumones permanentes, a esa bolsita deberá colocarle un poco de agua y pegarla en la ventana de manera que los rayos del Sol le den directamente. Preguntarles a los niños: ¿Qué creen que vaya a suceder?, ¿por qué? Posteriormente, dejar la bolsita en la ventana y al final de la jornada, observar que fue lo que pasó.</a:t>
                      </a:r>
                      <a:endParaRPr lang="es-MX" sz="1200" b="1" kern="1200" baseline="0" dirty="0" smtClean="0">
                        <a:solidFill>
                          <a:schemeClr val="dk1"/>
                        </a:solidFill>
                        <a:effectLst/>
                        <a:latin typeface="KG Miss Speechy IPA" panose="02000000000000000000" pitchFamily="2" charset="0"/>
                        <a:ea typeface="+mn-ea"/>
                        <a:cs typeface="+mn-cs"/>
                      </a:endParaRPr>
                    </a:p>
                    <a:p>
                      <a:pPr algn="just"/>
                      <a:endParaRPr lang="es-MX" sz="1200" kern="1200" baseline="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2" name="CuadroTexto 11"/>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sp>
        <p:nvSpPr>
          <p:cNvPr id="9" name="CuadroTexto 8"/>
          <p:cNvSpPr txBox="1"/>
          <p:nvPr/>
        </p:nvSpPr>
        <p:spPr>
          <a:xfrm rot="16200000">
            <a:off x="-156261" y="5404886"/>
            <a:ext cx="2017221" cy="276999"/>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7069" y="495899"/>
            <a:ext cx="553822" cy="447927"/>
          </a:xfrm>
          <a:prstGeom prst="rect">
            <a:avLst/>
          </a:prstGeom>
        </p:spPr>
      </p:pic>
    </p:spTree>
    <p:extLst>
      <p:ext uri="{BB962C8B-B14F-4D97-AF65-F5344CB8AC3E}">
        <p14:creationId xmlns:p14="http://schemas.microsoft.com/office/powerpoint/2010/main" val="2573919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2" name="CuadroTexto 11"/>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9" name="Tabla 8"/>
          <p:cNvGraphicFramePr>
            <a:graphicFrameLocks noGrp="1"/>
          </p:cNvGraphicFramePr>
          <p:nvPr>
            <p:extLst>
              <p:ext uri="{D42A27DB-BD31-4B8C-83A1-F6EECF244321}">
                <p14:modId xmlns:p14="http://schemas.microsoft.com/office/powerpoint/2010/main" val="905148471"/>
              </p:ext>
            </p:extLst>
          </p:nvPr>
        </p:nvGraphicFramePr>
        <p:xfrm>
          <a:off x="418034" y="443572"/>
          <a:ext cx="8989359" cy="1095000"/>
        </p:xfrm>
        <a:graphic>
          <a:graphicData uri="http://schemas.openxmlformats.org/drawingml/2006/table">
            <a:tbl>
              <a:tblPr firstRow="1" bandRow="1">
                <a:tableStyleId>{5C22544A-7EE6-4342-B048-85BDC9FD1C3A}</a:tableStyleId>
              </a:tblPr>
              <a:tblGrid>
                <a:gridCol w="635353"/>
                <a:gridCol w="8354006"/>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 realizar el ciclo del</a:t>
                      </a:r>
                      <a:r>
                        <a:rPr lang="es-MX" sz="1200" kern="1200" baseline="0" dirty="0" smtClean="0">
                          <a:solidFill>
                            <a:schemeClr val="dk1"/>
                          </a:solidFill>
                          <a:effectLst/>
                          <a:latin typeface="KG Miss Speechy IPA" panose="02000000000000000000" pitchFamily="2" charset="0"/>
                          <a:ea typeface="+mn-ea"/>
                          <a:cs typeface="+mn-cs"/>
                        </a:rPr>
                        <a:t> agua. Los alumnos deberán ilustrar en la ficha de trabajo 5 las diversas fases del ciclo del agua, recortarlas y pegarlas en un plato desechable y armarlo (como se muestra en el ejemplo) colocándole un broche mariposa con ayuda de la maestra.</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Despedirnos con la canción: “El agua es mágica”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https://www.youtube.com/watch?v=HHiXUhe45FA</a:t>
                      </a:r>
                      <a:r>
                        <a:rPr lang="es-MX" sz="1200" kern="1200" baseline="0" dirty="0" smtClean="0">
                          <a:solidFill>
                            <a:schemeClr val="dk1"/>
                          </a:solidFill>
                          <a:effectLst/>
                          <a:latin typeface="KG Miss Speechy IPA" panose="02000000000000000000" pitchFamily="2" charset="0"/>
                          <a:ea typeface="+mn-ea"/>
                          <a:cs typeface="+mn-cs"/>
                        </a:rPr>
                        <a:t> .</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1349735105"/>
              </p:ext>
            </p:extLst>
          </p:nvPr>
        </p:nvGraphicFramePr>
        <p:xfrm>
          <a:off x="418034" y="1779119"/>
          <a:ext cx="8989359" cy="281967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Canción:</a:t>
                      </a:r>
                      <a:r>
                        <a:rPr lang="es-MX" sz="1200" baseline="0" dirty="0" smtClean="0">
                          <a:latin typeface="KG Miss Speechy IPA" panose="02000000000000000000" pitchFamily="2" charset="0"/>
                        </a:rPr>
                        <a:t> “La señora gota”</a:t>
                      </a:r>
                      <a:endParaRPr lang="es-MX" sz="1200" dirty="0" smtClean="0">
                        <a:latin typeface="KG Miss Speechy IPA" panose="02000000000000000000" pitchFamily="2" charset="0"/>
                      </a:endParaRPr>
                    </a:p>
                    <a:p>
                      <a:pPr marL="342900" indent="-342900">
                        <a:buFont typeface="Arial" panose="020B0604020202020204" pitchFamily="34" charset="0"/>
                        <a:buChar char="•"/>
                      </a:pPr>
                      <a:r>
                        <a:rPr lang="es-MX" sz="1200" b="0" kern="1200" baseline="0" dirty="0" smtClean="0">
                          <a:solidFill>
                            <a:schemeClr val="dk1"/>
                          </a:solidFill>
                          <a:effectLst/>
                          <a:latin typeface="KG Miss Speechy IPA" panose="02000000000000000000" pitchFamily="2" charset="0"/>
                          <a:ea typeface="+mn-ea"/>
                          <a:cs typeface="+mn-cs"/>
                        </a:rPr>
                        <a:t>Video: “Ciclo del agua | Camaleón” </a:t>
                      </a:r>
                    </a:p>
                    <a:p>
                      <a:pPr marL="342900" indent="-342900">
                        <a:buFont typeface="Arial" panose="020B0604020202020204" pitchFamily="34" charset="0"/>
                        <a:buChar char="•"/>
                      </a:pPr>
                      <a:r>
                        <a:rPr lang="es-MX" sz="1200" dirty="0" smtClean="0">
                          <a:latin typeface="KG Miss Speechy IPA" panose="02000000000000000000" pitchFamily="2" charset="0"/>
                        </a:rPr>
                        <a:t>Bolsita </a:t>
                      </a:r>
                      <a:r>
                        <a:rPr lang="es-MX" sz="1200" dirty="0" err="1" smtClean="0">
                          <a:latin typeface="KG Miss Speechy IPA" panose="02000000000000000000" pitchFamily="2" charset="0"/>
                        </a:rPr>
                        <a:t>ziploc</a:t>
                      </a:r>
                      <a:endParaRPr lang="es-MX" sz="1200" dirty="0" smtClean="0">
                        <a:latin typeface="KG Miss Speechy IPA" panose="02000000000000000000" pitchFamily="2" charset="0"/>
                      </a:endParaRPr>
                    </a:p>
                    <a:p>
                      <a:pPr marL="342900" indent="-342900">
                        <a:buFont typeface="Arial" panose="020B0604020202020204" pitchFamily="34" charset="0"/>
                        <a:buChar char="•"/>
                      </a:pPr>
                      <a:r>
                        <a:rPr lang="es-MX" sz="1200" dirty="0" smtClean="0">
                          <a:latin typeface="KG Miss Speechy IPA" panose="02000000000000000000" pitchFamily="2" charset="0"/>
                        </a:rPr>
                        <a:t>Plumones</a:t>
                      </a:r>
                      <a:r>
                        <a:rPr lang="es-MX" sz="1200" baseline="0" dirty="0" smtClean="0">
                          <a:latin typeface="KG Miss Speechy IPA" panose="02000000000000000000" pitchFamily="2" charset="0"/>
                        </a:rPr>
                        <a:t> permanentes</a:t>
                      </a:r>
                    </a:p>
                    <a:p>
                      <a:pPr marL="342900" indent="-342900">
                        <a:buFont typeface="Arial" panose="020B0604020202020204" pitchFamily="34" charset="0"/>
                        <a:buChar char="•"/>
                      </a:pPr>
                      <a:r>
                        <a:rPr lang="es-MX" sz="1200" baseline="0" dirty="0" smtClean="0">
                          <a:latin typeface="KG Miss Speechy IPA" panose="02000000000000000000" pitchFamily="2" charset="0"/>
                        </a:rPr>
                        <a:t>Agua</a:t>
                      </a:r>
                    </a:p>
                    <a:p>
                      <a:pPr marL="342900" indent="-342900">
                        <a:buFont typeface="Arial" panose="020B0604020202020204" pitchFamily="34" charset="0"/>
                        <a:buChar char="•"/>
                      </a:pPr>
                      <a:r>
                        <a:rPr lang="es-MX" sz="1200" baseline="0" dirty="0" smtClean="0">
                          <a:latin typeface="KG Miss Speechy IPA" panose="02000000000000000000" pitchFamily="2" charset="0"/>
                        </a:rPr>
                        <a:t>Cinta</a:t>
                      </a:r>
                      <a:r>
                        <a:rPr lang="es-MX" sz="1200" baseline="0" dirty="0">
                          <a:latin typeface="KG Miss Speechy IPA" panose="02000000000000000000" pitchFamily="2" charset="0"/>
                        </a:rPr>
                        <a:t> </a:t>
                      </a:r>
                      <a:r>
                        <a:rPr lang="es-MX" sz="1200" baseline="0" dirty="0" smtClean="0">
                          <a:latin typeface="KG Miss Speechy IPA" panose="02000000000000000000" pitchFamily="2" charset="0"/>
                        </a:rPr>
                        <a:t>adhesiva</a:t>
                      </a:r>
                    </a:p>
                    <a:p>
                      <a:pPr marL="342900" indent="-342900">
                        <a:buFont typeface="Arial" panose="020B0604020202020204" pitchFamily="34" charset="0"/>
                        <a:buChar char="•"/>
                      </a:pPr>
                      <a:r>
                        <a:rPr lang="es-MX" sz="1200" baseline="0" dirty="0" smtClean="0">
                          <a:latin typeface="KG Miss Speechy IPA" panose="02000000000000000000" pitchFamily="2" charset="0"/>
                        </a:rPr>
                        <a:t>Ficha de trabajo 5</a:t>
                      </a:r>
                    </a:p>
                    <a:p>
                      <a:pPr marL="342900" indent="-342900">
                        <a:buFont typeface="Arial" panose="020B0604020202020204" pitchFamily="34" charset="0"/>
                        <a:buChar char="•"/>
                      </a:pPr>
                      <a:r>
                        <a:rPr lang="es-MX" sz="1200" baseline="0" dirty="0" smtClean="0">
                          <a:latin typeface="KG Miss Speechy IPA" panose="02000000000000000000" pitchFamily="2" charset="0"/>
                        </a:rPr>
                        <a:t>Tijeras</a:t>
                      </a:r>
                    </a:p>
                    <a:p>
                      <a:pPr marL="342900" indent="-342900">
                        <a:buFont typeface="Arial" panose="020B0604020202020204" pitchFamily="34" charset="0"/>
                        <a:buChar char="•"/>
                      </a:pPr>
                      <a:r>
                        <a:rPr lang="es-MX" sz="1200" baseline="0" dirty="0" smtClean="0">
                          <a:latin typeface="KG Miss Speechy IPA" panose="02000000000000000000" pitchFamily="2" charset="0"/>
                        </a:rPr>
                        <a:t>Pegamento</a:t>
                      </a:r>
                    </a:p>
                    <a:p>
                      <a:pPr marL="342900" indent="-342900">
                        <a:buFont typeface="Arial" panose="020B0604020202020204" pitchFamily="34" charset="0"/>
                        <a:buChar char="•"/>
                      </a:pPr>
                      <a:r>
                        <a:rPr lang="es-MX" sz="1200" baseline="0" dirty="0" smtClean="0">
                          <a:latin typeface="KG Miss Speechy IPA" panose="02000000000000000000" pitchFamily="2" charset="0"/>
                        </a:rPr>
                        <a:t>Broche mariposa</a:t>
                      </a:r>
                    </a:p>
                    <a:p>
                      <a:pPr marL="342900" indent="-342900">
                        <a:buFont typeface="Arial" panose="020B0604020202020204" pitchFamily="34" charset="0"/>
                        <a:buChar char="•"/>
                      </a:pPr>
                      <a:r>
                        <a:rPr lang="es-MX" sz="1200" baseline="0" dirty="0" smtClean="0">
                          <a:latin typeface="KG Miss Speechy IPA" panose="02000000000000000000" pitchFamily="2" charset="0"/>
                        </a:rPr>
                        <a:t>Plato desechable</a:t>
                      </a:r>
                    </a:p>
                    <a:p>
                      <a:pPr marL="342900" indent="-342900">
                        <a:buFont typeface="Arial" panose="020B0604020202020204" pitchFamily="34" charset="0"/>
                        <a:buChar char="•"/>
                      </a:pPr>
                      <a:r>
                        <a:rPr lang="es-MX" sz="1200" baseline="0" dirty="0" smtClean="0">
                          <a:latin typeface="KG Miss Speechy IPA" panose="02000000000000000000" pitchFamily="2" charset="0"/>
                        </a:rPr>
                        <a:t>Canción: “El agua es mágica”</a:t>
                      </a:r>
                    </a:p>
                    <a:p>
                      <a:pPr marL="342900" indent="-342900">
                        <a:buFont typeface="Arial" panose="020B0604020202020204" pitchFamily="34" charset="0"/>
                        <a:buChar char="•"/>
                      </a:pPr>
                      <a:r>
                        <a:rPr lang="es-MX" sz="1200" baseline="0" dirty="0" smtClean="0">
                          <a:latin typeface="KG Miss Speechy IPA" panose="02000000000000000000" pitchFamily="2" charset="0"/>
                        </a:rPr>
                        <a:t>Ficha de trabajo 6 (Tarea)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450362236"/>
              </p:ext>
            </p:extLst>
          </p:nvPr>
        </p:nvGraphicFramePr>
        <p:xfrm>
          <a:off x="398147" y="4626567"/>
          <a:ext cx="8989359" cy="153951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baseline="0" dirty="0" smtClean="0">
                          <a:latin typeface="KG Miss Speechy IPA" panose="02000000000000000000" pitchFamily="2" charset="0"/>
                        </a:rPr>
                        <a:t>Realizar la ficha de trabajo 6, según los resultados del experimento realizado en el aula con tu maestra, dibujando los resultados que obtuviste y escribiendo una conclusión con ayuda de tu mamá o tu papá.</a:t>
                      </a:r>
                    </a:p>
                    <a:p>
                      <a:pPr marL="342900" indent="-342900">
                        <a:buFont typeface="Arial" panose="020B0604020202020204" pitchFamily="34" charset="0"/>
                        <a:buChar char="•"/>
                      </a:pPr>
                      <a:r>
                        <a:rPr lang="es-MX" sz="1200" baseline="0" dirty="0" smtClean="0">
                          <a:latin typeface="KG Miss Speechy IPA" panose="02000000000000000000" pitchFamily="2" charset="0"/>
                        </a:rPr>
                        <a:t>Recortes del agua en estado líquido.</a:t>
                      </a:r>
                    </a:p>
                    <a:p>
                      <a:pPr marL="342900" indent="-342900">
                        <a:buFont typeface="Arial" panose="020B0604020202020204" pitchFamily="34" charset="0"/>
                        <a:buChar char="•"/>
                      </a:pPr>
                      <a:r>
                        <a:rPr lang="es-MX" sz="1200" baseline="0" dirty="0" smtClean="0">
                          <a:latin typeface="KG Miss Speechy IPA" panose="02000000000000000000" pitchFamily="2" charset="0"/>
                        </a:rPr>
                        <a:t>Vaso desechable transparente</a:t>
                      </a:r>
                    </a:p>
                    <a:p>
                      <a:pPr marL="342900" indent="-342900">
                        <a:buFont typeface="Arial" panose="020B0604020202020204" pitchFamily="34" charset="0"/>
                        <a:buChar char="•"/>
                      </a:pPr>
                      <a:r>
                        <a:rPr lang="es-MX" sz="1200" baseline="0" dirty="0" smtClean="0">
                          <a:latin typeface="KG Miss Speechy IPA" panose="02000000000000000000" pitchFamily="2" charset="0"/>
                        </a:rPr>
                        <a:t>Gotero </a:t>
                      </a:r>
                    </a:p>
                    <a:p>
                      <a:pPr marL="0" indent="0">
                        <a:buFont typeface="Arial" panose="020B0604020202020204" pitchFamily="34" charset="0"/>
                        <a:buNone/>
                      </a:pP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2" name="Imagen 1"/>
          <p:cNvPicPr>
            <a:picLocks noChangeAspect="1"/>
          </p:cNvPicPr>
          <p:nvPr/>
        </p:nvPicPr>
        <p:blipFill>
          <a:blip r:embed="rId5"/>
          <a:stretch>
            <a:fillRect/>
          </a:stretch>
        </p:blipFill>
        <p:spPr>
          <a:xfrm>
            <a:off x="4710389" y="5416794"/>
            <a:ext cx="654716" cy="705433"/>
          </a:xfrm>
          <a:prstGeom prst="rect">
            <a:avLst/>
          </a:prstGeom>
        </p:spPr>
      </p:pic>
      <p:pic>
        <p:nvPicPr>
          <p:cNvPr id="3" name="Imagen 2"/>
          <p:cNvPicPr>
            <a:picLocks noChangeAspect="1"/>
          </p:cNvPicPr>
          <p:nvPr/>
        </p:nvPicPr>
        <p:blipFill>
          <a:blip r:embed="rId6"/>
          <a:stretch>
            <a:fillRect/>
          </a:stretch>
        </p:blipFill>
        <p:spPr>
          <a:xfrm>
            <a:off x="5518797" y="5396324"/>
            <a:ext cx="773515" cy="778411"/>
          </a:xfrm>
          <a:prstGeom prst="rect">
            <a:avLst/>
          </a:prstGeom>
        </p:spPr>
      </p:pic>
      <p:pic>
        <p:nvPicPr>
          <p:cNvPr id="15" name="Imagen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9289" y="5628449"/>
            <a:ext cx="553822" cy="447927"/>
          </a:xfrm>
          <a:prstGeom prst="rect">
            <a:avLst/>
          </a:prstGeom>
        </p:spPr>
      </p:pic>
    </p:spTree>
    <p:extLst>
      <p:ext uri="{BB962C8B-B14F-4D97-AF65-F5344CB8AC3E}">
        <p14:creationId xmlns:p14="http://schemas.microsoft.com/office/powerpoint/2010/main" val="3185963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sp>
        <p:nvSpPr>
          <p:cNvPr id="11" name="CuadroTexto 10"/>
          <p:cNvSpPr txBox="1"/>
          <p:nvPr/>
        </p:nvSpPr>
        <p:spPr>
          <a:xfrm>
            <a:off x="914400" y="457782"/>
            <a:ext cx="8125691" cy="923330"/>
          </a:xfrm>
          <a:prstGeom prst="rect">
            <a:avLst/>
          </a:prstGeom>
          <a:noFill/>
        </p:spPr>
        <p:txBody>
          <a:bodyPr wrap="square" rtlCol="0">
            <a:spAutoFit/>
          </a:bodyPr>
          <a:lstStyle/>
          <a:p>
            <a:pPr algn="ctr"/>
            <a:r>
              <a:rPr lang="es-MX" sz="5400" dirty="0" smtClean="0">
                <a:solidFill>
                  <a:srgbClr val="002060"/>
                </a:solidFill>
                <a:latin typeface="Beachworks" pitchFamily="2" charset="0"/>
              </a:rPr>
              <a:t>EJEMPLO DE LA ACTIVIDAD</a:t>
            </a:r>
          </a:p>
        </p:txBody>
      </p:sp>
      <p:pic>
        <p:nvPicPr>
          <p:cNvPr id="2052" name="Picture 4" descr="Esto contiene una imagen de: Guide to Easy Water Cycle Activities for Lesson Planning - Priceless Pondering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2280" y="1381112"/>
            <a:ext cx="3996798" cy="399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6072" y="5628449"/>
            <a:ext cx="553822" cy="447927"/>
          </a:xfrm>
          <a:prstGeom prst="rect">
            <a:avLst/>
          </a:prstGeom>
        </p:spPr>
      </p:pic>
    </p:spTree>
    <p:extLst>
      <p:ext uri="{BB962C8B-B14F-4D97-AF65-F5344CB8AC3E}">
        <p14:creationId xmlns:p14="http://schemas.microsoft.com/office/powerpoint/2010/main" val="3828366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sp>
        <p:nvSpPr>
          <p:cNvPr id="11" name="CuadroTexto 10"/>
          <p:cNvSpPr txBox="1"/>
          <p:nvPr/>
        </p:nvSpPr>
        <p:spPr>
          <a:xfrm>
            <a:off x="914400" y="457782"/>
            <a:ext cx="8125691" cy="923330"/>
          </a:xfrm>
          <a:prstGeom prst="rect">
            <a:avLst/>
          </a:prstGeom>
          <a:noFill/>
        </p:spPr>
        <p:txBody>
          <a:bodyPr wrap="square" rtlCol="0">
            <a:spAutoFit/>
          </a:bodyPr>
          <a:lstStyle/>
          <a:p>
            <a:pPr algn="ctr"/>
            <a:r>
              <a:rPr lang="es-MX" sz="5400" dirty="0" smtClean="0">
                <a:solidFill>
                  <a:srgbClr val="002060"/>
                </a:solidFill>
                <a:latin typeface="Beachworks" pitchFamily="2" charset="0"/>
              </a:rPr>
              <a:t>EJEMPLO DE LA ACTIVIDAD</a:t>
            </a:r>
          </a:p>
        </p:txBody>
      </p:sp>
      <p:pic>
        <p:nvPicPr>
          <p:cNvPr id="3074" name="Picture 2" descr="https://i.pinimg.com/564x/d4/0b/1f/d40b1faa69f1ecddec8d9bb41cc45d23.jpg"/>
          <p:cNvPicPr>
            <a:picLocks noChangeAspect="1" noChangeArrowheads="1"/>
          </p:cNvPicPr>
          <p:nvPr/>
        </p:nvPicPr>
        <p:blipFill rotWithShape="1">
          <a:blip r:embed="rId4">
            <a:extLst>
              <a:ext uri="{28A0092B-C50C-407E-A947-70E740481C1C}">
                <a14:useLocalDpi xmlns:a14="http://schemas.microsoft.com/office/drawing/2010/main" val="0"/>
              </a:ext>
            </a:extLst>
          </a:blip>
          <a:srcRect t="19682"/>
          <a:stretch/>
        </p:blipFill>
        <p:spPr bwMode="auto">
          <a:xfrm>
            <a:off x="3195236" y="1547596"/>
            <a:ext cx="3564018" cy="42887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80574" y="5612375"/>
            <a:ext cx="553822" cy="447927"/>
          </a:xfrm>
          <a:prstGeom prst="rect">
            <a:avLst/>
          </a:prstGeom>
        </p:spPr>
      </p:pic>
    </p:spTree>
    <p:extLst>
      <p:ext uri="{BB962C8B-B14F-4D97-AF65-F5344CB8AC3E}">
        <p14:creationId xmlns:p14="http://schemas.microsoft.com/office/powerpoint/2010/main" val="2994918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2206054902"/>
              </p:ext>
            </p:extLst>
          </p:nvPr>
        </p:nvGraphicFramePr>
        <p:xfrm>
          <a:off x="516775" y="495899"/>
          <a:ext cx="8989359" cy="5705242"/>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512466">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Estado líquido</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Viernes 15 de Marzo de 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100" b="0" dirty="0" smtClean="0">
                          <a:solidFill>
                            <a:schemeClr val="tx1"/>
                          </a:solidFill>
                          <a:latin typeface="KG Miss Speechy IPA" panose="02000000000000000000" pitchFamily="2" charset="0"/>
                        </a:rPr>
                        <a:t>Saberes</a:t>
                      </a:r>
                      <a:r>
                        <a:rPr lang="es-MX" sz="1100" b="0" baseline="0" dirty="0" smtClean="0">
                          <a:solidFill>
                            <a:schemeClr val="tx1"/>
                          </a:solidFill>
                          <a:latin typeface="KG Miss Speechy IPA" panose="02000000000000000000" pitchFamily="2" charset="0"/>
                        </a:rPr>
                        <a:t> y Pensamiento Científico</a:t>
                      </a:r>
                      <a:endParaRPr lang="es-MX" sz="11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algn="just"/>
                      <a:r>
                        <a:rPr lang="es-ES" sz="1100" dirty="0" smtClean="0">
                          <a:latin typeface="KG Miss Speechy IPA" panose="02000000000000000000" pitchFamily="2" charset="0"/>
                        </a:rPr>
                        <a:t>Exploración de la diversidad natural que existe en la comunidad y en otros lugares.</a:t>
                      </a:r>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24307">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b="0" dirty="0" smtClean="0">
                          <a:solidFill>
                            <a:schemeClr val="tx1"/>
                          </a:solidFill>
                          <a:latin typeface="KG Miss Speechy IPA" panose="02000000000000000000" pitchFamily="2" charset="0"/>
                        </a:rPr>
                        <a:t>II.- </a:t>
                      </a:r>
                      <a:r>
                        <a:rPr lang="es-ES" sz="1100" b="0" dirty="0" smtClean="0">
                          <a:latin typeface="KG Miss Speechy IPA" panose="02000000000000000000" pitchFamily="2" charset="0"/>
                        </a:rPr>
                        <a:t>Formula, en su lengua materna y con sus palabras, explicaciones sencillas acerca de cómo y por qué suceden algunos procesos naturales, en la medida de lo posible, experimenta y pone a prueba sus supuestos; recurre a fuentes de consulta digitales para profundizar lo que sabe o intuye.</a:t>
                      </a:r>
                      <a:endParaRPr lang="es-MX" sz="11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4337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0" dirty="0" smtClean="0">
                          <a:solidFill>
                            <a:schemeClr val="tx1"/>
                          </a:solidFill>
                          <a:latin typeface="KG Miss Speechy IPA" panose="02000000000000000000" pitchFamily="2" charset="0"/>
                        </a:rPr>
                        <a:t>II.- </a:t>
                      </a:r>
                      <a:r>
                        <a:rPr lang="es-ES" sz="1200" b="0" dirty="0" smtClean="0">
                          <a:latin typeface="KG Miss Speechy IPA" panose="02000000000000000000" pitchFamily="2" charset="0"/>
                        </a:rPr>
                        <a:t>Escucha con atención, se interesa por lo que las otras personas expresan, e intercambia ideas esperando su turno para hablar.</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94686">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57168">
                <a:tc rowSpan="4">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84774">
                <a:tc vMerge="1">
                  <a:txBody>
                    <a:bodyPr/>
                    <a:lstStyle/>
                    <a:p>
                      <a:endParaRPr lang="es-MX"/>
                    </a:p>
                  </a:txBody>
                  <a:tcPr/>
                </a:tc>
                <a:tc gridSpan="4">
                  <a:txBody>
                    <a:bodyPr/>
                    <a:lstStyle/>
                    <a:p>
                      <a:pPr algn="just"/>
                      <a:r>
                        <a:rPr lang="es-MX" sz="1200" kern="1200" dirty="0" smtClean="0">
                          <a:solidFill>
                            <a:schemeClr val="dk1"/>
                          </a:solidFill>
                          <a:effectLst/>
                          <a:latin typeface="KG Miss Speechy IPA" panose="02000000000000000000" pitchFamily="2" charset="0"/>
                          <a:ea typeface="+mn-ea"/>
                          <a:cs typeface="+mn-cs"/>
                        </a:rPr>
                        <a:t>Dar</a:t>
                      </a:r>
                      <a:r>
                        <a:rPr lang="es-MX" sz="1200" kern="1200" baseline="0" dirty="0" smtClean="0">
                          <a:solidFill>
                            <a:schemeClr val="dk1"/>
                          </a:solidFill>
                          <a:effectLst/>
                          <a:latin typeface="KG Miss Speechy IPA" panose="02000000000000000000" pitchFamily="2" charset="0"/>
                          <a:ea typeface="+mn-ea"/>
                          <a:cs typeface="+mn-cs"/>
                        </a:rPr>
                        <a:t> los buenos días a los niños y recordar las actividades que hemos realizado en la semana y lo que hemos aprendido. Posteriormente, observar el calendario y la actividad que debemos realizar el día de hoy: “Estado líquido”. Pedirles que recuerden y mencionen las características del agua en estado líquido.</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57940">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44350">
                <a:tc vMerge="1">
                  <a:txBody>
                    <a:bodyPr/>
                    <a:lstStyle/>
                    <a:p>
                      <a:endParaRPr lang="es-MX"/>
                    </a:p>
                  </a:txBody>
                  <a:tcPr/>
                </a:tc>
                <a:tc gridSpan="4">
                  <a:txBody>
                    <a:bodyPr/>
                    <a:lstStyle/>
                    <a:p>
                      <a:pPr algn="just"/>
                      <a:r>
                        <a:rPr lang="es-MX" sz="1200" kern="1200" baseline="0" dirty="0" smtClean="0">
                          <a:solidFill>
                            <a:schemeClr val="dk1"/>
                          </a:solidFill>
                          <a:effectLst/>
                          <a:latin typeface="KG Miss Speechy IPA" panose="02000000000000000000" pitchFamily="2" charset="0"/>
                          <a:ea typeface="+mn-ea"/>
                          <a:cs typeface="+mn-cs"/>
                        </a:rPr>
                        <a:t>Posteriormente, observar el video: “Estados del agua”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https://www.youtube.com/watch?v=JXv643OKCB4</a:t>
                      </a:r>
                      <a:r>
                        <a:rPr lang="es-MX" sz="1200" kern="1200" baseline="0" dirty="0" smtClean="0">
                          <a:solidFill>
                            <a:schemeClr val="dk1"/>
                          </a:solidFill>
                          <a:effectLst/>
                          <a:latin typeface="KG Miss Speechy IPA" panose="02000000000000000000" pitchFamily="2" charset="0"/>
                          <a:ea typeface="+mn-ea"/>
                          <a:cs typeface="+mn-cs"/>
                        </a:rPr>
                        <a:t> y comentar sobre el. Enseguida mencionarles que el agua cambia según la temperatura, si hace mucho calor, la temperatura sube y el agua de evapora, si hace mucho frío, la temperatura baja y el agua se convierten en hielo, y si la temperatura es templada, es decir; no hace frio y tampoco calor, el agua se mantiene liquida. Pedirles que en la lámina “Estados del agua” coloquen en el termómetro en el lugar donde corresponde los recortes del agua en estado líquido.</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2" name="CuadroTexto 11"/>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sp>
        <p:nvSpPr>
          <p:cNvPr id="9" name="CuadroTexto 8"/>
          <p:cNvSpPr txBox="1"/>
          <p:nvPr/>
        </p:nvSpPr>
        <p:spPr>
          <a:xfrm rot="16200000">
            <a:off x="-142814" y="4756311"/>
            <a:ext cx="2017221" cy="276999"/>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pic>
        <p:nvPicPr>
          <p:cNvPr id="13" name="Imagen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7069" y="495899"/>
            <a:ext cx="553822" cy="447927"/>
          </a:xfrm>
          <a:prstGeom prst="rect">
            <a:avLst/>
          </a:prstGeom>
        </p:spPr>
      </p:pic>
    </p:spTree>
    <p:extLst>
      <p:ext uri="{BB962C8B-B14F-4D97-AF65-F5344CB8AC3E}">
        <p14:creationId xmlns:p14="http://schemas.microsoft.com/office/powerpoint/2010/main" val="163995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2" name="CuadroTexto 11"/>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9" name="Tabla 8"/>
          <p:cNvGraphicFramePr>
            <a:graphicFrameLocks noGrp="1"/>
          </p:cNvGraphicFramePr>
          <p:nvPr>
            <p:extLst>
              <p:ext uri="{D42A27DB-BD31-4B8C-83A1-F6EECF244321}">
                <p14:modId xmlns:p14="http://schemas.microsoft.com/office/powerpoint/2010/main" val="2131388048"/>
              </p:ext>
            </p:extLst>
          </p:nvPr>
        </p:nvGraphicFramePr>
        <p:xfrm>
          <a:off x="418034" y="443572"/>
          <a:ext cx="8989359" cy="1277880"/>
        </p:xfrm>
        <a:graphic>
          <a:graphicData uri="http://schemas.openxmlformats.org/drawingml/2006/table">
            <a:tbl>
              <a:tblPr firstRow="1" bandRow="1">
                <a:tableStyleId>{5C22544A-7EE6-4342-B048-85BDC9FD1C3A}</a:tableStyleId>
              </a:tblPr>
              <a:tblGrid>
                <a:gridCol w="635353"/>
                <a:gridCol w="8354006"/>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 realizar el experimento “Lluvia en un vaso”, en el cual los alumnos deberán llenar un vasito de agua un poco más de la mitad, posteriormente, agregar una “nube” de crema de afeitar (con ayuda de la maestra) encima del agua en el espacio restante del vaso, después colocarán gotas de colorante alimentario o pintura azul un poco diluida encima de la nube. Observarán que pasa y en la ficha de trabajo 7 dibujarán los resultados que</a:t>
                      </a:r>
                      <a:r>
                        <a:rPr lang="es-MX" sz="1200" kern="1200" baseline="0" dirty="0" smtClean="0">
                          <a:solidFill>
                            <a:schemeClr val="dk1"/>
                          </a:solidFill>
                          <a:effectLst/>
                          <a:latin typeface="KG Miss Speechy IPA" panose="02000000000000000000" pitchFamily="2" charset="0"/>
                          <a:ea typeface="+mn-ea"/>
                          <a:cs typeface="+mn-cs"/>
                        </a:rPr>
                        <a:t> obtuvieron.</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3001170972"/>
              </p:ext>
            </p:extLst>
          </p:nvPr>
        </p:nvGraphicFramePr>
        <p:xfrm>
          <a:off x="418034" y="1979056"/>
          <a:ext cx="8989359" cy="227103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Video: “Estados del agua</a:t>
                      </a:r>
                      <a:r>
                        <a:rPr lang="es-MX" sz="1200" baseline="0" dirty="0" smtClean="0">
                          <a:latin typeface="KG Miss Speechy IPA" panose="02000000000000000000" pitchFamily="2" charset="0"/>
                        </a:rPr>
                        <a:t> | Camaleón”</a:t>
                      </a:r>
                    </a:p>
                    <a:p>
                      <a:pPr marL="342900" indent="-342900">
                        <a:buFont typeface="Arial" panose="020B0604020202020204" pitchFamily="34" charset="0"/>
                        <a:buChar char="•"/>
                      </a:pPr>
                      <a:r>
                        <a:rPr lang="es-MX" sz="1200" baseline="0" dirty="0" smtClean="0">
                          <a:latin typeface="KG Miss Speechy IPA" panose="02000000000000000000" pitchFamily="2" charset="0"/>
                        </a:rPr>
                        <a:t>Lámina “Estados del agua”</a:t>
                      </a:r>
                    </a:p>
                    <a:p>
                      <a:pPr marL="342900" indent="-342900">
                        <a:buFont typeface="Arial" panose="020B0604020202020204" pitchFamily="34" charset="0"/>
                        <a:buChar char="•"/>
                      </a:pPr>
                      <a:r>
                        <a:rPr lang="es-MX" sz="1200" baseline="0" dirty="0" smtClean="0">
                          <a:latin typeface="KG Miss Speechy IPA" panose="02000000000000000000" pitchFamily="2" charset="0"/>
                        </a:rPr>
                        <a:t>Recortes del agua en estado líquido</a:t>
                      </a:r>
                    </a:p>
                    <a:p>
                      <a:pPr marL="342900" indent="-342900">
                        <a:buFont typeface="Arial" panose="020B0604020202020204" pitchFamily="34" charset="0"/>
                        <a:buChar char="•"/>
                      </a:pPr>
                      <a:r>
                        <a:rPr lang="es-MX" sz="1200" baseline="0" dirty="0" smtClean="0">
                          <a:latin typeface="KG Miss Speechy IPA" panose="02000000000000000000" pitchFamily="2" charset="0"/>
                        </a:rPr>
                        <a:t>Vaso transparente</a:t>
                      </a:r>
                    </a:p>
                    <a:p>
                      <a:pPr marL="342900" indent="-342900">
                        <a:buFont typeface="Arial" panose="020B0604020202020204" pitchFamily="34" charset="0"/>
                        <a:buChar char="•"/>
                      </a:pPr>
                      <a:r>
                        <a:rPr lang="es-MX" sz="1200" baseline="0" dirty="0" smtClean="0">
                          <a:latin typeface="KG Miss Speechy IPA" panose="02000000000000000000" pitchFamily="2" charset="0"/>
                        </a:rPr>
                        <a:t>Crema de afeitar</a:t>
                      </a:r>
                    </a:p>
                    <a:p>
                      <a:pPr marL="342900" indent="-342900">
                        <a:buFont typeface="Arial" panose="020B0604020202020204" pitchFamily="34" charset="0"/>
                        <a:buChar char="•"/>
                      </a:pPr>
                      <a:r>
                        <a:rPr lang="es-MX" sz="1200" baseline="0" dirty="0" smtClean="0">
                          <a:latin typeface="KG Miss Speechy IPA" panose="02000000000000000000" pitchFamily="2" charset="0"/>
                        </a:rPr>
                        <a:t>Colorante alimentario azul o pintura azul</a:t>
                      </a:r>
                    </a:p>
                    <a:p>
                      <a:pPr marL="342900" indent="-342900">
                        <a:buFont typeface="Arial" panose="020B0604020202020204" pitchFamily="34" charset="0"/>
                        <a:buChar char="•"/>
                      </a:pPr>
                      <a:r>
                        <a:rPr lang="es-MX" sz="1200" baseline="0" dirty="0" smtClean="0">
                          <a:latin typeface="KG Miss Speechy IPA" panose="02000000000000000000" pitchFamily="2" charset="0"/>
                        </a:rPr>
                        <a:t>Ficha de trabajo 7</a:t>
                      </a:r>
                    </a:p>
                    <a:p>
                      <a:pPr marL="342900" indent="-342900">
                        <a:buFont typeface="Arial" panose="020B0604020202020204" pitchFamily="34" charset="0"/>
                        <a:buChar char="•"/>
                      </a:pPr>
                      <a:r>
                        <a:rPr lang="es-MX" sz="1200" baseline="0" dirty="0" smtClean="0">
                          <a:latin typeface="KG Miss Speechy IPA" panose="02000000000000000000" pitchFamily="2" charset="0"/>
                        </a:rPr>
                        <a:t>Lápiz</a:t>
                      </a:r>
                    </a:p>
                    <a:p>
                      <a:pPr marL="342900" indent="-342900">
                        <a:buFont typeface="Arial" panose="020B0604020202020204" pitchFamily="34" charset="0"/>
                        <a:buChar char="•"/>
                      </a:pPr>
                      <a:r>
                        <a:rPr lang="es-MX" sz="1200" baseline="0" dirty="0" smtClean="0">
                          <a:latin typeface="KG Miss Speechy IPA" panose="02000000000000000000" pitchFamily="2" charset="0"/>
                        </a:rPr>
                        <a:t>Crayones</a:t>
                      </a:r>
                    </a:p>
                    <a:p>
                      <a:pPr marL="342900" indent="-342900">
                        <a:buFont typeface="Arial" panose="020B0604020202020204" pitchFamily="34" charset="0"/>
                        <a:buChar char="•"/>
                      </a:pP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144148700"/>
              </p:ext>
            </p:extLst>
          </p:nvPr>
        </p:nvGraphicFramePr>
        <p:xfrm>
          <a:off x="398147" y="4626567"/>
          <a:ext cx="8989359" cy="153951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r>
                        <a:rPr lang="es-MX" sz="1200" baseline="0" dirty="0" smtClean="0">
                          <a:latin typeface="KG Miss Speechy IPA" panose="02000000000000000000" pitchFamily="2" charset="0"/>
                        </a:rPr>
                        <a:t>Recortes de agua en estado sólido y gaseoso.</a:t>
                      </a:r>
                    </a:p>
                    <a:p>
                      <a:pPr marL="342900" indent="-342900">
                        <a:buFont typeface="Arial" panose="020B0604020202020204" pitchFamily="34" charset="0"/>
                        <a:buChar char="•"/>
                      </a:pPr>
                      <a:endParaRPr lang="es-MX" sz="1200" baseline="0" dirty="0" smtClean="0">
                        <a:latin typeface="KG Miss Speechy IPA" panose="02000000000000000000" pitchFamily="2" charset="0"/>
                      </a:endParaRPr>
                    </a:p>
                    <a:p>
                      <a:pPr marL="342900" indent="-342900">
                        <a:buFont typeface="Arial" panose="020B0604020202020204" pitchFamily="34" charset="0"/>
                        <a:buChar char="•"/>
                      </a:pPr>
                      <a:endParaRPr lang="es-MX" sz="1200" baseline="0" dirty="0" smtClean="0">
                        <a:latin typeface="KG Miss Speechy IPA" panose="02000000000000000000" pitchFamily="2" charset="0"/>
                      </a:endParaRPr>
                    </a:p>
                    <a:p>
                      <a:pPr marL="342900" indent="-342900">
                        <a:buFont typeface="Arial" panose="020B0604020202020204" pitchFamily="34" charset="0"/>
                        <a:buChar char="•"/>
                      </a:pPr>
                      <a:endParaRPr lang="es-MX" sz="1200" baseline="0" dirty="0" smtClean="0">
                        <a:latin typeface="KG Miss Speechy IPA" panose="02000000000000000000" pitchFamily="2" charset="0"/>
                      </a:endParaRPr>
                    </a:p>
                    <a:p>
                      <a:pPr marL="342900" indent="-342900">
                        <a:buFont typeface="Arial" panose="020B0604020202020204" pitchFamily="34" charset="0"/>
                        <a:buChar char="•"/>
                      </a:pPr>
                      <a:endParaRPr lang="es-MX" sz="1200" baseline="0" dirty="0" smtClean="0">
                        <a:latin typeface="KG Miss Speechy IPA" panose="02000000000000000000" pitchFamily="2" charset="0"/>
                      </a:endParaRPr>
                    </a:p>
                    <a:p>
                      <a:pPr marL="0" indent="0">
                        <a:buFont typeface="Arial" panose="020B0604020202020204" pitchFamily="34" charset="0"/>
                        <a:buNone/>
                      </a:pP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8749" y="5628449"/>
            <a:ext cx="553822" cy="447927"/>
          </a:xfrm>
          <a:prstGeom prst="rect">
            <a:avLst/>
          </a:prstGeom>
        </p:spPr>
      </p:pic>
    </p:spTree>
    <p:extLst>
      <p:ext uri="{BB962C8B-B14F-4D97-AF65-F5344CB8AC3E}">
        <p14:creationId xmlns:p14="http://schemas.microsoft.com/office/powerpoint/2010/main" val="3399496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sp>
        <p:nvSpPr>
          <p:cNvPr id="11" name="CuadroTexto 10"/>
          <p:cNvSpPr txBox="1"/>
          <p:nvPr/>
        </p:nvSpPr>
        <p:spPr>
          <a:xfrm>
            <a:off x="914400" y="457782"/>
            <a:ext cx="8125691" cy="923330"/>
          </a:xfrm>
          <a:prstGeom prst="rect">
            <a:avLst/>
          </a:prstGeom>
          <a:noFill/>
        </p:spPr>
        <p:txBody>
          <a:bodyPr wrap="square" rtlCol="0">
            <a:spAutoFit/>
          </a:bodyPr>
          <a:lstStyle/>
          <a:p>
            <a:pPr algn="ctr"/>
            <a:r>
              <a:rPr lang="es-MX" sz="5400" dirty="0" smtClean="0">
                <a:solidFill>
                  <a:srgbClr val="002060"/>
                </a:solidFill>
                <a:latin typeface="Beachworks" pitchFamily="2" charset="0"/>
              </a:rPr>
              <a:t>EJEMPLO DE LA ACTIVIDAD</a:t>
            </a:r>
          </a:p>
        </p:txBody>
      </p:sp>
      <p:pic>
        <p:nvPicPr>
          <p:cNvPr id="4098" name="Picture 2" descr="Esto contiene una imagen de: SIMPLE SCIENCE EXPERIMENT: LET'S MAKE RAIN - Mrs. Jones Creation S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5202" y="1381112"/>
            <a:ext cx="2835598" cy="5262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7693" y="5628449"/>
            <a:ext cx="553822" cy="447927"/>
          </a:xfrm>
          <a:prstGeom prst="rect">
            <a:avLst/>
          </a:prstGeom>
        </p:spPr>
      </p:pic>
    </p:spTree>
    <p:extLst>
      <p:ext uri="{BB962C8B-B14F-4D97-AF65-F5344CB8AC3E}">
        <p14:creationId xmlns:p14="http://schemas.microsoft.com/office/powerpoint/2010/main" val="3493502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sp>
        <p:nvSpPr>
          <p:cNvPr id="11" name="CuadroTexto 10"/>
          <p:cNvSpPr txBox="1"/>
          <p:nvPr/>
        </p:nvSpPr>
        <p:spPr>
          <a:xfrm>
            <a:off x="2007030" y="457782"/>
            <a:ext cx="6044339" cy="1754326"/>
          </a:xfrm>
          <a:prstGeom prst="rect">
            <a:avLst/>
          </a:prstGeom>
          <a:noFill/>
        </p:spPr>
        <p:txBody>
          <a:bodyPr wrap="square" rtlCol="0">
            <a:spAutoFit/>
          </a:bodyPr>
          <a:lstStyle/>
          <a:p>
            <a:pPr algn="ctr"/>
            <a:r>
              <a:rPr lang="es-MX" sz="5400" dirty="0" smtClean="0">
                <a:solidFill>
                  <a:srgbClr val="002060"/>
                </a:solidFill>
                <a:latin typeface="Beachworks" pitchFamily="2" charset="0"/>
              </a:rPr>
              <a:t>Proyecto:</a:t>
            </a:r>
          </a:p>
          <a:p>
            <a:pPr algn="ctr"/>
            <a:r>
              <a:rPr lang="es-MX" sz="5400" dirty="0" smtClean="0">
                <a:solidFill>
                  <a:srgbClr val="002060"/>
                </a:solidFill>
                <a:latin typeface="Beachworks" pitchFamily="2" charset="0"/>
              </a:rPr>
              <a:t>El Agua</a:t>
            </a:r>
            <a:endParaRPr lang="es-MX" sz="5400" dirty="0">
              <a:solidFill>
                <a:srgbClr val="002060"/>
              </a:solidFill>
              <a:latin typeface="Beachworks" pitchFamily="2" charset="0"/>
            </a:endParaRPr>
          </a:p>
        </p:txBody>
      </p:sp>
      <p:sp>
        <p:nvSpPr>
          <p:cNvPr id="12" name="CuadroTexto 11"/>
          <p:cNvSpPr txBox="1"/>
          <p:nvPr/>
        </p:nvSpPr>
        <p:spPr>
          <a:xfrm>
            <a:off x="524932" y="2085117"/>
            <a:ext cx="9008533" cy="3447098"/>
          </a:xfrm>
          <a:prstGeom prst="rect">
            <a:avLst/>
          </a:prstGeom>
          <a:noFill/>
        </p:spPr>
        <p:txBody>
          <a:bodyPr wrap="square" rtlCol="0">
            <a:spAutoFit/>
          </a:bodyPr>
          <a:lstStyle/>
          <a:p>
            <a:endParaRPr lang="es-ES" dirty="0"/>
          </a:p>
          <a:p>
            <a:r>
              <a:rPr lang="es-ES" sz="2000" dirty="0" smtClean="0">
                <a:latin typeface="KG Miss Speechy IPA" panose="02000000000000000000" pitchFamily="2" charset="0"/>
              </a:rPr>
              <a:t>Jardín de Niños:                               C.C.T:                      </a:t>
            </a:r>
          </a:p>
          <a:p>
            <a:endParaRPr lang="es-ES" sz="2000" dirty="0">
              <a:latin typeface="KG Miss Speechy IPA" panose="02000000000000000000" pitchFamily="2" charset="0"/>
            </a:endParaRPr>
          </a:p>
          <a:p>
            <a:r>
              <a:rPr lang="es-ES" sz="2000" dirty="0" smtClean="0">
                <a:latin typeface="KG Miss Speechy IPA" panose="02000000000000000000" pitchFamily="2" charset="0"/>
              </a:rPr>
              <a:t>Sector: </a:t>
            </a:r>
            <a:r>
              <a:rPr lang="es-ES" sz="2000" dirty="0">
                <a:latin typeface="KG Miss Speechy IPA" panose="02000000000000000000" pitchFamily="2" charset="0"/>
              </a:rPr>
              <a:t>                                        Zona Escolar</a:t>
            </a:r>
            <a:r>
              <a:rPr lang="es-ES" sz="2000" dirty="0" smtClean="0">
                <a:latin typeface="KG Miss Speechy IPA" panose="02000000000000000000" pitchFamily="2" charset="0"/>
              </a:rPr>
              <a:t>:</a:t>
            </a:r>
          </a:p>
          <a:p>
            <a:endParaRPr lang="es-ES" sz="2000" dirty="0">
              <a:latin typeface="KG Miss Speechy IPA" panose="02000000000000000000" pitchFamily="2" charset="0"/>
            </a:endParaRPr>
          </a:p>
          <a:p>
            <a:r>
              <a:rPr lang="es-ES" sz="2000" dirty="0" smtClean="0">
                <a:latin typeface="KG Miss Speechy IPA" panose="02000000000000000000" pitchFamily="2" charset="0"/>
              </a:rPr>
              <a:t>Educadora:</a:t>
            </a:r>
            <a:endParaRPr lang="es-ES" sz="2000" dirty="0">
              <a:latin typeface="KG Miss Speechy IPA" panose="02000000000000000000" pitchFamily="2" charset="0"/>
            </a:endParaRPr>
          </a:p>
          <a:p>
            <a:endParaRPr lang="es-ES" sz="2000" dirty="0" smtClean="0">
              <a:latin typeface="KG Miss Speechy IPA" panose="02000000000000000000" pitchFamily="2" charset="0"/>
            </a:endParaRPr>
          </a:p>
          <a:p>
            <a:r>
              <a:rPr lang="es-ES" sz="2000" dirty="0" smtClean="0">
                <a:latin typeface="KG Miss Speechy IPA" panose="02000000000000000000" pitchFamily="2" charset="0"/>
              </a:rPr>
              <a:t>Grado y grupo:                    Ciclo Escolar: 2023 -2024</a:t>
            </a:r>
          </a:p>
          <a:p>
            <a:endParaRPr lang="es-ES" sz="2000" dirty="0">
              <a:latin typeface="KG Miss Speechy IPA" panose="02000000000000000000" pitchFamily="2" charset="0"/>
            </a:endParaRPr>
          </a:p>
          <a:p>
            <a:pPr algn="ctr"/>
            <a:r>
              <a:rPr lang="es-ES" sz="2000" dirty="0" smtClean="0">
                <a:latin typeface="KG Miss Speechy IPA" panose="02000000000000000000" pitchFamily="2" charset="0"/>
              </a:rPr>
              <a:t>Fecha de aplicación: </a:t>
            </a:r>
          </a:p>
          <a:p>
            <a:pPr algn="ctr"/>
            <a:r>
              <a:rPr lang="es-ES" sz="2000" dirty="0" smtClean="0">
                <a:latin typeface="KG Miss Speechy IPA" panose="02000000000000000000" pitchFamily="2" charset="0"/>
              </a:rPr>
              <a:t>11 al 22 de Marzo de 2024</a:t>
            </a:r>
            <a:endParaRPr lang="es-MX" sz="2000" dirty="0">
              <a:latin typeface="KG Miss Speechy IPA" panose="02000000000000000000" pitchFamily="2" charset="0"/>
            </a:endParaRP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3914" y="825769"/>
            <a:ext cx="629551" cy="509176"/>
          </a:xfrm>
          <a:prstGeom prst="rect">
            <a:avLst/>
          </a:prstGeom>
        </p:spPr>
      </p:pic>
    </p:spTree>
    <p:extLst>
      <p:ext uri="{BB962C8B-B14F-4D97-AF65-F5344CB8AC3E}">
        <p14:creationId xmlns:p14="http://schemas.microsoft.com/office/powerpoint/2010/main" val="612554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sp>
        <p:nvSpPr>
          <p:cNvPr id="5" name="CuadroTexto 4"/>
          <p:cNvSpPr txBox="1"/>
          <p:nvPr/>
        </p:nvSpPr>
        <p:spPr>
          <a:xfrm>
            <a:off x="387458" y="457782"/>
            <a:ext cx="9221491" cy="923330"/>
          </a:xfrm>
          <a:prstGeom prst="rect">
            <a:avLst/>
          </a:prstGeom>
          <a:noFill/>
        </p:spPr>
        <p:txBody>
          <a:bodyPr wrap="square" rtlCol="0">
            <a:spAutoFit/>
          </a:bodyPr>
          <a:lstStyle/>
          <a:p>
            <a:pPr algn="ctr"/>
            <a:r>
              <a:rPr lang="es-MX" sz="5400" dirty="0" smtClean="0">
                <a:solidFill>
                  <a:srgbClr val="002060"/>
                </a:solidFill>
                <a:latin typeface="Beachworks" pitchFamily="2" charset="0"/>
              </a:rPr>
              <a:t>CRONOGRAMA DE ACTIVIDADES</a:t>
            </a:r>
          </a:p>
        </p:txBody>
      </p:sp>
      <p:sp>
        <p:nvSpPr>
          <p:cNvPr id="2" name="CuadroTexto 1"/>
          <p:cNvSpPr txBox="1"/>
          <p:nvPr/>
        </p:nvSpPr>
        <p:spPr>
          <a:xfrm flipH="1">
            <a:off x="1401972" y="1135189"/>
            <a:ext cx="7192462" cy="923330"/>
          </a:xfrm>
          <a:prstGeom prst="rect">
            <a:avLst/>
          </a:prstGeom>
          <a:noFill/>
        </p:spPr>
        <p:txBody>
          <a:bodyPr wrap="square" rtlCol="0">
            <a:spAutoFit/>
          </a:bodyPr>
          <a:lstStyle/>
          <a:p>
            <a:pPr algn="ctr"/>
            <a:r>
              <a:rPr lang="es-MX" sz="5400" dirty="0" smtClean="0">
                <a:latin typeface="Play Groups" panose="02000503000000000000" pitchFamily="2" charset="0"/>
                <a:ea typeface="Play Groups" panose="02000503000000000000" pitchFamily="2" charset="0"/>
              </a:rPr>
              <a:t>Del 18 al 22 de Marzo de 2024</a:t>
            </a:r>
            <a:endParaRPr lang="es-MX" sz="5400" dirty="0">
              <a:latin typeface="Play Groups" panose="02000503000000000000" pitchFamily="2" charset="0"/>
              <a:ea typeface="Play Groups" panose="02000503000000000000" pitchFamily="2" charset="0"/>
            </a:endParaRPr>
          </a:p>
        </p:txBody>
      </p:sp>
      <p:graphicFrame>
        <p:nvGraphicFramePr>
          <p:cNvPr id="9" name="Tabla 8"/>
          <p:cNvGraphicFramePr>
            <a:graphicFrameLocks noGrp="1"/>
          </p:cNvGraphicFramePr>
          <p:nvPr>
            <p:extLst>
              <p:ext uri="{D42A27DB-BD31-4B8C-83A1-F6EECF244321}">
                <p14:modId xmlns:p14="http://schemas.microsoft.com/office/powerpoint/2010/main" val="1566737002"/>
              </p:ext>
            </p:extLst>
          </p:nvPr>
        </p:nvGraphicFramePr>
        <p:xfrm>
          <a:off x="483770" y="2058519"/>
          <a:ext cx="9090860" cy="4401119"/>
        </p:xfrm>
        <a:graphic>
          <a:graphicData uri="http://schemas.openxmlformats.org/drawingml/2006/table">
            <a:tbl>
              <a:tblPr firstRow="1" bandRow="1">
                <a:tableStyleId>{5C22544A-7EE6-4342-B048-85BDC9FD1C3A}</a:tableStyleId>
              </a:tblPr>
              <a:tblGrid>
                <a:gridCol w="892639"/>
                <a:gridCol w="1604609"/>
                <a:gridCol w="1621021"/>
                <a:gridCol w="1642926"/>
                <a:gridCol w="1730551"/>
                <a:gridCol w="1599114"/>
              </a:tblGrid>
              <a:tr h="740936">
                <a:tc>
                  <a:txBody>
                    <a:bodyPr/>
                    <a:lstStyle/>
                    <a:p>
                      <a:pPr algn="ctr"/>
                      <a:r>
                        <a:rPr lang="es-MX" sz="4000" dirty="0" smtClean="0">
                          <a:latin typeface="Play Groups" panose="02000503000000000000" pitchFamily="2" charset="0"/>
                          <a:ea typeface="Play Groups" panose="02000503000000000000" pitchFamily="2" charset="0"/>
                        </a:rPr>
                        <a:t>HORA</a:t>
                      </a:r>
                      <a:endParaRPr lang="es-MX" sz="4000" dirty="0">
                        <a:latin typeface="Play Groups" panose="02000503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4000" dirty="0" smtClean="0">
                          <a:latin typeface="Play Groups" panose="02000503000000000000" pitchFamily="2" charset="0"/>
                          <a:ea typeface="Play Groups" panose="02000503000000000000" pitchFamily="2" charset="0"/>
                        </a:rPr>
                        <a:t>LUNES 18</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a:txBody>
                    <a:bodyPr/>
                    <a:lstStyle/>
                    <a:p>
                      <a:pPr algn="ctr"/>
                      <a:r>
                        <a:rPr lang="es-MX" sz="4000" dirty="0" smtClean="0">
                          <a:latin typeface="Play Groups" panose="02000503000000000000" pitchFamily="2" charset="0"/>
                          <a:ea typeface="Play Groups" panose="02000503000000000000" pitchFamily="2" charset="0"/>
                        </a:rPr>
                        <a:t>MARTES 19</a:t>
                      </a:r>
                      <a:endParaRPr lang="es-MX" sz="4000" dirty="0">
                        <a:latin typeface="Play Groups" panose="02000503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algn="ctr"/>
                      <a:r>
                        <a:rPr lang="es-MX" sz="3400" dirty="0" smtClean="0">
                          <a:latin typeface="Play Groups" panose="02000503000000000000" pitchFamily="2" charset="0"/>
                          <a:ea typeface="Play Groups" panose="02000503000000000000" pitchFamily="2" charset="0"/>
                        </a:rPr>
                        <a:t>MIÉRCOLES 20</a:t>
                      </a:r>
                      <a:endParaRPr lang="es-MX" sz="3400" dirty="0">
                        <a:latin typeface="Play Groups" panose="02000503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a:txBody>
                    <a:bodyPr/>
                    <a:lstStyle/>
                    <a:p>
                      <a:pPr algn="ctr"/>
                      <a:r>
                        <a:rPr lang="es-MX" sz="4000" dirty="0" smtClean="0">
                          <a:latin typeface="Play Groups" panose="02000503000000000000" pitchFamily="2" charset="0"/>
                          <a:ea typeface="Play Groups" panose="02000503000000000000" pitchFamily="2" charset="0"/>
                        </a:rPr>
                        <a:t>JUEVES</a:t>
                      </a:r>
                      <a:r>
                        <a:rPr lang="es-MX" sz="4000" baseline="0" dirty="0" smtClean="0">
                          <a:latin typeface="Play Groups" panose="02000503000000000000" pitchFamily="2" charset="0"/>
                          <a:ea typeface="Play Groups" panose="02000503000000000000" pitchFamily="2" charset="0"/>
                        </a:rPr>
                        <a:t> 21</a:t>
                      </a:r>
                      <a:endParaRPr lang="es-MX" sz="4000" dirty="0">
                        <a:latin typeface="Play Groups" panose="02000503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algn="ctr"/>
                      <a:r>
                        <a:rPr lang="es-MX" sz="4000" dirty="0" smtClean="0">
                          <a:latin typeface="Play Groups" panose="02000503000000000000" pitchFamily="2" charset="0"/>
                          <a:ea typeface="Play Groups" panose="02000503000000000000" pitchFamily="2" charset="0"/>
                        </a:rPr>
                        <a:t>VIERNES 22</a:t>
                      </a:r>
                      <a:endParaRPr lang="es-MX" sz="4000" dirty="0">
                        <a:latin typeface="Play Groups" panose="02000503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r>
              <a:tr h="1050042">
                <a:tc>
                  <a:txBody>
                    <a:bodyPr/>
                    <a:lstStyle/>
                    <a:p>
                      <a:endParaRPr lang="es-MX" sz="1900" dirty="0"/>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endParaRPr lang="es-MX" sz="1200" dirty="0" smtClean="0">
                        <a:latin typeface="KG Miss Speechy IPA" panose="02000000000000000000" pitchFamily="2" charset="0"/>
                      </a:endParaRPr>
                    </a:p>
                    <a:p>
                      <a:pPr algn="ctr"/>
                      <a:endParaRPr lang="es-MX" sz="1200" dirty="0" smtClean="0">
                        <a:latin typeface="KG Miss Speechy IPA" panose="02000000000000000000" pitchFamily="2" charset="0"/>
                      </a:endParaRPr>
                    </a:p>
                    <a:p>
                      <a:pPr algn="ctr"/>
                      <a:endParaRPr lang="es-MX" sz="1200" dirty="0" smtClean="0">
                        <a:latin typeface="KG Miss Speechy IPA" panose="02000000000000000000" pitchFamily="2" charset="0"/>
                      </a:endParaRPr>
                    </a:p>
                    <a:p>
                      <a:pPr algn="ctr"/>
                      <a:r>
                        <a:rPr lang="es-MX" sz="1200" dirty="0" smtClean="0">
                          <a:latin typeface="KG Miss Speechy IPA" panose="02000000000000000000" pitchFamily="2" charset="0"/>
                        </a:rPr>
                        <a:t>DÍA INHÁBIL</a:t>
                      </a:r>
                      <a:endParaRPr lang="es-MX" sz="1200"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rowSpan="2">
                  <a:txBody>
                    <a:bodyPr/>
                    <a:lstStyle/>
                    <a:p>
                      <a:pPr algn="ctr"/>
                      <a:endParaRPr lang="es-MX" sz="1200" dirty="0" smtClean="0">
                        <a:latin typeface="KG Miss Speechy IPA" panose="02000000000000000000" pitchFamily="2" charset="0"/>
                      </a:endParaRPr>
                    </a:p>
                    <a:p>
                      <a:pPr algn="ctr"/>
                      <a:r>
                        <a:rPr lang="es-MX" sz="1200" dirty="0" smtClean="0">
                          <a:latin typeface="KG Miss Speechy IPA" panose="02000000000000000000" pitchFamily="2" charset="0"/>
                        </a:rPr>
                        <a:t>FESTIVAL</a:t>
                      </a:r>
                      <a:r>
                        <a:rPr lang="es-MX" sz="1200" baseline="0" dirty="0" smtClean="0">
                          <a:latin typeface="KG Miss Speechy IPA" panose="02000000000000000000" pitchFamily="2" charset="0"/>
                        </a:rPr>
                        <a:t> DE PRIMAVERA</a:t>
                      </a:r>
                      <a:endParaRPr lang="es-MX" sz="1200" dirty="0" smtClean="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23900">
                <a:tc>
                  <a:txBody>
                    <a:bodyPr/>
                    <a:lstStyle/>
                    <a:p>
                      <a:endParaRPr lang="es-MX" sz="1900" dirty="0"/>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algn="ct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baseline="0" dirty="0" smtClean="0">
                          <a:latin typeface="KG Miss Speechy IPA" panose="02000000000000000000" pitchFamily="2" charset="0"/>
                        </a:rPr>
                        <a:t> ESTADO SÓLIDO Y GASEOSO</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EL</a:t>
                      </a:r>
                      <a:r>
                        <a:rPr lang="es-MX" sz="1200" baseline="0" dirty="0" smtClean="0">
                          <a:latin typeface="KG Miss Speechy IPA" panose="02000000000000000000" pitchFamily="2" charset="0"/>
                        </a:rPr>
                        <a:t> AGUA ES IMPORTANTE</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¡CUIDEMOS</a:t>
                      </a:r>
                      <a:r>
                        <a:rPr lang="es-MX" sz="1200" baseline="0" dirty="0" smtClean="0">
                          <a:latin typeface="KG Miss Speechy IPA" panose="02000000000000000000" pitchFamily="2" charset="0"/>
                        </a:rPr>
                        <a:t> EL AGUA!</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vMerge="1">
                  <a:txBody>
                    <a:bodyPr/>
                    <a:lstStyle/>
                    <a:p>
                      <a:pPr algn="ct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846080">
                <a:tc gridSpan="6">
                  <a:txBody>
                    <a:bodyPr/>
                    <a:lstStyle/>
                    <a:p>
                      <a:pPr algn="ctr"/>
                      <a:r>
                        <a:rPr lang="es-MX" sz="5400" b="1" dirty="0" smtClean="0">
                          <a:solidFill>
                            <a:schemeClr val="bg1"/>
                          </a:solidFill>
                          <a:latin typeface="Play Groups" panose="02000503000000000000" pitchFamily="2" charset="0"/>
                          <a:ea typeface="Play Groups" panose="02000503000000000000" pitchFamily="2" charset="0"/>
                        </a:rPr>
                        <a:t>Recreo</a:t>
                      </a:r>
                      <a:endParaRPr lang="es-MX" sz="5400" b="1" dirty="0">
                        <a:solidFill>
                          <a:schemeClr val="bg1"/>
                        </a:solidFill>
                        <a:latin typeface="Play Groups" panose="02000503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972981">
                <a:tc>
                  <a:txBody>
                    <a:bodyPr/>
                    <a:lstStyle/>
                    <a:p>
                      <a:endParaRPr lang="es-MX" sz="1900" dirty="0"/>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200"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 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8814" y="1456405"/>
            <a:ext cx="553822" cy="447927"/>
          </a:xfrm>
          <a:prstGeom prst="rect">
            <a:avLst/>
          </a:prstGeom>
        </p:spPr>
      </p:pic>
    </p:spTree>
    <p:extLst>
      <p:ext uri="{BB962C8B-B14F-4D97-AF65-F5344CB8AC3E}">
        <p14:creationId xmlns:p14="http://schemas.microsoft.com/office/powerpoint/2010/main" val="3008371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1763731821"/>
              </p:ext>
            </p:extLst>
          </p:nvPr>
        </p:nvGraphicFramePr>
        <p:xfrm>
          <a:off x="516775" y="495899"/>
          <a:ext cx="8989359" cy="6782798"/>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512466">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Estado sólido y gaseoso</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Martes 19 de Marzo de 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100" b="0" dirty="0" smtClean="0">
                          <a:solidFill>
                            <a:schemeClr val="tx1"/>
                          </a:solidFill>
                          <a:latin typeface="KG Miss Speechy IPA" panose="02000000000000000000" pitchFamily="2" charset="0"/>
                        </a:rPr>
                        <a:t>Saberes</a:t>
                      </a:r>
                      <a:r>
                        <a:rPr lang="es-MX" sz="1100" b="0" baseline="0" dirty="0" smtClean="0">
                          <a:solidFill>
                            <a:schemeClr val="tx1"/>
                          </a:solidFill>
                          <a:latin typeface="KG Miss Speechy IPA" panose="02000000000000000000" pitchFamily="2" charset="0"/>
                        </a:rPr>
                        <a:t> y Pensamiento Científico</a:t>
                      </a:r>
                      <a:endParaRPr lang="es-MX" sz="11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100" dirty="0" smtClean="0">
                          <a:latin typeface="KG Miss Speechy IPA" panose="02000000000000000000" pitchFamily="2" charset="0"/>
                        </a:rPr>
                        <a:t>Exploración de la diversidad natural que existe en la comunidad y en otros lugares.</a:t>
                      </a:r>
                      <a:endParaRPr lang="es-MX" sz="11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24307">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100" b="0" dirty="0" smtClean="0">
                          <a:solidFill>
                            <a:schemeClr val="tx1"/>
                          </a:solidFill>
                          <a:latin typeface="KG Miss Speechy IPA" panose="02000000000000000000" pitchFamily="2" charset="0"/>
                        </a:rPr>
                        <a:t>II.- </a:t>
                      </a:r>
                      <a:r>
                        <a:rPr lang="es-ES" sz="1100" b="0" dirty="0" smtClean="0">
                          <a:latin typeface="KG Miss Speechy IPA" panose="02000000000000000000" pitchFamily="2" charset="0"/>
                        </a:rPr>
                        <a:t>Formula, en su lengua materna y con sus palabras, explicaciones sencillas acerca de cómo y por qué suceden algunos procesos naturales, en la medida de lo posible, experimenta y pone a prueba sus supuestos; recurre a fuentes de consulta digitales para profundizar lo que sabe o intuye.</a:t>
                      </a:r>
                      <a:endParaRPr lang="es-MX" sz="11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4337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0" dirty="0" smtClean="0">
                          <a:solidFill>
                            <a:schemeClr val="tx1"/>
                          </a:solidFill>
                          <a:latin typeface="KG Miss Speechy IPA" panose="02000000000000000000" pitchFamily="2" charset="0"/>
                        </a:rPr>
                        <a:t>II.- </a:t>
                      </a:r>
                      <a:r>
                        <a:rPr lang="es-ES" sz="1200" b="0" dirty="0" smtClean="0">
                          <a:latin typeface="KG Miss Speechy IPA" panose="02000000000000000000" pitchFamily="2" charset="0"/>
                        </a:rPr>
                        <a:t>Escucha con atención, se interesa por lo que las otras personas expresan, e intercambia ideas esperando su turno para hablar.</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94686">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57168">
                <a:tc rowSpan="4">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84774">
                <a:tc vMerge="1">
                  <a:txBody>
                    <a:bodyPr/>
                    <a:lstStyle/>
                    <a:p>
                      <a:endParaRPr lang="es-MX"/>
                    </a:p>
                  </a:txBody>
                  <a:tcPr/>
                </a:tc>
                <a:tc gridSpan="4">
                  <a:txBody>
                    <a:bodyPr/>
                    <a:lstStyle/>
                    <a:p>
                      <a:pPr algn="just"/>
                      <a:r>
                        <a:rPr lang="es-MX" sz="1200" kern="1200" dirty="0" smtClean="0">
                          <a:solidFill>
                            <a:schemeClr val="dk1"/>
                          </a:solidFill>
                          <a:effectLst/>
                          <a:latin typeface="KG Miss Speechy IPA" panose="02000000000000000000" pitchFamily="2" charset="0"/>
                          <a:ea typeface="+mn-ea"/>
                          <a:cs typeface="+mn-cs"/>
                        </a:rPr>
                        <a:t>Dar</a:t>
                      </a:r>
                      <a:r>
                        <a:rPr lang="es-MX" sz="1200" kern="1200" baseline="0" dirty="0" smtClean="0">
                          <a:solidFill>
                            <a:schemeClr val="dk1"/>
                          </a:solidFill>
                          <a:effectLst/>
                          <a:latin typeface="KG Miss Speechy IPA" panose="02000000000000000000" pitchFamily="2" charset="0"/>
                          <a:ea typeface="+mn-ea"/>
                          <a:cs typeface="+mn-cs"/>
                        </a:rPr>
                        <a:t> los buenos días y cantar la canción: “Las gotitas de agua”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https://www.youtube.com/watch?v=h5ruvXc983</a:t>
                      </a:r>
                      <a:r>
                        <a:rPr lang="es-MX" sz="1200" kern="1200" baseline="0" dirty="0" smtClean="0">
                          <a:solidFill>
                            <a:schemeClr val="dk1"/>
                          </a:solidFill>
                          <a:effectLst/>
                          <a:latin typeface="KG Miss Speechy IPA" panose="02000000000000000000" pitchFamily="2" charset="0"/>
                          <a:ea typeface="+mn-ea"/>
                          <a:cs typeface="+mn-cs"/>
                        </a:rPr>
                        <a:t> , enseguida recordar lo que se realizó y lo que aprendieron la semana pasada. Revisar el calendario de marzo para ver la actividad que realizaremos el día de hoy: Estado sólido y gaseoso,  preguntarles: ¿Cómo es el agua en estado sólido?, ¿Cómo es el estado gaseoso?, ¿Qué actividades hacemos con el agua en estado sólido y en estado gaseoso?, ¿por qué el agua se transforma en estado sólido o gaseoso?</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57940">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44350">
                <a:tc vMerge="1">
                  <a:txBody>
                    <a:bodyPr/>
                    <a:lstStyle/>
                    <a:p>
                      <a:endParaRPr lang="es-MX"/>
                    </a:p>
                  </a:txBody>
                  <a:tcPr/>
                </a:tc>
                <a:tc gridSpan="4">
                  <a:txBody>
                    <a:bodyPr/>
                    <a:lstStyle/>
                    <a:p>
                      <a:pPr algn="just"/>
                      <a:r>
                        <a:rPr lang="es-MX" sz="1200" kern="1200" baseline="0" dirty="0" smtClean="0">
                          <a:solidFill>
                            <a:schemeClr val="dk1"/>
                          </a:solidFill>
                          <a:effectLst/>
                          <a:latin typeface="KG Miss Speechy IPA" panose="02000000000000000000" pitchFamily="2" charset="0"/>
                          <a:ea typeface="+mn-ea"/>
                          <a:cs typeface="+mn-cs"/>
                        </a:rPr>
                        <a:t>Posteriormente, pedirles que comenten sobre las imágenes que se les solicitó el día anterior del agua en estado sólido y gaseoso, y las pegarán en la parte del termómetro donde corresponde. Enseguida mencionarles a los niños que haremos el siguiente experimento llamado “La magia de un rayito de Sol” en el cual los alumnos deberán poner en un vaso transparente un cubito de hielo, dejarlo en el patio para que le den los rayos del sol y realizar hipótesis de lo que creen que pasará, para que al volver del recreo observen con lo que pasó con el cubito de hielo. También poner un trapito húmedo afuera y preguntarles, ¿Qué creen que vaya a pasar?,¿Por qué? Explicarles que cuando el agua está en estado sólido las partículas que lo componen están demasiado unidas, por lo cual adopta esa forma o dureza a diferencia de cuando está líquida o gaseosa. Observar el video: “Los estados de la materia para niños” </a:t>
                      </a:r>
                      <a:r>
                        <a:rPr lang="es-MX" sz="1200" kern="1200" baseline="0" dirty="0" smtClean="0">
                          <a:solidFill>
                            <a:schemeClr val="dk1"/>
                          </a:solidFill>
                          <a:effectLst/>
                          <a:latin typeface="KG Miss Speechy IPA" panose="02000000000000000000" pitchFamily="2" charset="0"/>
                          <a:ea typeface="+mn-ea"/>
                          <a:cs typeface="+mn-cs"/>
                          <a:hlinkClick r:id="rId5"/>
                        </a:rPr>
                        <a:t>https://www.youtube.com/watch?v=fxDKpEYAoSE</a:t>
                      </a:r>
                      <a:r>
                        <a:rPr lang="es-MX" sz="1200" kern="1200" baseline="0" dirty="0" smtClean="0">
                          <a:solidFill>
                            <a:schemeClr val="dk1"/>
                          </a:solidFill>
                          <a:effectLst/>
                          <a:latin typeface="KG Miss Speechy IPA" panose="02000000000000000000" pitchFamily="2" charset="0"/>
                          <a:ea typeface="+mn-ea"/>
                          <a:cs typeface="+mn-cs"/>
                        </a:rPr>
                        <a:t> y comentar sobre él. </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2" name="CuadroTexto 11"/>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sp>
        <p:nvSpPr>
          <p:cNvPr id="9" name="CuadroTexto 8"/>
          <p:cNvSpPr txBox="1"/>
          <p:nvPr/>
        </p:nvSpPr>
        <p:spPr>
          <a:xfrm rot="16200000">
            <a:off x="-154209" y="5193686"/>
            <a:ext cx="2017221" cy="276999"/>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7069" y="495899"/>
            <a:ext cx="553822" cy="447927"/>
          </a:xfrm>
          <a:prstGeom prst="rect">
            <a:avLst/>
          </a:prstGeom>
        </p:spPr>
      </p:pic>
    </p:spTree>
    <p:extLst>
      <p:ext uri="{BB962C8B-B14F-4D97-AF65-F5344CB8AC3E}">
        <p14:creationId xmlns:p14="http://schemas.microsoft.com/office/powerpoint/2010/main" val="2642508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2" name="CuadroTexto 11"/>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9" name="Tabla 8"/>
          <p:cNvGraphicFramePr>
            <a:graphicFrameLocks noGrp="1"/>
          </p:cNvGraphicFramePr>
          <p:nvPr>
            <p:extLst>
              <p:ext uri="{D42A27DB-BD31-4B8C-83A1-F6EECF244321}">
                <p14:modId xmlns:p14="http://schemas.microsoft.com/office/powerpoint/2010/main" val="2230975708"/>
              </p:ext>
            </p:extLst>
          </p:nvPr>
        </p:nvGraphicFramePr>
        <p:xfrm>
          <a:off x="418034" y="443572"/>
          <a:ext cx="8989359" cy="1277880"/>
        </p:xfrm>
        <a:graphic>
          <a:graphicData uri="http://schemas.openxmlformats.org/drawingml/2006/table">
            <a:tbl>
              <a:tblPr firstRow="1" bandRow="1">
                <a:tableStyleId>{5C22544A-7EE6-4342-B048-85BDC9FD1C3A}</a:tableStyleId>
              </a:tblPr>
              <a:tblGrid>
                <a:gridCol w="635353"/>
                <a:gridCol w="8354006"/>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 en la ficha de trabajo 8,</a:t>
                      </a:r>
                      <a:r>
                        <a:rPr lang="es-MX" sz="1200" kern="1200" baseline="0" dirty="0" smtClean="0">
                          <a:solidFill>
                            <a:schemeClr val="dk1"/>
                          </a:solidFill>
                          <a:effectLst/>
                          <a:latin typeface="KG Miss Speechy IPA" panose="02000000000000000000" pitchFamily="2" charset="0"/>
                          <a:ea typeface="+mn-ea"/>
                          <a:cs typeface="+mn-cs"/>
                        </a:rPr>
                        <a:t> los niños deberán de realizar las diversas ecuaciones de lo que pasa con el agua en diversos casos, además de colocar bolitas de papel crepé de cualquier color en los diversos estados de la materia según como  deben estar unidos, dispersos, </a:t>
                      </a:r>
                      <a:r>
                        <a:rPr lang="es-MX" sz="1200" kern="1200" baseline="0" dirty="0" err="1" smtClean="0">
                          <a:solidFill>
                            <a:schemeClr val="dk1"/>
                          </a:solidFill>
                          <a:effectLst/>
                          <a:latin typeface="KG Miss Speechy IPA" panose="02000000000000000000" pitchFamily="2" charset="0"/>
                          <a:ea typeface="+mn-ea"/>
                          <a:cs typeface="+mn-cs"/>
                        </a:rPr>
                        <a:t>semi</a:t>
                      </a:r>
                      <a:r>
                        <a:rPr lang="es-MX" sz="1200" kern="1200" baseline="0" dirty="0" smtClean="0">
                          <a:solidFill>
                            <a:schemeClr val="dk1"/>
                          </a:solidFill>
                          <a:effectLst/>
                          <a:latin typeface="KG Miss Speechy IPA" panose="02000000000000000000" pitchFamily="2" charset="0"/>
                          <a:ea typeface="+mn-ea"/>
                          <a:cs typeface="+mn-cs"/>
                        </a:rPr>
                        <a:t>-dispersos.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Despedir</a:t>
                      </a:r>
                      <a:r>
                        <a:rPr lang="es-MX" sz="1200" kern="1200" baseline="0" dirty="0" smtClean="0">
                          <a:solidFill>
                            <a:schemeClr val="dk1"/>
                          </a:solidFill>
                          <a:effectLst/>
                          <a:latin typeface="KG Miss Speechy IPA" panose="02000000000000000000" pitchFamily="2" charset="0"/>
                          <a:ea typeface="+mn-ea"/>
                          <a:cs typeface="+mn-cs"/>
                        </a:rPr>
                        <a:t> a los niños con el cuento: “Agua, gotitas mágicas”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https://www.youtube.com/watch?v=HWCvWI78wcM</a:t>
                      </a:r>
                      <a:r>
                        <a:rPr lang="es-MX" sz="1200" kern="1200" baseline="0" dirty="0" smtClean="0">
                          <a:solidFill>
                            <a:schemeClr val="dk1"/>
                          </a:solidFill>
                          <a:effectLst/>
                          <a:latin typeface="KG Miss Speechy IPA" panose="02000000000000000000" pitchFamily="2" charset="0"/>
                          <a:ea typeface="+mn-ea"/>
                          <a:cs typeface="+mn-cs"/>
                        </a:rPr>
                        <a:t>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2438123340"/>
              </p:ext>
            </p:extLst>
          </p:nvPr>
        </p:nvGraphicFramePr>
        <p:xfrm>
          <a:off x="418034" y="1979056"/>
          <a:ext cx="8989359" cy="227103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Canción “Las gotitas de agua”</a:t>
                      </a:r>
                    </a:p>
                    <a:p>
                      <a:pPr marL="342900" indent="-342900">
                        <a:buFont typeface="Arial" panose="020B0604020202020204" pitchFamily="34" charset="0"/>
                        <a:buChar char="•"/>
                      </a:pPr>
                      <a:r>
                        <a:rPr lang="es-MX" sz="1200" dirty="0" smtClean="0">
                          <a:latin typeface="KG Miss Speechy IPA" panose="02000000000000000000" pitchFamily="2" charset="0"/>
                        </a:rPr>
                        <a:t>Vaso transparente</a:t>
                      </a:r>
                    </a:p>
                    <a:p>
                      <a:pPr marL="342900" indent="-342900">
                        <a:buFont typeface="Arial" panose="020B0604020202020204" pitchFamily="34" charset="0"/>
                        <a:buChar char="•"/>
                      </a:pPr>
                      <a:r>
                        <a:rPr lang="es-MX" sz="1200" dirty="0" smtClean="0">
                          <a:latin typeface="KG Miss Speechy IPA" panose="02000000000000000000" pitchFamily="2" charset="0"/>
                        </a:rPr>
                        <a:t>Un cubito de hielo</a:t>
                      </a:r>
                    </a:p>
                    <a:p>
                      <a:pPr marL="342900" indent="-342900">
                        <a:buFont typeface="Arial" panose="020B0604020202020204" pitchFamily="34" charset="0"/>
                        <a:buChar char="•"/>
                      </a:pPr>
                      <a:r>
                        <a:rPr lang="es-MX" sz="1200" dirty="0" smtClean="0">
                          <a:latin typeface="KG Miss Speechy IPA" panose="02000000000000000000" pitchFamily="2" charset="0"/>
                        </a:rPr>
                        <a:t>Trapito húmedo</a:t>
                      </a:r>
                    </a:p>
                    <a:p>
                      <a:pPr marL="342900" indent="-342900">
                        <a:buFont typeface="Arial" panose="020B0604020202020204" pitchFamily="34" charset="0"/>
                        <a:buChar char="•"/>
                      </a:pPr>
                      <a:r>
                        <a:rPr lang="es-MX" sz="1200" dirty="0" smtClean="0">
                          <a:latin typeface="KG Miss Speechy IPA" panose="02000000000000000000" pitchFamily="2" charset="0"/>
                        </a:rPr>
                        <a:t>Video: “Los estados de la materia para niños”</a:t>
                      </a:r>
                    </a:p>
                    <a:p>
                      <a:pPr marL="342900" indent="-342900">
                        <a:buFont typeface="Arial" panose="020B0604020202020204" pitchFamily="34" charset="0"/>
                        <a:buChar char="•"/>
                      </a:pPr>
                      <a:r>
                        <a:rPr lang="es-MX" sz="1200" dirty="0" smtClean="0">
                          <a:latin typeface="KG Miss Speechy IPA" panose="02000000000000000000" pitchFamily="2" charset="0"/>
                        </a:rPr>
                        <a:t>Ficha de trabajo 8</a:t>
                      </a:r>
                    </a:p>
                    <a:p>
                      <a:pPr marL="342900" indent="-342900">
                        <a:buFont typeface="Arial" panose="020B0604020202020204" pitchFamily="34" charset="0"/>
                        <a:buChar char="•"/>
                      </a:pPr>
                      <a:r>
                        <a:rPr lang="es-MX" sz="1200" dirty="0" smtClean="0">
                          <a:latin typeface="KG Miss Speechy IPA" panose="02000000000000000000" pitchFamily="2" charset="0"/>
                        </a:rPr>
                        <a:t>Papel crepé</a:t>
                      </a:r>
                    </a:p>
                    <a:p>
                      <a:pPr marL="342900" indent="-342900">
                        <a:buFont typeface="Arial" panose="020B0604020202020204" pitchFamily="34" charset="0"/>
                        <a:buChar char="•"/>
                      </a:pPr>
                      <a:r>
                        <a:rPr lang="es-MX" sz="1200" dirty="0" smtClean="0">
                          <a:latin typeface="KG Miss Speechy IPA" panose="02000000000000000000" pitchFamily="2" charset="0"/>
                        </a:rPr>
                        <a:t>Pegamento</a:t>
                      </a:r>
                    </a:p>
                    <a:p>
                      <a:pPr marL="342900" indent="-342900">
                        <a:buFont typeface="Arial" panose="020B0604020202020204" pitchFamily="34" charset="0"/>
                        <a:buChar char="•"/>
                      </a:pPr>
                      <a:r>
                        <a:rPr lang="es-MX" sz="1200" dirty="0" smtClean="0">
                          <a:latin typeface="KG Miss Speechy IPA" panose="02000000000000000000" pitchFamily="2" charset="0"/>
                        </a:rPr>
                        <a:t>Lápiz</a:t>
                      </a:r>
                    </a:p>
                    <a:p>
                      <a:pPr marL="342900" indent="-342900">
                        <a:buFont typeface="Arial" panose="020B0604020202020204" pitchFamily="34" charset="0"/>
                        <a:buChar char="•"/>
                      </a:pPr>
                      <a:r>
                        <a:rPr lang="es-MX" sz="1200" dirty="0" smtClean="0">
                          <a:latin typeface="KG Miss Speechy IPA" panose="02000000000000000000" pitchFamily="2" charset="0"/>
                        </a:rPr>
                        <a:t>Cuento: “Agua, gotitas mágicas”.</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9631" y="3734099"/>
            <a:ext cx="553822" cy="447927"/>
          </a:xfrm>
          <a:prstGeom prst="rect">
            <a:avLst/>
          </a:prstGeom>
        </p:spPr>
      </p:pic>
    </p:spTree>
    <p:extLst>
      <p:ext uri="{BB962C8B-B14F-4D97-AF65-F5344CB8AC3E}">
        <p14:creationId xmlns:p14="http://schemas.microsoft.com/office/powerpoint/2010/main" val="2215082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sp>
        <p:nvSpPr>
          <p:cNvPr id="11" name="CuadroTexto 10"/>
          <p:cNvSpPr txBox="1"/>
          <p:nvPr/>
        </p:nvSpPr>
        <p:spPr>
          <a:xfrm>
            <a:off x="914400" y="457782"/>
            <a:ext cx="8125691" cy="923330"/>
          </a:xfrm>
          <a:prstGeom prst="rect">
            <a:avLst/>
          </a:prstGeom>
          <a:noFill/>
        </p:spPr>
        <p:txBody>
          <a:bodyPr wrap="square" rtlCol="0">
            <a:spAutoFit/>
          </a:bodyPr>
          <a:lstStyle/>
          <a:p>
            <a:pPr algn="ctr"/>
            <a:r>
              <a:rPr lang="es-MX" sz="5400" dirty="0" smtClean="0">
                <a:solidFill>
                  <a:srgbClr val="002060"/>
                </a:solidFill>
                <a:latin typeface="Beachworks" pitchFamily="2" charset="0"/>
              </a:rPr>
              <a:t>EJEMPLO DE LA ACTIVIDAD</a:t>
            </a:r>
          </a:p>
        </p:txBody>
      </p:sp>
      <p:pic>
        <p:nvPicPr>
          <p:cNvPr id="5122" name="Picture 2" descr="https://i.pinimg.com/564x/27/ee/87/27ee87ba03ec69dcf29739750458bd8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3764" y="1667712"/>
            <a:ext cx="3870161" cy="33692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Esto contiene una imagen de: Investigating Condensation and the Water Cyc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9617" y="1667712"/>
            <a:ext cx="2632423" cy="33797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96073" y="5408862"/>
            <a:ext cx="553822" cy="447927"/>
          </a:xfrm>
          <a:prstGeom prst="rect">
            <a:avLst/>
          </a:prstGeom>
        </p:spPr>
      </p:pic>
    </p:spTree>
    <p:extLst>
      <p:ext uri="{BB962C8B-B14F-4D97-AF65-F5344CB8AC3E}">
        <p14:creationId xmlns:p14="http://schemas.microsoft.com/office/powerpoint/2010/main" val="4162077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820170133"/>
              </p:ext>
            </p:extLst>
          </p:nvPr>
        </p:nvGraphicFramePr>
        <p:xfrm>
          <a:off x="516775" y="495899"/>
          <a:ext cx="8989359" cy="5975078"/>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512466">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El</a:t>
                      </a:r>
                      <a:r>
                        <a:rPr lang="es-MX" sz="1200" b="0" baseline="0" dirty="0" smtClean="0">
                          <a:solidFill>
                            <a:schemeClr val="tx1"/>
                          </a:solidFill>
                          <a:latin typeface="KG Miss Speechy IPA" panose="02000000000000000000" pitchFamily="2" charset="0"/>
                        </a:rPr>
                        <a:t> agua es importante</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Miércoles</a:t>
                      </a:r>
                      <a:r>
                        <a:rPr lang="es-MX" sz="1200" b="0" baseline="0" dirty="0" smtClean="0">
                          <a:solidFill>
                            <a:schemeClr val="tx1"/>
                          </a:solidFill>
                          <a:latin typeface="KG Miss Speechy IPA" panose="02000000000000000000" pitchFamily="2" charset="0"/>
                        </a:rPr>
                        <a:t> 20</a:t>
                      </a:r>
                      <a:r>
                        <a:rPr lang="es-MX" sz="1200" b="0" dirty="0" smtClean="0">
                          <a:solidFill>
                            <a:schemeClr val="tx1"/>
                          </a:solidFill>
                          <a:latin typeface="KG Miss Speechy IPA" panose="02000000000000000000" pitchFamily="2" charset="0"/>
                        </a:rPr>
                        <a:t> de Marzo de 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Ética,</a:t>
                      </a:r>
                      <a:r>
                        <a:rPr lang="es-MX" sz="1200" b="0" baseline="0" dirty="0" smtClean="0">
                          <a:solidFill>
                            <a:schemeClr val="tx1"/>
                          </a:solidFill>
                          <a:latin typeface="KG Miss Speechy IPA" panose="02000000000000000000" pitchFamily="2" charset="0"/>
                        </a:rPr>
                        <a:t> Naturaleza y Sociedades</a:t>
                      </a:r>
                      <a:endParaRPr lang="es-MX" sz="1200" b="0" dirty="0" smtClean="0">
                        <a:solidFill>
                          <a:schemeClr val="tx1"/>
                        </a:solidFill>
                        <a:latin typeface="KG Miss Speechy IPA" panose="02000000000000000000" pitchFamily="2" charset="0"/>
                      </a:endParaRPr>
                    </a:p>
                    <a:p>
                      <a:pPr algn="ctr"/>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Interacción, cuidado y conservación de la naturaleza, que favorece la construcción de una conciencia ambiental.</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24307">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100" dirty="0" smtClean="0">
                          <a:latin typeface="KG Miss Speechy IPA" panose="02000000000000000000" pitchFamily="2" charset="0"/>
                        </a:rPr>
                        <a:t>II.- Se relaciona con la naturaleza y considera la importancia de sus elementos para la vida (aire, Sol, agua y suelo).</a:t>
                      </a:r>
                      <a:endParaRPr lang="es-MX" sz="1100" b="1"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4337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dirty="0" smtClean="0">
                          <a:latin typeface="KG Miss Speechy IPA" panose="02000000000000000000" pitchFamily="2" charset="0"/>
                        </a:rPr>
                        <a:t>I.- Cuida los recursos que provienen de la naturaleza al satisfacer necesidades y promueve que las demás personas también lo hagan. </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94686">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57168">
                <a:tc rowSpan="2">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84774">
                <a:tc vMerge="1">
                  <a:txBody>
                    <a:bodyPr/>
                    <a:lstStyle/>
                    <a:p>
                      <a:endParaRPr lang="es-MX"/>
                    </a:p>
                  </a:txBody>
                  <a:tcPr/>
                </a:tc>
                <a:tc gridSpan="4">
                  <a:txBody>
                    <a:bodyPr/>
                    <a:lstStyle/>
                    <a:p>
                      <a:pPr algn="just"/>
                      <a:r>
                        <a:rPr lang="es-MX" sz="1200" kern="1200" dirty="0" smtClean="0">
                          <a:solidFill>
                            <a:schemeClr val="dk1"/>
                          </a:solidFill>
                          <a:effectLst/>
                          <a:latin typeface="KG Miss Speechy IPA" panose="02000000000000000000" pitchFamily="2" charset="0"/>
                          <a:ea typeface="+mn-ea"/>
                          <a:cs typeface="+mn-cs"/>
                        </a:rPr>
                        <a:t>Dar</a:t>
                      </a:r>
                      <a:r>
                        <a:rPr lang="es-MX" sz="1200" kern="1200" baseline="0" dirty="0" smtClean="0">
                          <a:solidFill>
                            <a:schemeClr val="dk1"/>
                          </a:solidFill>
                          <a:effectLst/>
                          <a:latin typeface="KG Miss Speechy IPA" panose="02000000000000000000" pitchFamily="2" charset="0"/>
                          <a:ea typeface="+mn-ea"/>
                          <a:cs typeface="+mn-cs"/>
                        </a:rPr>
                        <a:t> los buenos días a los niños con la canción: “El agua es mágica”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https://www.youtube.com/watch?v=HHiXUhe45FA</a:t>
                      </a:r>
                      <a:r>
                        <a:rPr lang="es-MX" sz="1200" kern="1200" baseline="0" dirty="0" smtClean="0">
                          <a:solidFill>
                            <a:schemeClr val="dk1"/>
                          </a:solidFill>
                          <a:effectLst/>
                          <a:latin typeface="KG Miss Speechy IPA" panose="02000000000000000000" pitchFamily="2" charset="0"/>
                          <a:ea typeface="+mn-ea"/>
                          <a:cs typeface="+mn-cs"/>
                        </a:rPr>
                        <a:t> . Posteriormente, mencionarles a los niños que ya sabemos muchas cosas sobre el agua y pedirles que mencionen todo lo que han aprendido. Enseguida preguntarles: ¿por qué es importante el agua?, ¿Qué pasa si no hay agua dulce en el planeta?, ¿de qué manera podemos cuidar el agua?</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61265">
                <a:tc rowSpan="2">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44350">
                <a:tc vMerge="1">
                  <a:txBody>
                    <a:bodyPr/>
                    <a:lstStyle/>
                    <a:p>
                      <a:endParaRPr lang="es-MX"/>
                    </a:p>
                  </a:txBody>
                  <a:tcPr/>
                </a:tc>
                <a:tc gridSpan="4">
                  <a:txBody>
                    <a:bodyPr/>
                    <a:lstStyle/>
                    <a:p>
                      <a:pPr algn="just"/>
                      <a:r>
                        <a:rPr lang="es-MX" sz="1200" kern="1200" baseline="0" dirty="0" smtClean="0">
                          <a:solidFill>
                            <a:schemeClr val="dk1"/>
                          </a:solidFill>
                          <a:effectLst/>
                          <a:latin typeface="KG Miss Speechy IPA" panose="02000000000000000000" pitchFamily="2" charset="0"/>
                          <a:ea typeface="+mn-ea"/>
                          <a:cs typeface="+mn-cs"/>
                        </a:rPr>
                        <a:t>Posteriormente, observar el video: “Contaminación del agua” </a:t>
                      </a:r>
                      <a:r>
                        <a:rPr lang="es-MX" sz="1200" kern="1200" baseline="0" dirty="0" smtClean="0">
                          <a:solidFill>
                            <a:schemeClr val="dk1"/>
                          </a:solidFill>
                          <a:effectLst/>
                          <a:latin typeface="KG Miss Speechy IPA" panose="02000000000000000000" pitchFamily="2" charset="0"/>
                          <a:ea typeface="+mn-ea"/>
                          <a:cs typeface="+mn-cs"/>
                          <a:hlinkClick r:id="rId5"/>
                        </a:rPr>
                        <a:t>https://www.youtube.com/watch?v=xlpobj0vVjY</a:t>
                      </a:r>
                      <a:r>
                        <a:rPr lang="es-MX" sz="1200" kern="1200" baseline="0" dirty="0" smtClean="0">
                          <a:solidFill>
                            <a:schemeClr val="dk1"/>
                          </a:solidFill>
                          <a:effectLst/>
                          <a:latin typeface="KG Miss Speechy IPA" panose="02000000000000000000" pitchFamily="2" charset="0"/>
                          <a:ea typeface="+mn-ea"/>
                          <a:cs typeface="+mn-cs"/>
                        </a:rPr>
                        <a:t> y realizar una lista en el pizarrón sobre cómo podemos cuidar el agua. Mostrarles o proyectarles la imagen “Cómo cuidar el agua desde la escuela” y comentarles que es muy importante no desperdiciarla y las diversas formas en que podemos cuidarla es cerrando la llave cuando no la estamos usando, avisar si hay fugas y fomentar su buen uso, es decir; ayudar a enseñar a otros compañeros a que cuiden el agua comunicándoles sobre lo que aprendimos en el proyecto, los usos que le damos y la importancia de este elemento para nuestra vida y el planeta. </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2" name="CuadroTexto 11"/>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sp>
        <p:nvSpPr>
          <p:cNvPr id="9" name="CuadroTexto 8"/>
          <p:cNvSpPr txBox="1"/>
          <p:nvPr/>
        </p:nvSpPr>
        <p:spPr>
          <a:xfrm rot="16200000">
            <a:off x="204228" y="3913217"/>
            <a:ext cx="1179952" cy="653120"/>
          </a:xfrm>
          <a:prstGeom prst="rect">
            <a:avLst/>
          </a:prstGeom>
          <a:noFill/>
        </p:spPr>
        <p:txBody>
          <a:bodyPr wrap="square" rtlCol="0">
            <a:spAutoFit/>
          </a:bodyPr>
          <a:lstStyle/>
          <a:p>
            <a:pPr algn="ctr"/>
            <a:r>
              <a:rPr lang="es-ES" sz="1200" dirty="0">
                <a:latin typeface="KG Miss Speechy IPA" panose="02000000000000000000" pitchFamily="2" charset="0"/>
              </a:rPr>
              <a:t>3</a:t>
            </a:r>
            <a:r>
              <a:rPr lang="es-ES" sz="1200" dirty="0" smtClean="0">
                <a:latin typeface="KG Miss Speechy IPA" panose="02000000000000000000" pitchFamily="2" charset="0"/>
              </a:rPr>
              <a:t>.- Formulemos el problema</a:t>
            </a:r>
            <a:endParaRPr lang="es-MX" sz="1200" dirty="0">
              <a:latin typeface="KG Miss Speechy IPA" panose="02000000000000000000" pitchFamily="2" charset="0"/>
            </a:endParaRPr>
          </a:p>
        </p:txBody>
      </p:sp>
      <p:sp>
        <p:nvSpPr>
          <p:cNvPr id="13" name="CuadroTexto 12"/>
          <p:cNvSpPr txBox="1"/>
          <p:nvPr/>
        </p:nvSpPr>
        <p:spPr>
          <a:xfrm rot="16200000">
            <a:off x="-144894" y="5445512"/>
            <a:ext cx="2017221" cy="461665"/>
          </a:xfrm>
          <a:prstGeom prst="rect">
            <a:avLst/>
          </a:prstGeom>
          <a:noFill/>
        </p:spPr>
        <p:txBody>
          <a:bodyPr wrap="square" rtlCol="0">
            <a:spAutoFit/>
          </a:bodyPr>
          <a:lstStyle/>
          <a:p>
            <a:pPr algn="ctr"/>
            <a:r>
              <a:rPr lang="es-ES" sz="1200" dirty="0" smtClean="0">
                <a:latin typeface="KG Miss Speechy IPA" panose="02000000000000000000" pitchFamily="2" charset="0"/>
              </a:rPr>
              <a:t>4.- Organicemos la experiencia</a:t>
            </a:r>
            <a:endParaRPr lang="es-MX" sz="1200" dirty="0">
              <a:latin typeface="KG Miss Speechy IPA" panose="02000000000000000000" pitchFamily="2" charset="0"/>
            </a:endParaRPr>
          </a:p>
        </p:txBody>
      </p:sp>
      <p:pic>
        <p:nvPicPr>
          <p:cNvPr id="14" name="Imagen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7069" y="495899"/>
            <a:ext cx="553822" cy="447927"/>
          </a:xfrm>
          <a:prstGeom prst="rect">
            <a:avLst/>
          </a:prstGeom>
        </p:spPr>
      </p:pic>
    </p:spTree>
    <p:extLst>
      <p:ext uri="{BB962C8B-B14F-4D97-AF65-F5344CB8AC3E}">
        <p14:creationId xmlns:p14="http://schemas.microsoft.com/office/powerpoint/2010/main" val="1486945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2" name="CuadroTexto 11"/>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492901899"/>
              </p:ext>
            </p:extLst>
          </p:nvPr>
        </p:nvGraphicFramePr>
        <p:xfrm>
          <a:off x="418034" y="443572"/>
          <a:ext cx="8989359" cy="1095000"/>
        </p:xfrm>
        <a:graphic>
          <a:graphicData uri="http://schemas.openxmlformats.org/drawingml/2006/table">
            <a:tbl>
              <a:tblPr firstRow="1" bandRow="1">
                <a:tableStyleId>{5C22544A-7EE6-4342-B048-85BDC9FD1C3A}</a:tableStyleId>
              </a:tblPr>
              <a:tblGrid>
                <a:gridCol w="635353"/>
                <a:gridCol w="8354006"/>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 mencionarles que fomentaremos</a:t>
                      </a:r>
                      <a:r>
                        <a:rPr lang="es-MX" sz="1200" kern="1200" baseline="0" dirty="0" smtClean="0">
                          <a:solidFill>
                            <a:schemeClr val="dk1"/>
                          </a:solidFill>
                          <a:effectLst/>
                          <a:latin typeface="KG Miss Speechy IPA" panose="02000000000000000000" pitchFamily="2" charset="0"/>
                          <a:ea typeface="+mn-ea"/>
                          <a:cs typeface="+mn-cs"/>
                        </a:rPr>
                        <a:t> el buen uso y cuidados del agua en el jardín, para ello, realizaremos carteles en casa en media cartulina blanca, con ayuda de mamá y papá, en dónde se promueva el cuidado del agua.</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 a los niños con el cuento: “Un día de pesca”.</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497065117"/>
              </p:ext>
            </p:extLst>
          </p:nvPr>
        </p:nvGraphicFramePr>
        <p:xfrm>
          <a:off x="418034" y="1979056"/>
          <a:ext cx="8989359" cy="1475507"/>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Canción: “El agua mágica”</a:t>
                      </a:r>
                    </a:p>
                    <a:p>
                      <a:pPr marL="342900" indent="-342900">
                        <a:buFont typeface="Arial" panose="020B0604020202020204" pitchFamily="34" charset="0"/>
                        <a:buChar char="•"/>
                      </a:pPr>
                      <a:r>
                        <a:rPr lang="es-MX" sz="1200" dirty="0" smtClean="0">
                          <a:latin typeface="KG Miss Speechy IPA" panose="02000000000000000000" pitchFamily="2" charset="0"/>
                        </a:rPr>
                        <a:t>Video: “Contaminación del agua</a:t>
                      </a:r>
                      <a:r>
                        <a:rPr lang="es-MX" sz="1200" dirty="0" smtClean="0">
                          <a:latin typeface="KG Miss Speechy IPA" panose="02000000000000000000" pitchFamily="2" charset="0"/>
                        </a:rPr>
                        <a:t>”</a:t>
                      </a:r>
                    </a:p>
                    <a:p>
                      <a:pPr marL="342900" indent="-342900">
                        <a:buFont typeface="Arial" panose="020B0604020202020204" pitchFamily="34" charset="0"/>
                        <a:buChar char="•"/>
                      </a:pPr>
                      <a:r>
                        <a:rPr lang="es-MX" sz="1200" dirty="0" smtClean="0">
                          <a:latin typeface="KG Miss Speechy IPA" panose="02000000000000000000" pitchFamily="2" charset="0"/>
                        </a:rPr>
                        <a:t>Imagen “¿Cómo cuidar el agua desde la escuela?”</a:t>
                      </a:r>
                      <a:endParaRPr lang="es-MX" sz="1200" dirty="0" smtClean="0">
                        <a:latin typeface="KG Miss Speechy IPA" panose="02000000000000000000" pitchFamily="2" charset="0"/>
                      </a:endParaRPr>
                    </a:p>
                    <a:p>
                      <a:pPr marL="342900" indent="-342900">
                        <a:buFont typeface="Arial" panose="020B0604020202020204" pitchFamily="34" charset="0"/>
                        <a:buChar char="•"/>
                      </a:pPr>
                      <a:r>
                        <a:rPr lang="es-MX" sz="1200" dirty="0" smtClean="0">
                          <a:latin typeface="KG Miss Speechy IPA" panose="02000000000000000000" pitchFamily="2" charset="0"/>
                        </a:rPr>
                        <a:t>Cuento:</a:t>
                      </a:r>
                      <a:r>
                        <a:rPr lang="es-MX" sz="1200" baseline="0" dirty="0" smtClean="0">
                          <a:latin typeface="KG Miss Speechy IPA" panose="02000000000000000000" pitchFamily="2" charset="0"/>
                        </a:rPr>
                        <a:t> “Un día de pesca”</a:t>
                      </a:r>
                      <a:endParaRPr lang="es-MX" sz="1200" dirty="0" smtClean="0">
                        <a:latin typeface="KG Miss Speechy IPA" panose="02000000000000000000" pitchFamily="2" charset="0"/>
                      </a:endParaRPr>
                    </a:p>
                    <a:p>
                      <a:pPr marL="342900" indent="-342900">
                        <a:buFont typeface="Arial" panose="020B0604020202020204" pitchFamily="34" charset="0"/>
                        <a:buChar char="•"/>
                      </a:pP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1799061591"/>
              </p:ext>
            </p:extLst>
          </p:nvPr>
        </p:nvGraphicFramePr>
        <p:xfrm>
          <a:off x="398147" y="4626567"/>
          <a:ext cx="8989359" cy="172239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endParaRPr lang="es-MX" sz="1200" baseline="0" dirty="0" smtClean="0">
                        <a:latin typeface="KG Miss Speechy IPA" panose="02000000000000000000" pitchFamily="2" charset="0"/>
                      </a:endParaRPr>
                    </a:p>
                    <a:p>
                      <a:pPr marL="342900" indent="-342900">
                        <a:buFont typeface="Arial" panose="020B0604020202020204" pitchFamily="34" charset="0"/>
                        <a:buChar char="•"/>
                      </a:pPr>
                      <a:endParaRPr lang="es-MX" sz="1200" baseline="0" dirty="0" smtClean="0">
                        <a:latin typeface="KG Miss Speechy IPA" panose="02000000000000000000" pitchFamily="2" charset="0"/>
                      </a:endParaRPr>
                    </a:p>
                    <a:p>
                      <a:pPr marL="342900" indent="-342900">
                        <a:buFont typeface="Arial" panose="020B0604020202020204" pitchFamily="34" charset="0"/>
                        <a:buChar char="•"/>
                      </a:pPr>
                      <a:endParaRPr lang="es-MX" sz="1200" baseline="0" dirty="0" smtClean="0">
                        <a:latin typeface="KG Miss Speechy IPA" panose="02000000000000000000" pitchFamily="2" charset="0"/>
                      </a:endParaRPr>
                    </a:p>
                    <a:p>
                      <a:pPr marL="342900" indent="-342900">
                        <a:buFont typeface="Arial" panose="020B0604020202020204" pitchFamily="34" charset="0"/>
                        <a:buChar char="•"/>
                      </a:pPr>
                      <a:r>
                        <a:rPr lang="es-MX" sz="1200" baseline="0" dirty="0" smtClean="0">
                          <a:latin typeface="KG Miss Speechy IPA" panose="02000000000000000000" pitchFamily="2" charset="0"/>
                        </a:rPr>
                        <a:t>Realizar un cartel en media cartulina blanca sobre el cuidado del agua con ayuda de mamá o papá, puedes realizar dibujos o utilizar recortes.</a:t>
                      </a:r>
                    </a:p>
                    <a:p>
                      <a:pPr marL="342900" indent="-342900">
                        <a:buFont typeface="Arial" panose="020B0604020202020204" pitchFamily="34" charset="0"/>
                        <a:buChar char="•"/>
                      </a:pPr>
                      <a:endParaRPr lang="es-MX" sz="1200" baseline="0" dirty="0" smtClean="0">
                        <a:latin typeface="KG Miss Speechy IPA" panose="02000000000000000000" pitchFamily="2" charset="0"/>
                      </a:endParaRPr>
                    </a:p>
                    <a:p>
                      <a:pPr marL="0" indent="0">
                        <a:buFont typeface="Arial" panose="020B0604020202020204" pitchFamily="34" charset="0"/>
                        <a:buNone/>
                      </a:pP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0052" y="5852412"/>
            <a:ext cx="553822" cy="447927"/>
          </a:xfrm>
          <a:prstGeom prst="rect">
            <a:avLst/>
          </a:prstGeom>
        </p:spPr>
      </p:pic>
    </p:spTree>
    <p:extLst>
      <p:ext uri="{BB962C8B-B14F-4D97-AF65-F5344CB8AC3E}">
        <p14:creationId xmlns:p14="http://schemas.microsoft.com/office/powerpoint/2010/main" val="3248736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371827228"/>
              </p:ext>
            </p:extLst>
          </p:nvPr>
        </p:nvGraphicFramePr>
        <p:xfrm>
          <a:off x="516775" y="495899"/>
          <a:ext cx="8989359" cy="5825344"/>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512466">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¡Cuidemos el agua!</a:t>
                      </a:r>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a:p>
                  </a:txBody>
                  <a:tcPr/>
                </a:tc>
                <a:tc gridSpan="3">
                  <a:txBody>
                    <a:bodyPr/>
                    <a:lstStyle/>
                    <a:p>
                      <a:pPr algn="l"/>
                      <a:r>
                        <a:rPr lang="es-MX" sz="1200" b="0" baseline="0" dirty="0" smtClean="0">
                          <a:solidFill>
                            <a:schemeClr val="tx1"/>
                          </a:solidFill>
                          <a:latin typeface="KG Miss Speechy IPA" panose="02000000000000000000" pitchFamily="2" charset="0"/>
                        </a:rPr>
                        <a:t>Jueves 21</a:t>
                      </a:r>
                      <a:r>
                        <a:rPr lang="es-MX" sz="1200" b="0" dirty="0" smtClean="0">
                          <a:solidFill>
                            <a:schemeClr val="tx1"/>
                          </a:solidFill>
                          <a:latin typeface="KG Miss Speechy IPA" panose="02000000000000000000" pitchFamily="2" charset="0"/>
                        </a:rPr>
                        <a:t> de Marzo de 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Ética,</a:t>
                      </a:r>
                      <a:r>
                        <a:rPr lang="es-MX" sz="1200" b="0" baseline="0" dirty="0" smtClean="0">
                          <a:solidFill>
                            <a:schemeClr val="tx1"/>
                          </a:solidFill>
                          <a:latin typeface="KG Miss Speechy IPA" panose="02000000000000000000" pitchFamily="2" charset="0"/>
                        </a:rPr>
                        <a:t> Naturaleza y Sociedades</a:t>
                      </a:r>
                      <a:endParaRPr lang="es-MX" sz="1200" b="0" dirty="0" smtClean="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algn="just"/>
                      <a:r>
                        <a:rPr lang="es-ES" sz="1200" dirty="0" smtClean="0">
                          <a:latin typeface="KG Miss Speechy IPA" panose="02000000000000000000" pitchFamily="2" charset="0"/>
                        </a:rPr>
                        <a:t>Transformación responsable del entorno al satisfacer necesidades básicas de alimentación, vestido y vivienda.</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24307">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ES" sz="1200" dirty="0" smtClean="0">
                          <a:latin typeface="KG Miss Speechy IPA" panose="02000000000000000000" pitchFamily="2" charset="0"/>
                        </a:rPr>
                        <a:t>I.- Cuida los recursos que provienen de la naturaleza al satisfacer necesidades y promueve que las demás personas también lo hagan. </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4337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dirty="0" smtClean="0">
                          <a:latin typeface="KG Miss Speechy IPA" panose="02000000000000000000" pitchFamily="2" charset="0"/>
                        </a:rPr>
                        <a:t>I.- Evitar acciones que deterioren a la naturaleza e invita a sus pares a cuidarla.</a:t>
                      </a:r>
                      <a:endParaRPr lang="es-MX" sz="1200" b="1"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94686">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57168">
                <a:tc rowSpan="4">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84774">
                <a:tc vMerge="1">
                  <a:txBody>
                    <a:bodyPr/>
                    <a:lstStyle/>
                    <a:p>
                      <a:endParaRPr lang="es-MX"/>
                    </a:p>
                  </a:txBody>
                  <a:tcPr/>
                </a:tc>
                <a:tc gridSpan="4">
                  <a:txBody>
                    <a:bodyPr/>
                    <a:lstStyle/>
                    <a:p>
                      <a:pPr algn="just"/>
                      <a:r>
                        <a:rPr lang="es-MX" sz="1200" kern="1200" dirty="0" smtClean="0">
                          <a:solidFill>
                            <a:schemeClr val="dk1"/>
                          </a:solidFill>
                          <a:effectLst/>
                          <a:latin typeface="KG Miss Speechy IPA" panose="02000000000000000000" pitchFamily="2" charset="0"/>
                          <a:ea typeface="+mn-ea"/>
                          <a:cs typeface="+mn-cs"/>
                        </a:rPr>
                        <a:t>Dar</a:t>
                      </a:r>
                      <a:r>
                        <a:rPr lang="es-MX" sz="1200" kern="1200" baseline="0" dirty="0" smtClean="0">
                          <a:solidFill>
                            <a:schemeClr val="dk1"/>
                          </a:solidFill>
                          <a:effectLst/>
                          <a:latin typeface="KG Miss Speechy IPA" panose="02000000000000000000" pitchFamily="2" charset="0"/>
                          <a:ea typeface="+mn-ea"/>
                          <a:cs typeface="+mn-cs"/>
                        </a:rPr>
                        <a:t> los buenos días a los niños y mencionarles a los niños que este día fomentaremos en la escuela el cuidado del agua. Para ello, mostrarán el cartel que realizaron en casa sobre el cuidado del agua a sus compañeros y maestra y platicarán sobre lo que plasmaron en él.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57940">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44350">
                <a:tc vMerge="1">
                  <a:txBody>
                    <a:bodyPr/>
                    <a:lstStyle/>
                    <a:p>
                      <a:endParaRPr lang="es-MX"/>
                    </a:p>
                  </a:txBody>
                  <a:tcPr/>
                </a:tc>
                <a:tc gridSpan="4">
                  <a:txBody>
                    <a:bodyPr/>
                    <a:lstStyle/>
                    <a:p>
                      <a:pPr algn="just"/>
                      <a:r>
                        <a:rPr lang="es-MX" sz="1200" kern="1200" baseline="0" dirty="0" smtClean="0">
                          <a:solidFill>
                            <a:schemeClr val="dk1"/>
                          </a:solidFill>
                          <a:effectLst/>
                          <a:latin typeface="KG Miss Speechy IPA" panose="02000000000000000000" pitchFamily="2" charset="0"/>
                          <a:ea typeface="+mn-ea"/>
                          <a:cs typeface="+mn-cs"/>
                        </a:rPr>
                        <a:t>Una vez que todos hayan compartido su cartel con sus compañeros, saldrán del aula y pegarán el cartel en diversos puntos de la escuela, para que los niños de otras aulas puedan observarlos. Mencionarles que es importante explicarles a los otros niños sobre el cuidado del agua (de ser necesario pasar por las aulas para que los niños expliquen a sus compañeros y muestren sus carteles antes de pegarlos). Al volver al salón, en la ficha de trabajo 9, ilustrarán el pin de </a:t>
                      </a:r>
                      <a:r>
                        <a:rPr lang="es-MX" sz="1200" kern="1200" baseline="0" dirty="0" smtClean="0">
                          <a:solidFill>
                            <a:schemeClr val="dk1"/>
                          </a:solidFill>
                          <a:effectLst/>
                          <a:latin typeface="KG Miss Speechy IPA" panose="02000000000000000000" pitchFamily="2" charset="0"/>
                          <a:ea typeface="+mn-ea"/>
                          <a:cs typeface="+mn-cs"/>
                        </a:rPr>
                        <a:t>guardián </a:t>
                      </a:r>
                      <a:r>
                        <a:rPr lang="es-MX" sz="1200" kern="1200" baseline="0" dirty="0" smtClean="0">
                          <a:solidFill>
                            <a:schemeClr val="dk1"/>
                          </a:solidFill>
                          <a:effectLst/>
                          <a:latin typeface="KG Miss Speechy IPA" panose="02000000000000000000" pitchFamily="2" charset="0"/>
                          <a:ea typeface="+mn-ea"/>
                          <a:cs typeface="+mn-cs"/>
                        </a:rPr>
                        <a:t>del agua y se lo colocarán en su camiseta, de esta manera si observan a alguien en la hora del recreo que esta desperdiciando el agua deberán explicarles de que manera puede cuidarla o si ven que una llave quedó abierta cerrarla.</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2" name="CuadroTexto 11"/>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sp>
        <p:nvSpPr>
          <p:cNvPr id="9" name="CuadroTexto 8"/>
          <p:cNvSpPr txBox="1"/>
          <p:nvPr/>
        </p:nvSpPr>
        <p:spPr>
          <a:xfrm rot="16200000">
            <a:off x="-152515" y="4795934"/>
            <a:ext cx="2017221" cy="461665"/>
          </a:xfrm>
          <a:prstGeom prst="rect">
            <a:avLst/>
          </a:prstGeom>
          <a:noFill/>
        </p:spPr>
        <p:txBody>
          <a:bodyPr wrap="square" rtlCol="0">
            <a:spAutoFit/>
          </a:bodyPr>
          <a:lstStyle/>
          <a:p>
            <a:pPr algn="ctr"/>
            <a:r>
              <a:rPr lang="es-ES" sz="1200" dirty="0" smtClean="0">
                <a:latin typeface="KG Miss Speechy IPA" panose="02000000000000000000" pitchFamily="2" charset="0"/>
              </a:rPr>
              <a:t>5.- Vivamos la experiencia</a:t>
            </a:r>
            <a:endParaRPr lang="es-MX" sz="1200" dirty="0">
              <a:latin typeface="KG Miss Speechy IPA" panose="02000000000000000000" pitchFamily="2" charset="0"/>
            </a:endParaRPr>
          </a:p>
        </p:txBody>
      </p:sp>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7069" y="495899"/>
            <a:ext cx="553822" cy="447927"/>
          </a:xfrm>
          <a:prstGeom prst="rect">
            <a:avLst/>
          </a:prstGeom>
        </p:spPr>
      </p:pic>
    </p:spTree>
    <p:extLst>
      <p:ext uri="{BB962C8B-B14F-4D97-AF65-F5344CB8AC3E}">
        <p14:creationId xmlns:p14="http://schemas.microsoft.com/office/powerpoint/2010/main" val="1800227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2" name="CuadroTexto 11"/>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9" name="Tabla 8"/>
          <p:cNvGraphicFramePr>
            <a:graphicFrameLocks noGrp="1"/>
          </p:cNvGraphicFramePr>
          <p:nvPr>
            <p:extLst>
              <p:ext uri="{D42A27DB-BD31-4B8C-83A1-F6EECF244321}">
                <p14:modId xmlns:p14="http://schemas.microsoft.com/office/powerpoint/2010/main" val="626376672"/>
              </p:ext>
            </p:extLst>
          </p:nvPr>
        </p:nvGraphicFramePr>
        <p:xfrm>
          <a:off x="418034" y="443572"/>
          <a:ext cx="8989359" cy="1277880"/>
        </p:xfrm>
        <a:graphic>
          <a:graphicData uri="http://schemas.openxmlformats.org/drawingml/2006/table">
            <a:tbl>
              <a:tblPr firstRow="1" bandRow="1">
                <a:tableStyleId>{5C22544A-7EE6-4342-B048-85BDC9FD1C3A}</a:tableStyleId>
              </a:tblPr>
              <a:tblGrid>
                <a:gridCol w="635353"/>
                <a:gridCol w="8354006"/>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Al volver del recreo, platicar sobre cómo llevaron el trabajo de guardianes del agua; además sobre lo que aprendieron en estas dos semanas.</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Finalmente, realizarán la ficha de trabajo 10 en la </a:t>
                      </a:r>
                      <a:r>
                        <a:rPr lang="es-MX" sz="1200" kern="1200" baseline="0" dirty="0" smtClean="0">
                          <a:solidFill>
                            <a:schemeClr val="dk1"/>
                          </a:solidFill>
                          <a:effectLst/>
                          <a:latin typeface="KG Miss Speechy IPA" panose="02000000000000000000" pitchFamily="2" charset="0"/>
                          <a:ea typeface="+mn-ea"/>
                          <a:cs typeface="+mn-cs"/>
                        </a:rPr>
                        <a:t>cual deberán marcar con una </a:t>
                      </a:r>
                      <a:r>
                        <a:rPr lang="es-MX" sz="1200" dirty="0" smtClean="0"/>
                        <a:t>✔</a:t>
                      </a:r>
                      <a:r>
                        <a:rPr lang="es-MX" sz="1200" dirty="0" smtClean="0">
                          <a:latin typeface="KG Miss Speechy IPA" panose="02000000000000000000" pitchFamily="2" charset="0"/>
                        </a:rPr>
                        <a:t> si se cuida el agua y con una </a:t>
                      </a:r>
                      <a:r>
                        <a:rPr lang="es-MX" sz="1200" dirty="0" smtClean="0"/>
                        <a:t>✘ </a:t>
                      </a:r>
                      <a:r>
                        <a:rPr lang="es-MX" sz="1200" dirty="0" smtClean="0">
                          <a:latin typeface="KG Miss Speechy IPA" panose="02000000000000000000" pitchFamily="2" charset="0"/>
                        </a:rPr>
                        <a:t>si no se cuida.</a:t>
                      </a:r>
                    </a:p>
                    <a:p>
                      <a:pPr marL="0" marR="0" lvl="0" indent="0" algn="just" defTabSz="100584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3379148599"/>
              </p:ext>
            </p:extLst>
          </p:nvPr>
        </p:nvGraphicFramePr>
        <p:xfrm>
          <a:off x="418034" y="1979056"/>
          <a:ext cx="8989359" cy="172239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Carteles</a:t>
                      </a:r>
                      <a:r>
                        <a:rPr lang="es-MX" sz="1200" baseline="0" dirty="0" smtClean="0">
                          <a:latin typeface="KG Miss Speechy IPA" panose="02000000000000000000" pitchFamily="2" charset="0"/>
                        </a:rPr>
                        <a:t> que fomenten el cuidado del agua</a:t>
                      </a:r>
                    </a:p>
                    <a:p>
                      <a:pPr marL="342900" indent="-342900">
                        <a:buFont typeface="Arial" panose="020B0604020202020204" pitchFamily="34" charset="0"/>
                        <a:buChar char="•"/>
                      </a:pPr>
                      <a:r>
                        <a:rPr lang="es-MX" sz="1200" baseline="0" dirty="0" smtClean="0">
                          <a:latin typeface="KG Miss Speechy IPA" panose="02000000000000000000" pitchFamily="2" charset="0"/>
                        </a:rPr>
                        <a:t>Cinta adhesiva</a:t>
                      </a:r>
                    </a:p>
                    <a:p>
                      <a:pPr marL="342900" indent="-342900">
                        <a:buFont typeface="Arial" panose="020B0604020202020204" pitchFamily="34" charset="0"/>
                        <a:buChar char="•"/>
                      </a:pPr>
                      <a:r>
                        <a:rPr lang="es-MX" sz="1200" baseline="0" dirty="0" smtClean="0">
                          <a:latin typeface="KG Miss Speechy IPA" panose="02000000000000000000" pitchFamily="2" charset="0"/>
                        </a:rPr>
                        <a:t>Ficha de trabajo 9 y 10</a:t>
                      </a:r>
                    </a:p>
                    <a:p>
                      <a:pPr marL="342900" indent="-342900">
                        <a:buFont typeface="Arial" panose="020B0604020202020204" pitchFamily="34" charset="0"/>
                        <a:buChar char="•"/>
                      </a:pPr>
                      <a:r>
                        <a:rPr lang="es-MX" sz="1200" baseline="0" dirty="0" smtClean="0">
                          <a:latin typeface="KG Miss Speechy IPA" panose="02000000000000000000" pitchFamily="2" charset="0"/>
                        </a:rPr>
                        <a:t>Crayones</a:t>
                      </a:r>
                    </a:p>
                    <a:p>
                      <a:pPr marL="342900" indent="-342900">
                        <a:buFont typeface="Arial" panose="020B0604020202020204" pitchFamily="34" charset="0"/>
                        <a:buChar char="•"/>
                      </a:pPr>
                      <a:r>
                        <a:rPr lang="es-MX" sz="1200" baseline="0" dirty="0" smtClean="0">
                          <a:latin typeface="KG Miss Speechy IPA" panose="02000000000000000000" pitchFamily="2" charset="0"/>
                        </a:rPr>
                        <a:t>Tijeras</a:t>
                      </a:r>
                    </a:p>
                    <a:p>
                      <a:pPr marL="342900" indent="-342900">
                        <a:buFont typeface="Arial" panose="020B0604020202020204" pitchFamily="34" charset="0"/>
                        <a:buChar char="•"/>
                      </a:pPr>
                      <a:r>
                        <a:rPr lang="es-MX" sz="1200" baseline="0" dirty="0" smtClean="0">
                          <a:latin typeface="KG Miss Speechy IPA" panose="02000000000000000000" pitchFamily="2" charset="0"/>
                        </a:rPr>
                        <a:t>Pegamento</a:t>
                      </a:r>
                    </a:p>
                    <a:p>
                      <a:pPr marL="342900" indent="-342900">
                        <a:buFont typeface="Arial" panose="020B0604020202020204" pitchFamily="34" charset="0"/>
                        <a:buChar char="•"/>
                      </a:pPr>
                      <a:r>
                        <a:rPr lang="es-MX" sz="1200" baseline="0" dirty="0" smtClean="0">
                          <a:latin typeface="KG Miss Speechy IPA" panose="02000000000000000000" pitchFamily="2" charset="0"/>
                        </a:rPr>
                        <a:t>Lápiz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CuadroTexto 7"/>
          <p:cNvSpPr txBox="1"/>
          <p:nvPr/>
        </p:nvSpPr>
        <p:spPr>
          <a:xfrm rot="16200000">
            <a:off x="-204443" y="777778"/>
            <a:ext cx="2017221" cy="461665"/>
          </a:xfrm>
          <a:prstGeom prst="rect">
            <a:avLst/>
          </a:prstGeom>
          <a:noFill/>
        </p:spPr>
        <p:txBody>
          <a:bodyPr wrap="square" rtlCol="0">
            <a:spAutoFit/>
          </a:bodyPr>
          <a:lstStyle/>
          <a:p>
            <a:pPr algn="ctr"/>
            <a:r>
              <a:rPr lang="es-ES" sz="1200" dirty="0">
                <a:latin typeface="KG Miss Speechy IPA" panose="02000000000000000000" pitchFamily="2" charset="0"/>
              </a:rPr>
              <a:t>6</a:t>
            </a:r>
            <a:r>
              <a:rPr lang="es-ES" sz="1200" dirty="0" smtClean="0">
                <a:latin typeface="KG Miss Speechy IPA" panose="02000000000000000000" pitchFamily="2" charset="0"/>
              </a:rPr>
              <a:t>.- Resultados </a:t>
            </a:r>
          </a:p>
          <a:p>
            <a:pPr algn="ctr"/>
            <a:r>
              <a:rPr lang="es-ES" sz="1200" dirty="0" smtClean="0">
                <a:latin typeface="KG Miss Speechy IPA" panose="02000000000000000000" pitchFamily="2" charset="0"/>
              </a:rPr>
              <a:t>y análisis</a:t>
            </a:r>
            <a:endParaRPr lang="es-MX" sz="1200" dirty="0">
              <a:latin typeface="KG Miss Speechy IPA" panose="02000000000000000000" pitchFamily="2" charset="0"/>
            </a:endParaRPr>
          </a:p>
        </p:txBody>
      </p:sp>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942" y="5504464"/>
            <a:ext cx="553822" cy="447927"/>
          </a:xfrm>
          <a:prstGeom prst="rect">
            <a:avLst/>
          </a:prstGeom>
        </p:spPr>
      </p:pic>
    </p:spTree>
    <p:extLst>
      <p:ext uri="{BB962C8B-B14F-4D97-AF65-F5344CB8AC3E}">
        <p14:creationId xmlns:p14="http://schemas.microsoft.com/office/powerpoint/2010/main" val="2799950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sp>
        <p:nvSpPr>
          <p:cNvPr id="11" name="CuadroTexto 10"/>
          <p:cNvSpPr txBox="1"/>
          <p:nvPr/>
        </p:nvSpPr>
        <p:spPr>
          <a:xfrm>
            <a:off x="914400" y="457782"/>
            <a:ext cx="8125691" cy="923330"/>
          </a:xfrm>
          <a:prstGeom prst="rect">
            <a:avLst/>
          </a:prstGeom>
          <a:noFill/>
        </p:spPr>
        <p:txBody>
          <a:bodyPr wrap="square" rtlCol="0">
            <a:spAutoFit/>
          </a:bodyPr>
          <a:lstStyle/>
          <a:p>
            <a:pPr algn="ctr"/>
            <a:r>
              <a:rPr lang="es-MX" sz="5400" dirty="0" smtClean="0">
                <a:solidFill>
                  <a:srgbClr val="002060"/>
                </a:solidFill>
                <a:latin typeface="Beachworks" pitchFamily="2" charset="0"/>
              </a:rPr>
              <a:t>EJEMPLO DE LA ACTIVIDAD</a:t>
            </a:r>
          </a:p>
        </p:txBody>
      </p:sp>
      <p:pic>
        <p:nvPicPr>
          <p:cNvPr id="6146" name="Picture 2" descr="https://i.pinimg.com/564x/b9/08/6e/b9086e2a6569505ce35a22af4d36a6d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7993" y="1580390"/>
            <a:ext cx="3342413" cy="44565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3180" y="5362367"/>
            <a:ext cx="553822" cy="447927"/>
          </a:xfrm>
          <a:prstGeom prst="rect">
            <a:avLst/>
          </a:prstGeom>
        </p:spPr>
      </p:pic>
    </p:spTree>
    <p:extLst>
      <p:ext uri="{BB962C8B-B14F-4D97-AF65-F5344CB8AC3E}">
        <p14:creationId xmlns:p14="http://schemas.microsoft.com/office/powerpoint/2010/main" val="3914836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sp>
        <p:nvSpPr>
          <p:cNvPr id="11" name="CuadroTexto 10"/>
          <p:cNvSpPr txBox="1"/>
          <p:nvPr/>
        </p:nvSpPr>
        <p:spPr>
          <a:xfrm>
            <a:off x="914400" y="457782"/>
            <a:ext cx="8125691" cy="1754326"/>
          </a:xfrm>
          <a:prstGeom prst="rect">
            <a:avLst/>
          </a:prstGeom>
          <a:noFill/>
        </p:spPr>
        <p:txBody>
          <a:bodyPr wrap="square" rtlCol="0">
            <a:spAutoFit/>
          </a:bodyPr>
          <a:lstStyle/>
          <a:p>
            <a:pPr algn="ctr"/>
            <a:r>
              <a:rPr lang="es-MX" sz="5400" dirty="0" smtClean="0">
                <a:solidFill>
                  <a:srgbClr val="002060"/>
                </a:solidFill>
                <a:latin typeface="Beachworks" pitchFamily="2" charset="0"/>
              </a:rPr>
              <a:t>Viernes 22 de marzo de 2024</a:t>
            </a:r>
            <a:endParaRPr lang="es-MX" sz="5400" dirty="0" smtClean="0">
              <a:solidFill>
                <a:srgbClr val="002060"/>
              </a:solidFill>
              <a:latin typeface="Beachworks" pitchFamily="2" charset="0"/>
            </a:endParaRPr>
          </a:p>
        </p:txBody>
      </p:sp>
      <p:sp>
        <p:nvSpPr>
          <p:cNvPr id="2" name="CuadroTexto 1"/>
          <p:cNvSpPr txBox="1"/>
          <p:nvPr/>
        </p:nvSpPr>
        <p:spPr>
          <a:xfrm>
            <a:off x="712923" y="2076773"/>
            <a:ext cx="8601558" cy="4370427"/>
          </a:xfrm>
          <a:prstGeom prst="rect">
            <a:avLst/>
          </a:prstGeom>
          <a:noFill/>
        </p:spPr>
        <p:txBody>
          <a:bodyPr wrap="square" rtlCol="0">
            <a:spAutoFit/>
          </a:bodyPr>
          <a:lstStyle/>
          <a:p>
            <a:pPr algn="ctr"/>
            <a:r>
              <a:rPr lang="es-MX" sz="3200" b="1" dirty="0" smtClean="0">
                <a:latin typeface="Play Groups" panose="02000503000000000000" pitchFamily="2" charset="0"/>
                <a:ea typeface="Play Groups" panose="02000503000000000000" pitchFamily="2" charset="0"/>
              </a:rPr>
              <a:t>Festival de la primavera</a:t>
            </a:r>
          </a:p>
          <a:p>
            <a:r>
              <a:rPr lang="es-MX" sz="1200" b="1" dirty="0" smtClean="0">
                <a:latin typeface="KG Miss Speechy IPA" panose="02000000000000000000" pitchFamily="2" charset="0"/>
              </a:rPr>
              <a:t>Descripción de la actividad:</a:t>
            </a:r>
            <a:endParaRPr lang="es-MX" sz="1200" b="1" dirty="0">
              <a:latin typeface="KG Miss Speechy IPA" panose="02000000000000000000" pitchFamily="2" charset="0"/>
            </a:endParaRPr>
          </a:p>
          <a:p>
            <a:pPr algn="just"/>
            <a:r>
              <a:rPr lang="es-MX" sz="1200" dirty="0" smtClean="0">
                <a:latin typeface="KG Miss Speechy IPA" panose="02000000000000000000" pitchFamily="2" charset="0"/>
              </a:rPr>
              <a:t>Los niños realizarán bailes artísticos relacionados con la llegada de la primavera, como bailes, cantos y poemas.</a:t>
            </a:r>
          </a:p>
          <a:p>
            <a:endParaRPr lang="es-MX" sz="1200" dirty="0"/>
          </a:p>
          <a:p>
            <a:r>
              <a:rPr lang="es-MX" sz="1200" b="1" dirty="0" smtClean="0">
                <a:latin typeface="KG Miss Speechy IPA" panose="02000000000000000000" pitchFamily="2" charset="0"/>
              </a:rPr>
              <a:t>CAMPO FORMATIVO:</a:t>
            </a:r>
          </a:p>
          <a:p>
            <a:r>
              <a:rPr lang="es-MX" sz="1200" dirty="0" smtClean="0">
                <a:latin typeface="KG Miss Speechy IPA" panose="02000000000000000000" pitchFamily="2" charset="0"/>
              </a:rPr>
              <a:t>DE LO HUMANO Y LO COMUNITARIO</a:t>
            </a:r>
          </a:p>
          <a:p>
            <a:r>
              <a:rPr lang="es-MX" sz="1200" dirty="0" smtClean="0">
                <a:latin typeface="KG Miss Speechy IPA" panose="02000000000000000000" pitchFamily="2" charset="0"/>
              </a:rPr>
              <a:t>LENGUAJES</a:t>
            </a:r>
          </a:p>
          <a:p>
            <a:endParaRPr lang="es-MX" sz="1200" dirty="0">
              <a:latin typeface="KG Miss Speechy IPA" panose="02000000000000000000" pitchFamily="2" charset="0"/>
            </a:endParaRPr>
          </a:p>
          <a:p>
            <a:r>
              <a:rPr lang="es-MX" sz="1200" b="1" dirty="0" smtClean="0">
                <a:latin typeface="KG Miss Speechy IPA" panose="02000000000000000000" pitchFamily="2" charset="0"/>
              </a:rPr>
              <a:t>CONTENIDOS RELACIONADOS</a:t>
            </a:r>
          </a:p>
          <a:p>
            <a:pPr marL="171450" indent="-171450">
              <a:buFont typeface="Arial" panose="020B0604020202020204" pitchFamily="34" charset="0"/>
              <a:buChar char="•"/>
            </a:pPr>
            <a:r>
              <a:rPr lang="es-ES" sz="1200" dirty="0">
                <a:latin typeface="KG Miss Speechy IPA" panose="02000000000000000000" pitchFamily="2" charset="0"/>
              </a:rPr>
              <a:t>Interacción con personas de diversos contextos, que contribuyan al establecimiento de relaciones positivas y a una convivencia basada en la aceptación de la diversidad</a:t>
            </a:r>
            <a:r>
              <a:rPr lang="es-ES" sz="1200" dirty="0" smtClean="0">
                <a:latin typeface="KG Miss Speechy IPA" panose="02000000000000000000" pitchFamily="2" charset="0"/>
              </a:rPr>
              <a:t>.</a:t>
            </a:r>
          </a:p>
          <a:p>
            <a:pPr marL="171450" indent="-171450">
              <a:buFont typeface="Arial" panose="020B0604020202020204" pitchFamily="34" charset="0"/>
              <a:buChar char="•"/>
            </a:pPr>
            <a:r>
              <a:rPr lang="es-ES" sz="1200" dirty="0">
                <a:latin typeface="KG Miss Speechy IPA" panose="02000000000000000000" pitchFamily="2" charset="0"/>
              </a:rPr>
              <a:t>Recursos y juegos del lenguaje que fortalecen la diversidad de formas de expresión oral, y que rescatan la o las lenguas de la comunidad y de otros lugares.</a:t>
            </a:r>
            <a:endParaRPr lang="es-MX" sz="1200" dirty="0" smtClean="0">
              <a:latin typeface="KG Miss Speechy IPA" panose="02000000000000000000" pitchFamily="2" charset="0"/>
            </a:endParaRPr>
          </a:p>
          <a:p>
            <a:endParaRPr lang="es-MX" sz="1200" dirty="0">
              <a:latin typeface="KG Miss Speechy IPA" panose="02000000000000000000" pitchFamily="2" charset="0"/>
            </a:endParaRPr>
          </a:p>
          <a:p>
            <a:r>
              <a:rPr lang="es-MX" sz="1200" b="1" dirty="0" smtClean="0">
                <a:latin typeface="KG Miss Speechy IPA" panose="02000000000000000000" pitchFamily="2" charset="0"/>
              </a:rPr>
              <a:t>PROCESOS DE DESARROLLO DE APRENDIZAJE (PDA):</a:t>
            </a:r>
          </a:p>
          <a:p>
            <a:pPr marL="171450" indent="-171450">
              <a:buFont typeface="Arial" panose="020B0604020202020204" pitchFamily="34" charset="0"/>
              <a:buChar char="•"/>
            </a:pPr>
            <a:r>
              <a:rPr lang="es-ES" sz="1200" dirty="0">
                <a:latin typeface="KG Miss Speechy IPA" panose="02000000000000000000" pitchFamily="2" charset="0"/>
              </a:rPr>
              <a:t>Interactúa con distintas personas en situaciones diversas, a partir del establecimiento conjunto de acuerdos para la participación, la </a:t>
            </a:r>
            <a:r>
              <a:rPr lang="es-MX" sz="1200" dirty="0">
                <a:latin typeface="KG Miss Speechy IPA" panose="02000000000000000000" pitchFamily="2" charset="0"/>
              </a:rPr>
              <a:t>organización y la convivencia</a:t>
            </a:r>
            <a:r>
              <a:rPr lang="es-MX" sz="1200" dirty="0" smtClean="0">
                <a:latin typeface="KG Miss Speechy IPA" panose="02000000000000000000" pitchFamily="2" charset="0"/>
              </a:rPr>
              <a:t>.</a:t>
            </a:r>
          </a:p>
          <a:p>
            <a:pPr marL="171450" indent="-171450">
              <a:buFont typeface="Arial" panose="020B0604020202020204" pitchFamily="34" charset="0"/>
              <a:buChar char="•"/>
            </a:pPr>
            <a:r>
              <a:rPr lang="es-ES" sz="1200" dirty="0">
                <a:latin typeface="KG Miss Speechy IPA" panose="02000000000000000000" pitchFamily="2" charset="0"/>
              </a:rPr>
              <a:t>Utiliza distintos recursos de los lenguajes, tales como sonido, ritmo, música, velocidad y movimientos corporales, gestos o señas, para acompañar y modificar adivinanzas, canciones, trabalenguas, </a:t>
            </a:r>
            <a:r>
              <a:rPr lang="es-ES" sz="1200" dirty="0" smtClean="0">
                <a:latin typeface="KG Miss Speechy IPA" panose="02000000000000000000" pitchFamily="2" charset="0"/>
              </a:rPr>
              <a:t>retahílas, coplas</a:t>
            </a:r>
            <a:r>
              <a:rPr lang="es-ES" sz="1200" dirty="0">
                <a:latin typeface="KG Miss Speechy IPA" panose="02000000000000000000" pitchFamily="2" charset="0"/>
              </a:rPr>
              <a:t>, entre otros, y con ello crea otras formas de expresión</a:t>
            </a:r>
            <a:r>
              <a:rPr lang="es-ES" dirty="0">
                <a:latin typeface="KG Miss Speechy IPA" panose="02000000000000000000" pitchFamily="2" charset="0"/>
              </a:rPr>
              <a:t>.</a:t>
            </a:r>
            <a:endParaRPr lang="es-MX" dirty="0">
              <a:latin typeface="KG Miss Speechy IPA" panose="02000000000000000000" pitchFamily="2" charset="0"/>
            </a:endParaRPr>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5707" y="5501851"/>
            <a:ext cx="553822" cy="447927"/>
          </a:xfrm>
          <a:prstGeom prst="rect">
            <a:avLst/>
          </a:prstGeom>
        </p:spPr>
      </p:pic>
    </p:spTree>
    <p:extLst>
      <p:ext uri="{BB962C8B-B14F-4D97-AF65-F5344CB8AC3E}">
        <p14:creationId xmlns:p14="http://schemas.microsoft.com/office/powerpoint/2010/main" val="332424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2614716524"/>
              </p:ext>
            </p:extLst>
          </p:nvPr>
        </p:nvGraphicFramePr>
        <p:xfrm>
          <a:off x="619125" y="692505"/>
          <a:ext cx="8820150" cy="5891621"/>
        </p:xfrm>
        <a:graphic>
          <a:graphicData uri="http://schemas.openxmlformats.org/drawingml/2006/table">
            <a:tbl>
              <a:tblPr firstRow="1" bandRow="1">
                <a:tableStyleId>{5C22544A-7EE6-4342-B048-85BDC9FD1C3A}</a:tableStyleId>
              </a:tblPr>
              <a:tblGrid>
                <a:gridCol w="1141129"/>
                <a:gridCol w="348140"/>
                <a:gridCol w="629968"/>
                <a:gridCol w="895216"/>
                <a:gridCol w="348140"/>
                <a:gridCol w="1042303"/>
                <a:gridCol w="1219098"/>
                <a:gridCol w="392896"/>
                <a:gridCol w="652943"/>
                <a:gridCol w="1813588"/>
                <a:gridCol w="336729"/>
              </a:tblGrid>
              <a:tr h="724497">
                <a:tc gridSpan="3">
                  <a:txBody>
                    <a:bodyPr/>
                    <a:lstStyle/>
                    <a:p>
                      <a:pPr algn="ctr"/>
                      <a:r>
                        <a:rPr lang="es-ES" sz="1800" b="1" dirty="0" smtClean="0">
                          <a:solidFill>
                            <a:schemeClr val="bg1"/>
                          </a:solidFill>
                          <a:latin typeface="KG Miss Speechy IPA" panose="02000000000000000000" pitchFamily="2" charset="0"/>
                        </a:rPr>
                        <a:t>Nombre del proyecto:</a:t>
                      </a:r>
                      <a:endParaRPr lang="es-MX" sz="18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hMerge="1">
                  <a:txBody>
                    <a:bodyPr/>
                    <a:lstStyle/>
                    <a:p>
                      <a:endParaRPr lang="es-MX"/>
                    </a:p>
                  </a:txBody>
                  <a:tcPr/>
                </a:tc>
                <a:tc gridSpan="8">
                  <a:txBody>
                    <a:bodyPr/>
                    <a:lstStyle/>
                    <a:p>
                      <a:r>
                        <a:rPr lang="es-MX" sz="1800" b="0" dirty="0" smtClean="0">
                          <a:solidFill>
                            <a:schemeClr val="tx1"/>
                          </a:solidFill>
                          <a:latin typeface="KG Miss Speechy IPA" panose="02000000000000000000" pitchFamily="2" charset="0"/>
                        </a:rPr>
                        <a:t>El</a:t>
                      </a:r>
                      <a:r>
                        <a:rPr lang="es-MX" sz="1800" b="0" baseline="0" dirty="0" smtClean="0">
                          <a:solidFill>
                            <a:schemeClr val="tx1"/>
                          </a:solidFill>
                          <a:latin typeface="KG Miss Speechy IPA" panose="02000000000000000000" pitchFamily="2" charset="0"/>
                        </a:rPr>
                        <a:t> Agua</a:t>
                      </a:r>
                      <a:endParaRPr lang="es-MX" sz="18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724497">
                <a:tc gridSpan="3">
                  <a:txBody>
                    <a:bodyPr/>
                    <a:lstStyle/>
                    <a:p>
                      <a:pPr algn="ctr"/>
                      <a:r>
                        <a:rPr lang="es-ES" sz="1800" b="1" dirty="0" smtClean="0">
                          <a:solidFill>
                            <a:schemeClr val="bg1"/>
                          </a:solidFill>
                          <a:latin typeface="KG Miss Speechy IPA" panose="02000000000000000000" pitchFamily="2" charset="0"/>
                        </a:rPr>
                        <a:t>Metodología:</a:t>
                      </a:r>
                      <a:endParaRPr lang="es-MX" sz="18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a:p>
                  </a:txBody>
                  <a:tcPr/>
                </a:tc>
                <a:tc hMerge="1">
                  <a:txBody>
                    <a:bodyPr/>
                    <a:lstStyle/>
                    <a:p>
                      <a:endParaRPr lang="es-MX"/>
                    </a:p>
                  </a:txBody>
                  <a:tcPr/>
                </a:tc>
                <a:tc gridSpan="8">
                  <a:txBody>
                    <a:bodyPr/>
                    <a:lstStyle/>
                    <a:p>
                      <a:pPr algn="ctr"/>
                      <a:r>
                        <a:rPr lang="es-MX" sz="1800" b="0" dirty="0" smtClean="0">
                          <a:solidFill>
                            <a:schemeClr val="tx1"/>
                          </a:solidFill>
                          <a:latin typeface="KG Miss Speechy IPA" panose="02000000000000000000" pitchFamily="2" charset="0"/>
                        </a:rPr>
                        <a:t>ABP (Aprendizaje</a:t>
                      </a:r>
                      <a:r>
                        <a:rPr lang="es-MX" sz="1800" b="0" baseline="0" dirty="0" smtClean="0">
                          <a:solidFill>
                            <a:schemeClr val="tx1"/>
                          </a:solidFill>
                          <a:latin typeface="KG Miss Speechy IPA" panose="02000000000000000000" pitchFamily="2" charset="0"/>
                        </a:rPr>
                        <a:t> Basado en Problemas)</a:t>
                      </a:r>
                      <a:endParaRPr lang="es-MX" sz="18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553291">
                <a:tc gridSpan="3">
                  <a:txBody>
                    <a:bodyPr/>
                    <a:lstStyle/>
                    <a:p>
                      <a:pPr algn="ctr"/>
                      <a:r>
                        <a:rPr lang="es-ES" sz="1800" b="1" dirty="0" smtClean="0">
                          <a:solidFill>
                            <a:schemeClr val="bg1"/>
                          </a:solidFill>
                          <a:latin typeface="KG Miss Speechy IPA" panose="02000000000000000000" pitchFamily="2" charset="0"/>
                        </a:rPr>
                        <a:t>Fase- Grado:</a:t>
                      </a:r>
                      <a:endParaRPr lang="es-MX" sz="18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hMerge="1">
                  <a:txBody>
                    <a:bodyPr/>
                    <a:lstStyle/>
                    <a:p>
                      <a:endParaRPr lang="es-MX"/>
                    </a:p>
                  </a:txBody>
                  <a:tcPr/>
                </a:tc>
                <a:tc gridSpan="3">
                  <a:txBody>
                    <a:bodyPr/>
                    <a:lstStyle/>
                    <a:p>
                      <a:r>
                        <a:rPr lang="es-ES" sz="1800" b="0" dirty="0" smtClean="0">
                          <a:solidFill>
                            <a:schemeClr val="tx1"/>
                          </a:solidFill>
                          <a:latin typeface="KG Miss Speechy IPA" panose="02000000000000000000" pitchFamily="2" charset="0"/>
                        </a:rPr>
                        <a:t>2</a:t>
                      </a:r>
                      <a:endParaRPr lang="es-MX" sz="18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gridSpan="3">
                  <a:txBody>
                    <a:bodyPr/>
                    <a:lstStyle/>
                    <a:p>
                      <a:pPr algn="ctr"/>
                      <a:r>
                        <a:rPr lang="es-ES" sz="1800" b="1" dirty="0" smtClean="0">
                          <a:solidFill>
                            <a:schemeClr val="bg1"/>
                          </a:solidFill>
                          <a:latin typeface="KG Miss Speechy IPA" panose="02000000000000000000" pitchFamily="2" charset="0"/>
                        </a:rPr>
                        <a:t>Tiempo:</a:t>
                      </a:r>
                      <a:endParaRPr lang="es-MX" sz="18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hMerge="1">
                  <a:txBody>
                    <a:bodyPr/>
                    <a:lstStyle/>
                    <a:p>
                      <a:endParaRPr lang="es-MX"/>
                    </a:p>
                  </a:txBody>
                  <a:tcPr/>
                </a:tc>
                <a:tc gridSpan="2">
                  <a:txBody>
                    <a:bodyPr/>
                    <a:lstStyle/>
                    <a:p>
                      <a:r>
                        <a:rPr lang="es-ES" sz="1800" b="0" dirty="0" smtClean="0">
                          <a:solidFill>
                            <a:schemeClr val="tx1"/>
                          </a:solidFill>
                          <a:latin typeface="KG Miss Speechy IPA" panose="02000000000000000000" pitchFamily="2" charset="0"/>
                        </a:rPr>
                        <a:t>2 semanas</a:t>
                      </a:r>
                      <a:endParaRPr lang="es-MX" sz="18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722399">
                <a:tc gridSpan="3">
                  <a:txBody>
                    <a:bodyPr/>
                    <a:lstStyle/>
                    <a:p>
                      <a:pPr algn="ctr"/>
                      <a:r>
                        <a:rPr lang="es-ES" sz="1800" b="1" dirty="0" smtClean="0">
                          <a:solidFill>
                            <a:schemeClr val="bg1"/>
                          </a:solidFill>
                          <a:latin typeface="KG Miss Speechy IPA" panose="02000000000000000000" pitchFamily="2" charset="0"/>
                        </a:rPr>
                        <a:t>Propósito:</a:t>
                      </a:r>
                      <a:endParaRPr lang="es-MX" sz="18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a:p>
                  </a:txBody>
                  <a:tcPr/>
                </a:tc>
                <a:tc hMerge="1">
                  <a:txBody>
                    <a:bodyPr/>
                    <a:lstStyle/>
                    <a:p>
                      <a:endParaRPr lang="es-MX"/>
                    </a:p>
                  </a:txBody>
                  <a:tcPr/>
                </a:tc>
                <a:tc gridSpan="8">
                  <a:txBody>
                    <a:bodyPr/>
                    <a:lstStyle/>
                    <a:p>
                      <a:pPr algn="just"/>
                      <a:r>
                        <a:rPr lang="es-ES" sz="1200" dirty="0" smtClean="0">
                          <a:latin typeface="KG Miss Speechy IPA" panose="02000000000000000000" pitchFamily="2" charset="0"/>
                        </a:rPr>
                        <a:t>Guiar a los alumnos para que creen sus propias concepciones relacionadas con el agua, sus características y diversos</a:t>
                      </a:r>
                      <a:r>
                        <a:rPr lang="es-ES" sz="1200" baseline="0" dirty="0" smtClean="0">
                          <a:latin typeface="KG Miss Speechy IPA" panose="02000000000000000000" pitchFamily="2" charset="0"/>
                        </a:rPr>
                        <a:t> estados en los que se puede encontrar; para d</a:t>
                      </a:r>
                      <a:r>
                        <a:rPr lang="es-ES" sz="1200" dirty="0" smtClean="0">
                          <a:latin typeface="KG Miss Speechy IPA" panose="02000000000000000000" pitchFamily="2" charset="0"/>
                        </a:rPr>
                        <a:t>esarrollar en ellos responsabilidad en el cuidado del</a:t>
                      </a:r>
                      <a:r>
                        <a:rPr lang="es-ES" sz="1200" baseline="0" dirty="0" smtClean="0">
                          <a:latin typeface="KG Miss Speechy IPA" panose="02000000000000000000" pitchFamily="2" charset="0"/>
                        </a:rPr>
                        <a:t> agua</a:t>
                      </a:r>
                      <a:r>
                        <a:rPr lang="es-ES" sz="1200" dirty="0" smtClean="0">
                          <a:latin typeface="KG Miss Speechy IPA" panose="02000000000000000000" pitchFamily="2" charset="0"/>
                        </a:rPr>
                        <a:t> a partir de la concepción de que todas las personas y seres vivos necesitan de ella y asuman compromisos</a:t>
                      </a:r>
                      <a:r>
                        <a:rPr lang="es-ES" sz="1200" baseline="0" dirty="0" smtClean="0">
                          <a:latin typeface="KG Miss Speechy IPA" panose="02000000000000000000" pitchFamily="2" charset="0"/>
                        </a:rPr>
                        <a:t> para que fomenten su cuidado en la comunidad.</a:t>
                      </a:r>
                      <a:endParaRPr lang="es-MX" sz="1200" b="0" dirty="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711145">
                <a:tc gridSpan="3">
                  <a:txBody>
                    <a:bodyPr/>
                    <a:lstStyle/>
                    <a:p>
                      <a:pPr algn="ctr"/>
                      <a:r>
                        <a:rPr lang="es-ES" sz="1800" b="1" dirty="0" smtClean="0">
                          <a:solidFill>
                            <a:schemeClr val="bg1"/>
                          </a:solidFill>
                          <a:latin typeface="KG Miss Speechy IPA" panose="02000000000000000000" pitchFamily="2" charset="0"/>
                        </a:rPr>
                        <a:t>Problema del contexto:</a:t>
                      </a:r>
                      <a:endParaRPr lang="es-MX" sz="18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hMerge="1">
                  <a:txBody>
                    <a:bodyPr/>
                    <a:lstStyle/>
                    <a:p>
                      <a:endParaRPr lang="es-MX"/>
                    </a:p>
                  </a:txBody>
                  <a:tcPr/>
                </a:tc>
                <a:tc gridSpan="8">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b="0" dirty="0" smtClean="0">
                          <a:solidFill>
                            <a:schemeClr val="tx1"/>
                          </a:solidFill>
                          <a:latin typeface="KG Miss Speechy IPA" panose="02000000000000000000" pitchFamily="2" charset="0"/>
                        </a:rPr>
                        <a:t>Los alumnos desconocen características y usos del agua, además</a:t>
                      </a:r>
                      <a:r>
                        <a:rPr lang="es-MX" sz="1200" b="0" baseline="0" dirty="0" smtClean="0">
                          <a:solidFill>
                            <a:schemeClr val="tx1"/>
                          </a:solidFill>
                          <a:latin typeface="KG Miss Speechy IPA" panose="02000000000000000000" pitchFamily="2" charset="0"/>
                        </a:rPr>
                        <a:t> hacen uso de ella sin responsabilidad por su cuidado.</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724497">
                <a:tc gridSpan="11">
                  <a:txBody>
                    <a:bodyPr/>
                    <a:lstStyle/>
                    <a:p>
                      <a:pPr algn="ctr"/>
                      <a:r>
                        <a:rPr lang="es-ES" sz="1800" b="1" dirty="0" smtClean="0">
                          <a:solidFill>
                            <a:schemeClr val="bg1"/>
                          </a:solidFill>
                          <a:latin typeface="KG Miss Speechy IPA" panose="02000000000000000000" pitchFamily="2" charset="0"/>
                        </a:rPr>
                        <a:t>EJES ARTICULADORES QUE SE TRABAJAN</a:t>
                      </a:r>
                      <a:endParaRPr lang="es-MX" sz="18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a:p>
                  </a:txBody>
                  <a:tcPr/>
                </a:tc>
                <a:tc hMerge="1">
                  <a:txBody>
                    <a:bodyPr/>
                    <a:lstStyle/>
                    <a:p>
                      <a:endParaRPr lang="es-MX"/>
                    </a:p>
                  </a:txBody>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24497">
                <a:tc>
                  <a:txBody>
                    <a:bodyPr/>
                    <a:lstStyle/>
                    <a:p>
                      <a:pPr algn="ctr"/>
                      <a:r>
                        <a:rPr lang="es-ES" sz="1400" b="1" dirty="0" smtClean="0">
                          <a:solidFill>
                            <a:schemeClr val="tx1"/>
                          </a:solidFill>
                          <a:latin typeface="KG Miss Speechy IPA" panose="02000000000000000000" pitchFamily="2" charset="0"/>
                        </a:rPr>
                        <a:t>Inclusión</a:t>
                      </a:r>
                      <a:endParaRPr lang="es-MX" sz="14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400" b="1"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smtClean="0">
                          <a:latin typeface="KG Miss Speechy IPA" panose="02000000000000000000" pitchFamily="2" charset="0"/>
                        </a:rPr>
                        <a:t>Pensamiento Científico</a:t>
                      </a:r>
                      <a:endParaRPr lang="es-MX" sz="14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400" b="1" dirty="0" smtClean="0">
                          <a:latin typeface="KG Miss Speechy IPA" panose="02000000000000000000" pitchFamily="2" charset="0"/>
                        </a:rPr>
                        <a:t>x</a:t>
                      </a:r>
                      <a:endParaRPr lang="es-MX" sz="1400" b="1"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smtClean="0">
                          <a:latin typeface="KG Miss Speechy IPA" panose="02000000000000000000" pitchFamily="2" charset="0"/>
                        </a:rPr>
                        <a:t>Interculturalidad crítica</a:t>
                      </a:r>
                      <a:endParaRPr lang="es-MX" sz="14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endParaRPr lang="es-MX" sz="1400" b="1"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smtClean="0">
                          <a:latin typeface="KG Miss Speechy IPA" panose="02000000000000000000" pitchFamily="2" charset="0"/>
                        </a:rPr>
                        <a:t>Igualdad de género</a:t>
                      </a:r>
                      <a:endParaRPr lang="es-MX" sz="14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endParaRPr lang="es-MX" sz="1400" b="1"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24497">
                <a:tc>
                  <a:txBody>
                    <a:bodyPr/>
                    <a:lstStyle/>
                    <a:p>
                      <a:pPr algn="ctr"/>
                      <a:r>
                        <a:rPr lang="es-ES" sz="1400" b="1" dirty="0" smtClean="0">
                          <a:solidFill>
                            <a:schemeClr val="tx1"/>
                          </a:solidFill>
                          <a:latin typeface="KG Miss Speechy IPA" panose="02000000000000000000" pitchFamily="2" charset="0"/>
                        </a:rPr>
                        <a:t>Vida saludable</a:t>
                      </a:r>
                      <a:endParaRPr lang="es-MX" sz="14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endParaRPr lang="es-MX" sz="1400" b="1"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5">
                  <a:txBody>
                    <a:bodyPr/>
                    <a:lstStyle/>
                    <a:p>
                      <a:pPr algn="ctr"/>
                      <a:r>
                        <a:rPr lang="es-ES" sz="1400" b="1" dirty="0" smtClean="0">
                          <a:latin typeface="KG Miss Speechy IPA" panose="02000000000000000000" pitchFamily="2" charset="0"/>
                        </a:rPr>
                        <a:t>Apropiación de las culturas a través</a:t>
                      </a:r>
                      <a:r>
                        <a:rPr lang="es-ES" sz="1400" b="1" baseline="0" dirty="0" smtClean="0">
                          <a:latin typeface="KG Miss Speechy IPA" panose="02000000000000000000" pitchFamily="2" charset="0"/>
                        </a:rPr>
                        <a:t> de la lectura y escritura</a:t>
                      </a:r>
                      <a:endParaRPr lang="es-MX" sz="14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r>
                        <a:rPr lang="es-MX" sz="1400" b="1" dirty="0" smtClean="0">
                          <a:latin typeface="KG Miss Speechy IPA" panose="02000000000000000000" pitchFamily="2" charset="0"/>
                        </a:rPr>
                        <a:t>x</a:t>
                      </a:r>
                      <a:endParaRPr lang="es-MX" sz="1400" b="1"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2">
                  <a:txBody>
                    <a:bodyPr/>
                    <a:lstStyle/>
                    <a:p>
                      <a:pPr algn="ctr"/>
                      <a:r>
                        <a:rPr lang="es-ES" sz="1400" b="1" dirty="0" smtClean="0">
                          <a:latin typeface="KG Miss Speechy IPA" panose="02000000000000000000" pitchFamily="2" charset="0"/>
                        </a:rPr>
                        <a:t>Artes y experiencias estéticas</a:t>
                      </a:r>
                      <a:endParaRPr lang="es-MX" sz="14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a:txBody>
                    <a:bodyPr/>
                    <a:lstStyle/>
                    <a:p>
                      <a:pPr algn="ctr"/>
                      <a:r>
                        <a:rPr lang="es-MX" sz="1400" b="1" dirty="0" smtClean="0">
                          <a:latin typeface="KG Miss Speechy IPA" panose="02000000000000000000" pitchFamily="2" charset="0"/>
                        </a:rPr>
                        <a:t>x</a:t>
                      </a:r>
                      <a:endParaRPr lang="es-MX" sz="1400" b="1"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0293" y="852663"/>
            <a:ext cx="629551" cy="509176"/>
          </a:xfrm>
          <a:prstGeom prst="rect">
            <a:avLst/>
          </a:prstGeom>
        </p:spPr>
      </p:pic>
    </p:spTree>
    <p:extLst>
      <p:ext uri="{BB962C8B-B14F-4D97-AF65-F5344CB8AC3E}">
        <p14:creationId xmlns:p14="http://schemas.microsoft.com/office/powerpoint/2010/main" val="341536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sp>
        <p:nvSpPr>
          <p:cNvPr id="11" name="CuadroTexto 10"/>
          <p:cNvSpPr txBox="1"/>
          <p:nvPr/>
        </p:nvSpPr>
        <p:spPr>
          <a:xfrm>
            <a:off x="914400" y="457782"/>
            <a:ext cx="8125691" cy="1754326"/>
          </a:xfrm>
          <a:prstGeom prst="rect">
            <a:avLst/>
          </a:prstGeom>
          <a:noFill/>
        </p:spPr>
        <p:txBody>
          <a:bodyPr wrap="square" rtlCol="0">
            <a:spAutoFit/>
          </a:bodyPr>
          <a:lstStyle/>
          <a:p>
            <a:pPr algn="ctr"/>
            <a:r>
              <a:rPr lang="es-MX" sz="5400" dirty="0" smtClean="0">
                <a:solidFill>
                  <a:srgbClr val="002060"/>
                </a:solidFill>
                <a:latin typeface="Beachworks" pitchFamily="2" charset="0"/>
              </a:rPr>
              <a:t>Fuentes utilizadas para la edición</a:t>
            </a:r>
            <a:endParaRPr lang="es-MX" sz="5400" dirty="0" smtClean="0">
              <a:solidFill>
                <a:srgbClr val="002060"/>
              </a:solidFill>
              <a:latin typeface="Beachworks" pitchFamily="2" charset="0"/>
            </a:endParaRPr>
          </a:p>
        </p:txBody>
      </p:sp>
      <p:sp>
        <p:nvSpPr>
          <p:cNvPr id="6" name="CuadroTexto 5"/>
          <p:cNvSpPr txBox="1"/>
          <p:nvPr/>
        </p:nvSpPr>
        <p:spPr>
          <a:xfrm>
            <a:off x="692516" y="2602182"/>
            <a:ext cx="3566091" cy="2663806"/>
          </a:xfrm>
          <a:prstGeom prst="rect">
            <a:avLst/>
          </a:prstGeom>
          <a:noFill/>
        </p:spPr>
        <p:txBody>
          <a:bodyPr wrap="square" rtlCol="0">
            <a:spAutoFit/>
          </a:bodyPr>
          <a:lstStyle/>
          <a:p>
            <a:pPr algn="ctr"/>
            <a:r>
              <a:rPr lang="es-MX" sz="2370" dirty="0">
                <a:latin typeface="KG Miss Speechy IPA" panose="02000000000000000000" pitchFamily="2" charset="0"/>
              </a:rPr>
              <a:t>KG Miss </a:t>
            </a:r>
            <a:r>
              <a:rPr lang="es-MX" sz="2370" dirty="0" err="1">
                <a:latin typeface="KG Miss Speechy IPA" panose="02000000000000000000" pitchFamily="2" charset="0"/>
              </a:rPr>
              <a:t>Speechy</a:t>
            </a:r>
            <a:r>
              <a:rPr lang="es-MX" sz="2370" dirty="0">
                <a:latin typeface="KG Miss Speechy IPA" panose="02000000000000000000" pitchFamily="2" charset="0"/>
              </a:rPr>
              <a:t> IPA</a:t>
            </a:r>
          </a:p>
          <a:p>
            <a:pPr algn="ctr"/>
            <a:endParaRPr lang="es-MX" sz="2370" dirty="0">
              <a:latin typeface="KG Miss Speechy IPA" panose="02000000000000000000" pitchFamily="2" charset="0"/>
            </a:endParaRPr>
          </a:p>
          <a:p>
            <a:pPr algn="ctr"/>
            <a:r>
              <a:rPr lang="es-MX" sz="2400" b="1" dirty="0" smtClean="0">
                <a:latin typeface="Play Groups" panose="02000503000000000000" pitchFamily="2" charset="0"/>
                <a:ea typeface="Play Groups" panose="02000503000000000000" pitchFamily="2" charset="0"/>
              </a:rPr>
              <a:t>Play </a:t>
            </a:r>
            <a:r>
              <a:rPr lang="es-MX" sz="2400" b="1" dirty="0" err="1" smtClean="0">
                <a:latin typeface="Play Groups" panose="02000503000000000000" pitchFamily="2" charset="0"/>
                <a:ea typeface="Play Groups" panose="02000503000000000000" pitchFamily="2" charset="0"/>
              </a:rPr>
              <a:t>Groups</a:t>
            </a:r>
            <a:endParaRPr lang="es-MX" sz="2400" b="1" dirty="0">
              <a:latin typeface="Play Groups" panose="02000503000000000000" pitchFamily="2" charset="0"/>
              <a:ea typeface="Play Groups" panose="02000503000000000000" pitchFamily="2" charset="0"/>
            </a:endParaRPr>
          </a:p>
          <a:p>
            <a:pPr algn="ctr"/>
            <a:r>
              <a:rPr lang="es-MX" sz="3600" dirty="0" err="1" smtClean="0">
                <a:latin typeface="Somelove" panose="02000500000000000000" pitchFamily="50" charset="0"/>
              </a:rPr>
              <a:t>Somelove</a:t>
            </a:r>
            <a:endParaRPr lang="es-MX" sz="3600" dirty="0" smtClean="0">
              <a:latin typeface="Somelove" panose="02000500000000000000" pitchFamily="50" charset="0"/>
            </a:endParaRPr>
          </a:p>
          <a:p>
            <a:pPr algn="ctr"/>
            <a:r>
              <a:rPr lang="es-MX" sz="3600" dirty="0" err="1" smtClean="0">
                <a:solidFill>
                  <a:srgbClr val="002060"/>
                </a:solidFill>
                <a:latin typeface="Beachworks" pitchFamily="2" charset="0"/>
              </a:rPr>
              <a:t>beachworks</a:t>
            </a:r>
            <a:endParaRPr lang="es-MX" sz="3600" dirty="0">
              <a:latin typeface="Somelove" panose="02000500000000000000" pitchFamily="50" charset="0"/>
            </a:endParaRPr>
          </a:p>
          <a:p>
            <a:pPr algn="just"/>
            <a:endParaRPr lang="es-MX" sz="2370" dirty="0">
              <a:latin typeface="A Year Without Rain" panose="02000000000000000000" pitchFamily="2" charset="0"/>
            </a:endParaRPr>
          </a:p>
        </p:txBody>
      </p:sp>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57345" y="1482563"/>
            <a:ext cx="1166585" cy="943523"/>
          </a:xfrm>
          <a:prstGeom prst="rect">
            <a:avLst/>
          </a:prstGeom>
        </p:spPr>
      </p:pic>
      <p:sp>
        <p:nvSpPr>
          <p:cNvPr id="9" name="CuadroTexto 8"/>
          <p:cNvSpPr txBox="1"/>
          <p:nvPr/>
        </p:nvSpPr>
        <p:spPr>
          <a:xfrm>
            <a:off x="5289226" y="2159563"/>
            <a:ext cx="3738554" cy="1064907"/>
          </a:xfrm>
          <a:prstGeom prst="rect">
            <a:avLst/>
          </a:prstGeom>
          <a:solidFill>
            <a:srgbClr val="FFFF00"/>
          </a:solidFill>
        </p:spPr>
        <p:txBody>
          <a:bodyPr wrap="square" rtlCol="0">
            <a:spAutoFit/>
          </a:bodyPr>
          <a:lstStyle/>
          <a:p>
            <a:pPr algn="ctr"/>
            <a:r>
              <a:rPr lang="es-MX" sz="3160" b="1" dirty="0">
                <a:latin typeface="KG Second Chances Sketch" panose="02000000000000000000" pitchFamily="2" charset="0"/>
              </a:rPr>
              <a:t>Descárgalas de </a:t>
            </a:r>
            <a:r>
              <a:rPr lang="es-MX" sz="3160" b="1" dirty="0" smtClean="0">
                <a:latin typeface="KG Second Chances Sketch" panose="02000000000000000000" pitchFamily="2" charset="0"/>
              </a:rPr>
              <a:t>DAFONT.COM</a:t>
            </a:r>
            <a:endParaRPr lang="es-MX" sz="3160" b="1" dirty="0">
              <a:latin typeface="KG Second Chances Sketch" panose="02000000000000000000" pitchFamily="2" charset="0"/>
            </a:endParaRPr>
          </a:p>
        </p:txBody>
      </p:sp>
      <p:sp>
        <p:nvSpPr>
          <p:cNvPr id="12" name="CuadroTexto 11"/>
          <p:cNvSpPr txBox="1"/>
          <p:nvPr/>
        </p:nvSpPr>
        <p:spPr>
          <a:xfrm>
            <a:off x="5103672" y="3247246"/>
            <a:ext cx="4074564" cy="2031325"/>
          </a:xfrm>
          <a:prstGeom prst="rect">
            <a:avLst/>
          </a:prstGeom>
          <a:noFill/>
        </p:spPr>
        <p:txBody>
          <a:bodyPr wrap="square" rtlCol="0">
            <a:spAutoFit/>
          </a:bodyPr>
          <a:lstStyle/>
          <a:p>
            <a:pPr algn="just"/>
            <a:r>
              <a:rPr lang="es-MX" dirty="0">
                <a:latin typeface="KG Miss Speechy IPA" panose="02000000000000000000" pitchFamily="2" charset="0"/>
              </a:rPr>
              <a:t>Este material es gratuito. Puedes conseguirlo en la página de Facebook “Aula </a:t>
            </a:r>
            <a:r>
              <a:rPr lang="es-MX" dirty="0" smtClean="0">
                <a:latin typeface="KG Miss Speechy IPA" panose="02000000000000000000" pitchFamily="2" charset="0"/>
              </a:rPr>
              <a:t>Creativa” </a:t>
            </a:r>
            <a:r>
              <a:rPr lang="es-MX" dirty="0">
                <a:latin typeface="KG Miss Speechy IPA" panose="02000000000000000000" pitchFamily="2" charset="0"/>
              </a:rPr>
              <a:t>o en el canal de </a:t>
            </a:r>
            <a:r>
              <a:rPr lang="es-MX" dirty="0" smtClean="0">
                <a:latin typeface="KG Miss Speechy IPA" panose="02000000000000000000" pitchFamily="2" charset="0"/>
              </a:rPr>
              <a:t>YouTube </a:t>
            </a:r>
            <a:r>
              <a:rPr lang="es-MX" dirty="0">
                <a:latin typeface="KG Miss Speechy IPA" panose="02000000000000000000" pitchFamily="2" charset="0"/>
              </a:rPr>
              <a:t>“Mtra. Karen Lucía” en donde estaré compartiendo los links de descarga.</a:t>
            </a:r>
          </a:p>
        </p:txBody>
      </p:sp>
    </p:spTree>
    <p:extLst>
      <p:ext uri="{BB962C8B-B14F-4D97-AF65-F5344CB8AC3E}">
        <p14:creationId xmlns:p14="http://schemas.microsoft.com/office/powerpoint/2010/main" val="2574731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sp>
        <p:nvSpPr>
          <p:cNvPr id="5" name="CuadroTexto 4"/>
          <p:cNvSpPr txBox="1"/>
          <p:nvPr/>
        </p:nvSpPr>
        <p:spPr>
          <a:xfrm>
            <a:off x="387458" y="457782"/>
            <a:ext cx="9221491" cy="923330"/>
          </a:xfrm>
          <a:prstGeom prst="rect">
            <a:avLst/>
          </a:prstGeom>
          <a:noFill/>
        </p:spPr>
        <p:txBody>
          <a:bodyPr wrap="square" rtlCol="0">
            <a:spAutoFit/>
          </a:bodyPr>
          <a:lstStyle/>
          <a:p>
            <a:pPr algn="ctr"/>
            <a:r>
              <a:rPr lang="es-MX" sz="5400" dirty="0" smtClean="0">
                <a:solidFill>
                  <a:srgbClr val="002060"/>
                </a:solidFill>
                <a:latin typeface="Beachworks" pitchFamily="2" charset="0"/>
              </a:rPr>
              <a:t>CRONOGRAMA DE ACTIVIDADES</a:t>
            </a:r>
          </a:p>
        </p:txBody>
      </p:sp>
      <p:sp>
        <p:nvSpPr>
          <p:cNvPr id="2" name="CuadroTexto 1"/>
          <p:cNvSpPr txBox="1"/>
          <p:nvPr/>
        </p:nvSpPr>
        <p:spPr>
          <a:xfrm flipH="1">
            <a:off x="1401972" y="1135189"/>
            <a:ext cx="7192462" cy="923330"/>
          </a:xfrm>
          <a:prstGeom prst="rect">
            <a:avLst/>
          </a:prstGeom>
          <a:noFill/>
        </p:spPr>
        <p:txBody>
          <a:bodyPr wrap="square" rtlCol="0">
            <a:spAutoFit/>
          </a:bodyPr>
          <a:lstStyle/>
          <a:p>
            <a:pPr algn="ctr"/>
            <a:r>
              <a:rPr lang="es-MX" sz="5400" dirty="0" smtClean="0">
                <a:latin typeface="Play Groups" panose="02000503000000000000" pitchFamily="2" charset="0"/>
                <a:ea typeface="Play Groups" panose="02000503000000000000" pitchFamily="2" charset="0"/>
              </a:rPr>
              <a:t>Del 11 al 15 de Marzo de 2024</a:t>
            </a:r>
            <a:endParaRPr lang="es-MX" sz="5400" dirty="0">
              <a:latin typeface="Play Groups" panose="02000503000000000000" pitchFamily="2" charset="0"/>
              <a:ea typeface="Play Groups" panose="02000503000000000000" pitchFamily="2" charset="0"/>
            </a:endParaRPr>
          </a:p>
        </p:txBody>
      </p:sp>
      <p:graphicFrame>
        <p:nvGraphicFramePr>
          <p:cNvPr id="9" name="Tabla 8"/>
          <p:cNvGraphicFramePr>
            <a:graphicFrameLocks noGrp="1"/>
          </p:cNvGraphicFramePr>
          <p:nvPr>
            <p:extLst>
              <p:ext uri="{D42A27DB-BD31-4B8C-83A1-F6EECF244321}">
                <p14:modId xmlns:p14="http://schemas.microsoft.com/office/powerpoint/2010/main" val="193846888"/>
              </p:ext>
            </p:extLst>
          </p:nvPr>
        </p:nvGraphicFramePr>
        <p:xfrm>
          <a:off x="483770" y="2058519"/>
          <a:ext cx="9090860" cy="4499039"/>
        </p:xfrm>
        <a:graphic>
          <a:graphicData uri="http://schemas.openxmlformats.org/drawingml/2006/table">
            <a:tbl>
              <a:tblPr firstRow="1" bandRow="1">
                <a:tableStyleId>{5C22544A-7EE6-4342-B048-85BDC9FD1C3A}</a:tableStyleId>
              </a:tblPr>
              <a:tblGrid>
                <a:gridCol w="892639"/>
                <a:gridCol w="1604609"/>
                <a:gridCol w="1621021"/>
                <a:gridCol w="1642926"/>
                <a:gridCol w="1730551"/>
                <a:gridCol w="1599114"/>
              </a:tblGrid>
              <a:tr h="740936">
                <a:tc>
                  <a:txBody>
                    <a:bodyPr/>
                    <a:lstStyle/>
                    <a:p>
                      <a:pPr algn="ctr"/>
                      <a:r>
                        <a:rPr lang="es-MX" sz="4000" dirty="0" smtClean="0">
                          <a:latin typeface="Play Groups" panose="02000503000000000000" pitchFamily="2" charset="0"/>
                          <a:ea typeface="Play Groups" panose="02000503000000000000" pitchFamily="2" charset="0"/>
                        </a:rPr>
                        <a:t>HORA</a:t>
                      </a:r>
                      <a:endParaRPr lang="es-MX" sz="4000" dirty="0">
                        <a:latin typeface="Play Groups" panose="02000503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s-MX" sz="4000" dirty="0" smtClean="0">
                          <a:latin typeface="Play Groups" panose="02000503000000000000" pitchFamily="2" charset="0"/>
                          <a:ea typeface="Play Groups" panose="02000503000000000000" pitchFamily="2" charset="0"/>
                        </a:rPr>
                        <a:t>LUNES 11</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a:txBody>
                    <a:bodyPr/>
                    <a:lstStyle/>
                    <a:p>
                      <a:pPr algn="ctr"/>
                      <a:r>
                        <a:rPr lang="es-MX" sz="4000" dirty="0" smtClean="0">
                          <a:latin typeface="Play Groups" panose="02000503000000000000" pitchFamily="2" charset="0"/>
                          <a:ea typeface="Play Groups" panose="02000503000000000000" pitchFamily="2" charset="0"/>
                        </a:rPr>
                        <a:t>MARTES 12</a:t>
                      </a:r>
                      <a:endParaRPr lang="es-MX" sz="4000" dirty="0">
                        <a:latin typeface="Play Groups" panose="02000503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algn="ctr"/>
                      <a:r>
                        <a:rPr lang="es-MX" sz="3500" dirty="0" smtClean="0">
                          <a:latin typeface="Play Groups" panose="02000503000000000000" pitchFamily="2" charset="0"/>
                          <a:ea typeface="Play Groups" panose="02000503000000000000" pitchFamily="2" charset="0"/>
                        </a:rPr>
                        <a:t>MIÉRCOLES 13</a:t>
                      </a:r>
                      <a:endParaRPr lang="es-MX" sz="3500" dirty="0">
                        <a:latin typeface="Play Groups" panose="02000503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a:txBody>
                    <a:bodyPr/>
                    <a:lstStyle/>
                    <a:p>
                      <a:pPr algn="ctr"/>
                      <a:r>
                        <a:rPr lang="es-MX" sz="4000" dirty="0" smtClean="0">
                          <a:latin typeface="Play Groups" panose="02000503000000000000" pitchFamily="2" charset="0"/>
                          <a:ea typeface="Play Groups" panose="02000503000000000000" pitchFamily="2" charset="0"/>
                        </a:rPr>
                        <a:t>JUEVES</a:t>
                      </a:r>
                      <a:r>
                        <a:rPr lang="es-MX" sz="4000" baseline="0" dirty="0" smtClean="0">
                          <a:latin typeface="Play Groups" panose="02000503000000000000" pitchFamily="2" charset="0"/>
                          <a:ea typeface="Play Groups" panose="02000503000000000000" pitchFamily="2" charset="0"/>
                        </a:rPr>
                        <a:t> 14</a:t>
                      </a:r>
                      <a:endParaRPr lang="es-MX" sz="4000" dirty="0">
                        <a:latin typeface="Play Groups" panose="02000503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algn="ctr"/>
                      <a:r>
                        <a:rPr lang="es-MX" sz="4000" dirty="0" smtClean="0">
                          <a:latin typeface="Play Groups" panose="02000503000000000000" pitchFamily="2" charset="0"/>
                          <a:ea typeface="Play Groups" panose="02000503000000000000" pitchFamily="2" charset="0"/>
                        </a:rPr>
                        <a:t>VIERNES 15</a:t>
                      </a:r>
                      <a:endParaRPr lang="es-MX" sz="4000" dirty="0">
                        <a:latin typeface="Play Groups" panose="02000503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r>
              <a:tr h="1050042">
                <a:tc>
                  <a:txBody>
                    <a:bodyPr/>
                    <a:lstStyle/>
                    <a:p>
                      <a:endParaRPr lang="es-MX" sz="1900" dirty="0"/>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Honores a la bandera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Activación física</a:t>
                      </a:r>
                    </a:p>
                    <a:p>
                      <a:pPr algn="ctr"/>
                      <a:r>
                        <a:rPr lang="es-MX" sz="1200" dirty="0" smtClean="0">
                          <a:latin typeface="KG Miss Speechy IPA" panose="02000000000000000000" pitchFamily="2" charset="0"/>
                        </a:rPr>
                        <a:t>Pase</a:t>
                      </a:r>
                      <a:r>
                        <a:rPr lang="es-MX" sz="1200" baseline="0" dirty="0" smtClean="0">
                          <a:latin typeface="KG Miss Speechy IPA" panose="02000000000000000000" pitchFamily="2" charset="0"/>
                        </a:rPr>
                        <a:t> de lista</a:t>
                      </a:r>
                    </a:p>
                    <a:p>
                      <a:pPr algn="ctr"/>
                      <a:r>
                        <a:rPr lang="es-MX" sz="1200" baseline="0" dirty="0" smtClean="0">
                          <a:latin typeface="KG Miss Speechy IPA" panose="02000000000000000000" pitchFamily="2" charset="0"/>
                        </a:rPr>
                        <a:t>Contar niños y niñas</a:t>
                      </a:r>
                      <a:endParaRPr lang="es-MX" sz="1200" dirty="0" smtClean="0">
                        <a:latin typeface="KG Miss Speechy IPA" panose="02000000000000000000" pitchFamily="2" charset="0"/>
                      </a:endParaRPr>
                    </a:p>
                    <a:p>
                      <a:pPr algn="ct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23900">
                <a:tc>
                  <a:txBody>
                    <a:bodyPr/>
                    <a:lstStyle/>
                    <a:p>
                      <a:endParaRPr lang="es-MX" sz="1900" dirty="0"/>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CAPTUREMOS</a:t>
                      </a:r>
                      <a:r>
                        <a:rPr lang="es-MX" sz="1200" baseline="0" dirty="0" smtClean="0">
                          <a:latin typeface="KG Miss Speechy IPA" panose="02000000000000000000" pitchFamily="2" charset="0"/>
                        </a:rPr>
                        <a:t> EL AGUA</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baseline="0" dirty="0" smtClean="0">
                          <a:latin typeface="KG Miss Speechy IPA" panose="02000000000000000000" pitchFamily="2" charset="0"/>
                        </a:rPr>
                        <a:t> ¿DÓNDE SE ENCUENTRA EL AGUA?</a:t>
                      </a: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USOS DEL AGUA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CICLO DEL AGUA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ACTIVIDAD:</a:t>
                      </a:r>
                    </a:p>
                    <a:p>
                      <a:pPr algn="ctr"/>
                      <a:r>
                        <a:rPr lang="es-MX" sz="1200" dirty="0" smtClean="0">
                          <a:latin typeface="KG Miss Speechy IPA" panose="02000000000000000000" pitchFamily="2" charset="0"/>
                        </a:rPr>
                        <a:t>ESTADO LÍQUIDO</a:t>
                      </a:r>
                    </a:p>
                    <a:p>
                      <a:pPr algn="ctr"/>
                      <a:endParaRPr lang="es-MX" sz="1200" dirty="0" smtClean="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846080">
                <a:tc gridSpan="6">
                  <a:txBody>
                    <a:bodyPr/>
                    <a:lstStyle/>
                    <a:p>
                      <a:pPr algn="ctr"/>
                      <a:r>
                        <a:rPr lang="es-MX" sz="5400" b="1" dirty="0" smtClean="0">
                          <a:solidFill>
                            <a:schemeClr val="bg1"/>
                          </a:solidFill>
                          <a:latin typeface="Play Groups" panose="02000503000000000000" pitchFamily="2" charset="0"/>
                          <a:ea typeface="Play Groups" panose="02000503000000000000" pitchFamily="2" charset="0"/>
                        </a:rPr>
                        <a:t>Recreo</a:t>
                      </a:r>
                      <a:endParaRPr lang="es-MX" sz="5400" b="1" dirty="0">
                        <a:solidFill>
                          <a:schemeClr val="bg1"/>
                        </a:solidFill>
                        <a:latin typeface="Play Groups" panose="02000503000000000000" pitchFamily="2" charset="0"/>
                        <a:ea typeface="Play Groups" panose="02000503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972981">
                <a:tc>
                  <a:txBody>
                    <a:bodyPr/>
                    <a:lstStyle/>
                    <a:p>
                      <a:endParaRPr lang="es-MX" sz="1900" dirty="0"/>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endParaRPr lang="es-MX" sz="1200" dirty="0">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 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MX" sz="1200" dirty="0" smtClean="0">
                          <a:latin typeface="KG Miss Speechy IPA" panose="02000000000000000000" pitchFamily="2" charset="0"/>
                        </a:rPr>
                        <a:t>Retroalimentación</a:t>
                      </a:r>
                    </a:p>
                    <a:p>
                      <a:pPr algn="ctr"/>
                      <a:r>
                        <a:rPr lang="es-MX" sz="1200" dirty="0" smtClean="0">
                          <a:latin typeface="KG Miss Speechy IPA" panose="02000000000000000000" pitchFamily="2" charset="0"/>
                        </a:rPr>
                        <a:t>Despedida</a:t>
                      </a: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6916" y="1342266"/>
            <a:ext cx="629551" cy="509176"/>
          </a:xfrm>
          <a:prstGeom prst="rect">
            <a:avLst/>
          </a:prstGeom>
        </p:spPr>
      </p:pic>
    </p:spTree>
    <p:extLst>
      <p:ext uri="{BB962C8B-B14F-4D97-AF65-F5344CB8AC3E}">
        <p14:creationId xmlns:p14="http://schemas.microsoft.com/office/powerpoint/2010/main" val="1214177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815954276"/>
              </p:ext>
            </p:extLst>
          </p:nvPr>
        </p:nvGraphicFramePr>
        <p:xfrm>
          <a:off x="516775" y="495899"/>
          <a:ext cx="8989359" cy="5682326"/>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359886">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Capturemos</a:t>
                      </a:r>
                      <a:r>
                        <a:rPr lang="es-MX" sz="1200" b="0" baseline="0" dirty="0" smtClean="0">
                          <a:solidFill>
                            <a:schemeClr val="tx1"/>
                          </a:solidFill>
                          <a:latin typeface="KG Miss Speechy IPA" panose="02000000000000000000" pitchFamily="2" charset="0"/>
                        </a:rPr>
                        <a:t> el agua</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398404">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Lunes 11 de Marzo de 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Ética,</a:t>
                      </a:r>
                      <a:r>
                        <a:rPr lang="es-MX" sz="1200" b="0" baseline="0" dirty="0" smtClean="0">
                          <a:solidFill>
                            <a:schemeClr val="tx1"/>
                          </a:solidFill>
                          <a:latin typeface="KG Miss Speechy IPA" panose="02000000000000000000" pitchFamily="2" charset="0"/>
                        </a:rPr>
                        <a:t> Naturaleza y Sociedades</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algn="just"/>
                      <a:r>
                        <a:rPr lang="es-ES" sz="1200" dirty="0" smtClean="0">
                          <a:latin typeface="KG Miss Speechy IPA" panose="02000000000000000000" pitchFamily="2" charset="0"/>
                        </a:rPr>
                        <a:t>Interacción, cuidado y conservación de la naturaleza, que favorece la construcción de una conciencia ambiental.</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24307">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a:p>
                  </a:txBody>
                  <a:tcPr/>
                </a:tc>
                <a:tc gridSpan="3">
                  <a:txBody>
                    <a:bodyPr/>
                    <a:lstStyle/>
                    <a:p>
                      <a:pPr algn="just"/>
                      <a:r>
                        <a:rPr lang="es-ES" sz="1200" dirty="0" smtClean="0">
                          <a:latin typeface="KG Miss Speechy IPA" panose="02000000000000000000" pitchFamily="2" charset="0"/>
                        </a:rPr>
                        <a:t>II.- Se relaciona con la naturaleza y considera la importancia de sus elementos para la vida (aire, Sol, agua y suelo).</a:t>
                      </a:r>
                      <a:endParaRPr lang="es-MX" sz="1200" b="1" dirty="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4337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b="0" dirty="0" smtClean="0">
                          <a:solidFill>
                            <a:schemeClr val="tx1"/>
                          </a:solidFill>
                          <a:latin typeface="KG Miss Speechy IPA" panose="02000000000000000000" pitchFamily="2" charset="0"/>
                        </a:rPr>
                        <a:t>II.- </a:t>
                      </a:r>
                      <a:r>
                        <a:rPr lang="es-ES" sz="1200" b="0" dirty="0" smtClean="0">
                          <a:latin typeface="KG Miss Speechy IPA" panose="02000000000000000000" pitchFamily="2" charset="0"/>
                        </a:rPr>
                        <a:t>Escucha con atención, se interesa por lo que las otras personas expresan, e intercambia ideas esperando su turno para hablar.</a:t>
                      </a:r>
                      <a:endParaRPr lang="es-MX" sz="12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94686">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57168">
                <a:tc rowSpan="4">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84774">
                <a:tc vMerge="1">
                  <a:txBody>
                    <a:bodyPr/>
                    <a:lstStyle/>
                    <a:p>
                      <a:endParaRPr lang="es-MX"/>
                    </a:p>
                  </a:txBody>
                  <a:tcPr/>
                </a:tc>
                <a:tc gridSpan="4">
                  <a:txBody>
                    <a:bodyPr/>
                    <a:lstStyle/>
                    <a:p>
                      <a:pPr algn="just"/>
                      <a:r>
                        <a:rPr lang="es-MX" sz="1200" kern="1200" dirty="0" smtClean="0">
                          <a:solidFill>
                            <a:schemeClr val="dk1"/>
                          </a:solidFill>
                          <a:effectLst/>
                          <a:latin typeface="KG Miss Speechy IPA" panose="02000000000000000000" pitchFamily="2" charset="0"/>
                          <a:ea typeface="+mn-ea"/>
                          <a:cs typeface="+mn-cs"/>
                        </a:rPr>
                        <a:t>Dar</a:t>
                      </a:r>
                      <a:r>
                        <a:rPr lang="es-MX" sz="1200" kern="1200" baseline="0" dirty="0" smtClean="0">
                          <a:solidFill>
                            <a:schemeClr val="dk1"/>
                          </a:solidFill>
                          <a:effectLst/>
                          <a:latin typeface="KG Miss Speechy IPA" panose="02000000000000000000" pitchFamily="2" charset="0"/>
                          <a:ea typeface="+mn-ea"/>
                          <a:cs typeface="+mn-cs"/>
                        </a:rPr>
                        <a:t> los buenos días a los niños y mencionarles que durante dos semanas realizaremos actividades relacionadas con el agua. Preguntarles:: ¿Qué es el agua?, ¿cómo es?, ¿para que sirve?, ¿Cómo llega a nuestro hogar?, ¿Dónde podemos encontrar agua? Escuchar cada una de sus respuestas.</a:t>
                      </a:r>
                    </a:p>
                    <a:p>
                      <a:pPr algn="just"/>
                      <a:r>
                        <a:rPr lang="es-MX" sz="1200" kern="1200" baseline="0" dirty="0" smtClean="0">
                          <a:solidFill>
                            <a:schemeClr val="dk1"/>
                          </a:solidFill>
                          <a:effectLst/>
                          <a:latin typeface="KG Miss Speechy IPA" panose="02000000000000000000" pitchFamily="2" charset="0"/>
                          <a:ea typeface="+mn-ea"/>
                          <a:cs typeface="+mn-cs"/>
                        </a:rPr>
                        <a:t>Enseguida mencionarles que este proyecto se llama “el Agua”, la finalidad de este es que conozcamos más sobre este vital elemento para crear al final del proyecto una propuesta para poder cuidarla.</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57940">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44350">
                <a:tc vMerge="1">
                  <a:txBody>
                    <a:bodyPr/>
                    <a:lstStyle/>
                    <a:p>
                      <a:endParaRPr lang="es-MX"/>
                    </a:p>
                  </a:txBody>
                  <a:tcPr/>
                </a:tc>
                <a:tc gridSpan="4">
                  <a:txBody>
                    <a:bodyPr/>
                    <a:lstStyle/>
                    <a:p>
                      <a:pPr algn="just"/>
                      <a:r>
                        <a:rPr lang="es-MX" sz="1200" kern="1200" baseline="0" dirty="0" smtClean="0">
                          <a:solidFill>
                            <a:schemeClr val="dk1"/>
                          </a:solidFill>
                          <a:effectLst/>
                          <a:latin typeface="KG Miss Speechy IPA" panose="02000000000000000000" pitchFamily="2" charset="0"/>
                          <a:ea typeface="+mn-ea"/>
                          <a:cs typeface="+mn-cs"/>
                        </a:rPr>
                        <a:t>Posteriormente, mencionarles que organizaremos cada una de las actividades que realizaremos para el proyecto en un calendario. Mostrarles el calendario de marzo, enseguida pegar en el pizarrón tarjetas de las actividades para el proyecto en desorden, cada una de las actividades tendrá un número, deberán ordenarlas y pegar una actividad en cada día del calendario, conforme se vayan pegando la maestra dará una breve explicación de lo que realizarán ese día.</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2" name="CuadroTexto 11"/>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sp>
        <p:nvSpPr>
          <p:cNvPr id="13" name="CuadroTexto 12"/>
          <p:cNvSpPr txBox="1"/>
          <p:nvPr/>
        </p:nvSpPr>
        <p:spPr>
          <a:xfrm rot="16200000">
            <a:off x="-194879" y="4464301"/>
            <a:ext cx="2017221" cy="276999"/>
          </a:xfrm>
          <a:prstGeom prst="rect">
            <a:avLst/>
          </a:prstGeom>
          <a:noFill/>
        </p:spPr>
        <p:txBody>
          <a:bodyPr wrap="square" rtlCol="0">
            <a:spAutoFit/>
          </a:bodyPr>
          <a:lstStyle/>
          <a:p>
            <a:pPr algn="ctr"/>
            <a:r>
              <a:rPr lang="es-ES" sz="1200" dirty="0">
                <a:latin typeface="KG Miss Speechy IPA" panose="02000000000000000000" pitchFamily="2" charset="0"/>
              </a:rPr>
              <a:t>1</a:t>
            </a:r>
            <a:r>
              <a:rPr lang="es-ES" sz="1200" dirty="0" smtClean="0">
                <a:latin typeface="KG Miss Speechy IPA" panose="02000000000000000000" pitchFamily="2" charset="0"/>
              </a:rPr>
              <a:t>.- Presentemos</a:t>
            </a:r>
            <a:endParaRPr lang="es-MX" sz="1200" dirty="0">
              <a:latin typeface="KG Miss Speechy IPA" panose="02000000000000000000" pitchFamily="2" charset="0"/>
            </a:endParaRPr>
          </a:p>
        </p:txBody>
      </p:sp>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5714" y="6742304"/>
            <a:ext cx="629551" cy="509176"/>
          </a:xfrm>
          <a:prstGeom prst="rect">
            <a:avLst/>
          </a:prstGeom>
        </p:spPr>
      </p:pic>
    </p:spTree>
    <p:extLst>
      <p:ext uri="{BB962C8B-B14F-4D97-AF65-F5344CB8AC3E}">
        <p14:creationId xmlns:p14="http://schemas.microsoft.com/office/powerpoint/2010/main" val="2331630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2" name="CuadroTexto 11"/>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9" name="Tabla 8"/>
          <p:cNvGraphicFramePr>
            <a:graphicFrameLocks noGrp="1"/>
          </p:cNvGraphicFramePr>
          <p:nvPr>
            <p:extLst>
              <p:ext uri="{D42A27DB-BD31-4B8C-83A1-F6EECF244321}">
                <p14:modId xmlns:p14="http://schemas.microsoft.com/office/powerpoint/2010/main" val="2645119108"/>
              </p:ext>
            </p:extLst>
          </p:nvPr>
        </p:nvGraphicFramePr>
        <p:xfrm>
          <a:off x="418034" y="443572"/>
          <a:ext cx="8989359" cy="1095000"/>
        </p:xfrm>
        <a:graphic>
          <a:graphicData uri="http://schemas.openxmlformats.org/drawingml/2006/table">
            <a:tbl>
              <a:tblPr firstRow="1" bandRow="1">
                <a:tableStyleId>{5C22544A-7EE6-4342-B048-85BDC9FD1C3A}</a:tableStyleId>
              </a:tblPr>
              <a:tblGrid>
                <a:gridCol w="635353"/>
                <a:gridCol w="8354006"/>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dirty="0" smtClean="0">
                          <a:solidFill>
                            <a:schemeClr val="dk1"/>
                          </a:solidFill>
                          <a:effectLst/>
                          <a:latin typeface="KG Miss Speechy IPA" panose="02000000000000000000" pitchFamily="2" charset="0"/>
                          <a:ea typeface="+mn-ea"/>
                          <a:cs typeface="+mn-cs"/>
                        </a:rPr>
                        <a:t>Finalmente, en la ficha de trabajo 1, recortarán la cámara,</a:t>
                      </a:r>
                      <a:r>
                        <a:rPr lang="es-MX" sz="1200" kern="1200" baseline="0" dirty="0" smtClean="0">
                          <a:solidFill>
                            <a:schemeClr val="dk1"/>
                          </a:solidFill>
                          <a:effectLst/>
                          <a:latin typeface="KG Miss Speechy IPA" panose="02000000000000000000" pitchFamily="2" charset="0"/>
                          <a:ea typeface="+mn-ea"/>
                          <a:cs typeface="+mn-cs"/>
                        </a:rPr>
                        <a:t> la ilustrarán y saldrán al patio de la escuela, se les pedirá que “tomen una foto” en los lugares donde se esté utilizando agua, volverán al salón y dibujarán en el rollo fotográfico lo que observaron o lo que “capturaron con su cámara”. </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kern="1200" baseline="0" dirty="0" smtClean="0">
                          <a:solidFill>
                            <a:schemeClr val="dk1"/>
                          </a:solidFill>
                          <a:effectLst/>
                          <a:latin typeface="KG Miss Speechy IPA" panose="02000000000000000000" pitchFamily="2" charset="0"/>
                          <a:ea typeface="+mn-ea"/>
                          <a:cs typeface="+mn-cs"/>
                        </a:rPr>
                        <a:t>Despedirse con la canción: “Las gotitas de Agua”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https://www.youtube.com/watch?v=h5ruvXc983Y</a:t>
                      </a:r>
                      <a:r>
                        <a:rPr lang="es-MX" sz="1200" kern="1200" baseline="0" dirty="0" smtClean="0">
                          <a:solidFill>
                            <a:schemeClr val="dk1"/>
                          </a:solidFill>
                          <a:effectLst/>
                          <a:latin typeface="KG Miss Speechy IPA" panose="02000000000000000000" pitchFamily="2" charset="0"/>
                          <a:ea typeface="+mn-ea"/>
                          <a:cs typeface="+mn-cs"/>
                        </a:rPr>
                        <a:t> .</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2228195454"/>
              </p:ext>
            </p:extLst>
          </p:nvPr>
        </p:nvGraphicFramePr>
        <p:xfrm>
          <a:off x="418034" y="1979056"/>
          <a:ext cx="8989359" cy="172239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589349">
                <a:tc>
                  <a:txBody>
                    <a:bodyPr/>
                    <a:lstStyle/>
                    <a:p>
                      <a:pPr marL="342900" indent="-342900">
                        <a:buFont typeface="Arial" panose="020B0604020202020204" pitchFamily="34" charset="0"/>
                        <a:buChar char="•"/>
                      </a:pPr>
                      <a:r>
                        <a:rPr lang="es-MX" sz="1200" dirty="0" smtClean="0">
                          <a:latin typeface="KG Miss Speechy IPA" panose="02000000000000000000" pitchFamily="2" charset="0"/>
                        </a:rPr>
                        <a:t>Calendario de Marzo</a:t>
                      </a:r>
                    </a:p>
                    <a:p>
                      <a:pPr marL="342900" indent="-342900">
                        <a:buFont typeface="Arial" panose="020B0604020202020204" pitchFamily="34" charset="0"/>
                        <a:buChar char="•"/>
                      </a:pPr>
                      <a:r>
                        <a:rPr lang="es-MX" sz="1200" dirty="0" smtClean="0">
                          <a:latin typeface="KG Miss Speechy IPA" panose="02000000000000000000" pitchFamily="2" charset="0"/>
                        </a:rPr>
                        <a:t>Tarjetas de actividades para</a:t>
                      </a:r>
                      <a:r>
                        <a:rPr lang="es-MX" sz="1200" baseline="0" dirty="0" smtClean="0">
                          <a:latin typeface="KG Miss Speechy IPA" panose="02000000000000000000" pitchFamily="2" charset="0"/>
                        </a:rPr>
                        <a:t> el proyecto</a:t>
                      </a:r>
                    </a:p>
                    <a:p>
                      <a:pPr marL="342900" indent="-342900">
                        <a:buFont typeface="Arial" panose="020B0604020202020204" pitchFamily="34" charset="0"/>
                        <a:buChar char="•"/>
                      </a:pPr>
                      <a:r>
                        <a:rPr lang="es-MX" sz="1200" baseline="0" dirty="0" smtClean="0">
                          <a:latin typeface="KG Miss Speechy IPA" panose="02000000000000000000" pitchFamily="2" charset="0"/>
                        </a:rPr>
                        <a:t>Ficha de trabajo 1</a:t>
                      </a:r>
                    </a:p>
                    <a:p>
                      <a:pPr marL="342900" indent="-342900">
                        <a:buFont typeface="Arial" panose="020B0604020202020204" pitchFamily="34" charset="0"/>
                        <a:buChar char="•"/>
                      </a:pPr>
                      <a:r>
                        <a:rPr lang="es-MX" sz="1200" baseline="0" dirty="0" smtClean="0">
                          <a:latin typeface="KG Miss Speechy IPA" panose="02000000000000000000" pitchFamily="2" charset="0"/>
                        </a:rPr>
                        <a:t>Cinta</a:t>
                      </a:r>
                    </a:p>
                    <a:p>
                      <a:pPr marL="342900" indent="-342900">
                        <a:buFont typeface="Arial" panose="020B0604020202020204" pitchFamily="34" charset="0"/>
                        <a:buChar char="•"/>
                      </a:pPr>
                      <a:r>
                        <a:rPr lang="es-MX" sz="1200" baseline="0" dirty="0" smtClean="0">
                          <a:latin typeface="KG Miss Speechy IPA" panose="02000000000000000000" pitchFamily="2" charset="0"/>
                        </a:rPr>
                        <a:t>Crayones</a:t>
                      </a:r>
                    </a:p>
                    <a:p>
                      <a:pPr marL="342900" indent="-342900">
                        <a:buFont typeface="Arial" panose="020B0604020202020204" pitchFamily="34" charset="0"/>
                        <a:buChar char="•"/>
                      </a:pPr>
                      <a:r>
                        <a:rPr lang="es-MX" sz="1200" baseline="0" dirty="0" smtClean="0">
                          <a:latin typeface="KG Miss Speechy IPA" panose="02000000000000000000" pitchFamily="2" charset="0"/>
                        </a:rPr>
                        <a:t>Tijeras</a:t>
                      </a:r>
                    </a:p>
                    <a:p>
                      <a:pPr marL="342900" indent="-342900">
                        <a:buFont typeface="Arial" panose="020B0604020202020204" pitchFamily="34" charset="0"/>
                        <a:buChar char="•"/>
                      </a:pPr>
                      <a:r>
                        <a:rPr lang="es-MX" sz="1200" baseline="0" dirty="0" smtClean="0">
                          <a:latin typeface="KG Miss Speechy IPA" panose="02000000000000000000" pitchFamily="2" charset="0"/>
                        </a:rPr>
                        <a:t>Canción “Las gotitas de agua”</a:t>
                      </a: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7212" y="5514923"/>
            <a:ext cx="629551" cy="509176"/>
          </a:xfrm>
          <a:prstGeom prst="rect">
            <a:avLst/>
          </a:prstGeom>
        </p:spPr>
      </p:pic>
    </p:spTree>
    <p:extLst>
      <p:ext uri="{BB962C8B-B14F-4D97-AF65-F5344CB8AC3E}">
        <p14:creationId xmlns:p14="http://schemas.microsoft.com/office/powerpoint/2010/main" val="2456018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sp>
        <p:nvSpPr>
          <p:cNvPr id="11" name="CuadroTexto 10"/>
          <p:cNvSpPr txBox="1"/>
          <p:nvPr/>
        </p:nvSpPr>
        <p:spPr>
          <a:xfrm>
            <a:off x="914400" y="457782"/>
            <a:ext cx="8125691" cy="923330"/>
          </a:xfrm>
          <a:prstGeom prst="rect">
            <a:avLst/>
          </a:prstGeom>
          <a:noFill/>
        </p:spPr>
        <p:txBody>
          <a:bodyPr wrap="square" rtlCol="0">
            <a:spAutoFit/>
          </a:bodyPr>
          <a:lstStyle/>
          <a:p>
            <a:pPr algn="ctr"/>
            <a:r>
              <a:rPr lang="es-MX" sz="5400" dirty="0" smtClean="0">
                <a:solidFill>
                  <a:srgbClr val="002060"/>
                </a:solidFill>
                <a:latin typeface="Beachworks" pitchFamily="2" charset="0"/>
              </a:rPr>
              <a:t>EJEMPLO DE LA ACTIVIDAD</a:t>
            </a:r>
          </a:p>
        </p:txBody>
      </p:sp>
      <p:pic>
        <p:nvPicPr>
          <p:cNvPr id="6" name="Picture 2" descr="children's paper craft ideas - examples of paper craft [Video] | Manualidades fáciles para niños, Manualidades faciles para regalar, Manualidades de papel para niñ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3295" y="1813178"/>
            <a:ext cx="2247900" cy="39909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7212" y="5514923"/>
            <a:ext cx="629551" cy="509176"/>
          </a:xfrm>
          <a:prstGeom prst="rect">
            <a:avLst/>
          </a:prstGeom>
        </p:spPr>
      </p:pic>
    </p:spTree>
    <p:extLst>
      <p:ext uri="{BB962C8B-B14F-4D97-AF65-F5344CB8AC3E}">
        <p14:creationId xmlns:p14="http://schemas.microsoft.com/office/powerpoint/2010/main" val="4243933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4284778462"/>
              </p:ext>
            </p:extLst>
          </p:nvPr>
        </p:nvGraphicFramePr>
        <p:xfrm>
          <a:off x="516775" y="495899"/>
          <a:ext cx="8989359" cy="7041461"/>
        </p:xfrm>
        <a:graphic>
          <a:graphicData uri="http://schemas.openxmlformats.org/drawingml/2006/table">
            <a:tbl>
              <a:tblPr firstRow="1" bandRow="1">
                <a:tableStyleId>{5C22544A-7EE6-4342-B048-85BDC9FD1C3A}</a:tableStyleId>
              </a:tblPr>
              <a:tblGrid>
                <a:gridCol w="635353"/>
                <a:gridCol w="1524539"/>
                <a:gridCol w="2329508"/>
                <a:gridCol w="1970300"/>
                <a:gridCol w="2529659"/>
              </a:tblGrid>
              <a:tr h="458842">
                <a:tc gridSpan="2">
                  <a:txBody>
                    <a:bodyPr/>
                    <a:lstStyle/>
                    <a:p>
                      <a:r>
                        <a:rPr lang="es-MX" sz="1200" b="1" dirty="0" smtClean="0">
                          <a:solidFill>
                            <a:schemeClr val="bg1"/>
                          </a:solidFill>
                          <a:latin typeface="KG Miss Speechy IPA" panose="02000000000000000000" pitchFamily="2" charset="0"/>
                        </a:rPr>
                        <a:t>Nombre de la 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¿Dónde</a:t>
                      </a:r>
                      <a:r>
                        <a:rPr lang="es-MX" sz="1200" b="0" baseline="0" dirty="0" smtClean="0">
                          <a:solidFill>
                            <a:schemeClr val="tx1"/>
                          </a:solidFill>
                          <a:latin typeface="KG Miss Speechy IPA" panose="02000000000000000000" pitchFamily="2" charset="0"/>
                        </a:rPr>
                        <a:t> se encuentra el agua?</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43753">
                <a:tc gridSpan="2">
                  <a:txBody>
                    <a:bodyPr/>
                    <a:lstStyle/>
                    <a:p>
                      <a:r>
                        <a:rPr lang="es-MX" sz="1200" b="1" dirty="0" smtClean="0">
                          <a:solidFill>
                            <a:schemeClr val="bg1"/>
                          </a:solidFill>
                          <a:latin typeface="KG Miss Speechy IPA" panose="02000000000000000000" pitchFamily="2" charset="0"/>
                        </a:rPr>
                        <a:t>Fecha de aplicación:</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a:p>
                  </a:txBody>
                  <a:tcPr/>
                </a:tc>
                <a:tc gridSpan="3">
                  <a:txBody>
                    <a:bodyPr/>
                    <a:lstStyle/>
                    <a:p>
                      <a:pPr algn="l"/>
                      <a:r>
                        <a:rPr lang="es-MX" sz="1200" b="0" dirty="0" smtClean="0">
                          <a:solidFill>
                            <a:schemeClr val="tx1"/>
                          </a:solidFill>
                          <a:latin typeface="KG Miss Speechy IPA" panose="02000000000000000000" pitchFamily="2" charset="0"/>
                        </a:rPr>
                        <a:t>Martes 12 de Marzo de 2024</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just"/>
                      <a:endParaRPr lang="es-MX" sz="11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512466">
                <a:tc gridSpan="2">
                  <a:txBody>
                    <a:bodyPr/>
                    <a:lstStyle/>
                    <a:p>
                      <a:r>
                        <a:rPr lang="es-ES" sz="1200" b="1" dirty="0" smtClean="0">
                          <a:solidFill>
                            <a:schemeClr val="bg1"/>
                          </a:solidFill>
                          <a:latin typeface="KG Miss Speechy IPA" panose="02000000000000000000" pitchFamily="2" charset="0"/>
                        </a:rPr>
                        <a:t>Campo</a:t>
                      </a:r>
                      <a:r>
                        <a:rPr lang="es-ES" sz="1200" b="1" baseline="0" dirty="0" smtClean="0">
                          <a:solidFill>
                            <a:schemeClr val="bg1"/>
                          </a:solidFill>
                          <a:latin typeface="KG Miss Speechy IPA" panose="02000000000000000000" pitchFamily="2" charset="0"/>
                        </a:rPr>
                        <a:t> formativo que sustenta el aprendizaje</a:t>
                      </a:r>
                      <a:r>
                        <a:rPr lang="es-ES" sz="1200" b="1" dirty="0" smtClean="0">
                          <a:solidFill>
                            <a:schemeClr val="bg1"/>
                          </a:solidFill>
                          <a:latin typeface="KG Miss Speechy IPA" panose="02000000000000000000" pitchFamily="2" charset="0"/>
                        </a:rPr>
                        <a:t>:</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a:txBody>
                    <a:bodyPr/>
                    <a:lstStyle/>
                    <a:p>
                      <a:pPr algn="ctr"/>
                      <a:r>
                        <a:rPr lang="es-MX" sz="1200" b="0" dirty="0" smtClean="0">
                          <a:solidFill>
                            <a:schemeClr val="tx1"/>
                          </a:solidFill>
                          <a:latin typeface="KG Miss Speechy IPA" panose="02000000000000000000" pitchFamily="2" charset="0"/>
                        </a:rPr>
                        <a:t>Saberes y Pensamiento Científico</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bg1"/>
                          </a:solidFill>
                          <a:latin typeface="KG Miss Speechy IPA" panose="02000000000000000000" pitchFamily="2" charset="0"/>
                        </a:rPr>
                        <a:t>Contenido:</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a:txBody>
                    <a:bodyPr/>
                    <a:lstStyle/>
                    <a:p>
                      <a:pPr algn="just"/>
                      <a:r>
                        <a:rPr lang="es-ES" sz="1200" dirty="0" smtClean="0">
                          <a:latin typeface="KG Miss Speechy IPA" panose="02000000000000000000" pitchFamily="2" charset="0"/>
                        </a:rPr>
                        <a:t>Exploración de la diversidad natural que existe en la comunidad y en otros lugares.</a:t>
                      </a:r>
                      <a:endParaRPr lang="es-MX" sz="1200" b="0"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424307">
                <a:tc gridSpan="2">
                  <a:txBody>
                    <a:bodyPr/>
                    <a:lstStyle/>
                    <a:p>
                      <a:r>
                        <a:rPr lang="es-ES" sz="1200" b="1" dirty="0" smtClean="0">
                          <a:solidFill>
                            <a:schemeClr val="bg1"/>
                          </a:solidFill>
                          <a:latin typeface="KG Miss Speechy IPA" panose="02000000000000000000" pitchFamily="2" charset="0"/>
                        </a:rPr>
                        <a:t>Procesos</a:t>
                      </a:r>
                      <a:r>
                        <a:rPr lang="es-ES" sz="1200" b="1" baseline="0" dirty="0" smtClean="0">
                          <a:solidFill>
                            <a:schemeClr val="bg1"/>
                          </a:solidFill>
                          <a:latin typeface="KG Miss Speechy IPA" panose="02000000000000000000" pitchFamily="2" charset="0"/>
                        </a:rPr>
                        <a:t> de Desarrollo del Aprendizaje (PDA):</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a:p>
                  </a:txBody>
                  <a:tcPr/>
                </a:tc>
                <a:tc gridSpan="3">
                  <a:txBody>
                    <a:bodyPr/>
                    <a:lstStyle/>
                    <a:p>
                      <a:pPr algn="just"/>
                      <a:r>
                        <a:rPr lang="es-MX" sz="1200" b="0" dirty="0" smtClean="0">
                          <a:solidFill>
                            <a:schemeClr val="tx1"/>
                          </a:solidFill>
                          <a:latin typeface="KG Miss Speechy IPA" panose="02000000000000000000" pitchFamily="2" charset="0"/>
                        </a:rPr>
                        <a:t>III.- </a:t>
                      </a:r>
                      <a:r>
                        <a:rPr lang="es-ES" sz="1200" b="0" dirty="0" smtClean="0">
                          <a:latin typeface="KG Miss Speechy IPA" panose="02000000000000000000" pitchFamily="2" charset="0"/>
                        </a:rPr>
                        <a:t>Distingue algunas características del entorno natural: plantas, animales, cuerpos de agua, clima, entre otras.</a:t>
                      </a:r>
                      <a:endParaRPr lang="es-MX" sz="1200" b="0" dirty="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r>
              <a:tr h="443372">
                <a:tc gridSpan="2">
                  <a:txBody>
                    <a:bodyPr/>
                    <a:lstStyle/>
                    <a:p>
                      <a:r>
                        <a:rPr lang="es-ES" sz="1200" b="1" dirty="0" smtClean="0">
                          <a:solidFill>
                            <a:schemeClr val="bg1"/>
                          </a:solidFill>
                          <a:latin typeface="KG Miss Speechy IPA" panose="02000000000000000000" pitchFamily="2" charset="0"/>
                        </a:rPr>
                        <a:t>Transversalidad: </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66CCFF"/>
                    </a:solidFill>
                  </a:tcPr>
                </a:tc>
                <a:tc hMerge="1">
                  <a:txBody>
                    <a:bodyPr/>
                    <a:lstStyle/>
                    <a:p>
                      <a:endParaRPr lang="es-MX"/>
                    </a:p>
                  </a:txBody>
                  <a:tcPr/>
                </a:tc>
                <a:tc gridSpan="3">
                  <a:txBody>
                    <a:bodyPr/>
                    <a:lstStyle/>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100" b="0" dirty="0" smtClean="0">
                          <a:solidFill>
                            <a:schemeClr val="tx1"/>
                          </a:solidFill>
                          <a:latin typeface="KG Miss Speechy IPA" panose="02000000000000000000" pitchFamily="2" charset="0"/>
                        </a:rPr>
                        <a:t>I.- </a:t>
                      </a:r>
                      <a:r>
                        <a:rPr lang="es-ES" sz="1100" b="0" dirty="0" smtClean="0">
                          <a:latin typeface="KG Miss Speechy IPA" panose="02000000000000000000" pitchFamily="2" charset="0"/>
                        </a:rPr>
                        <a:t>Evoca y narra lo que interpreta y entiende de diferentes textos literarios-leyendas, cuentos, fábulas, historias- , y relatos de la comunidad, que escucha en voz de otras personas que las narran o leen.</a:t>
                      </a:r>
                    </a:p>
                    <a:p>
                      <a:pPr marL="0" marR="0" lvl="0" indent="0" algn="just" defTabSz="100584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100" b="0" dirty="0" smtClean="0">
                          <a:solidFill>
                            <a:schemeClr val="tx1"/>
                          </a:solidFill>
                          <a:latin typeface="KG Miss Speechy IPA" panose="02000000000000000000" pitchFamily="2" charset="0"/>
                        </a:rPr>
                        <a:t>I.- </a:t>
                      </a:r>
                      <a:r>
                        <a:rPr lang="es-ES" sz="1100" b="0" dirty="0" smtClean="0">
                          <a:latin typeface="KG Miss Speechy IPA" panose="02000000000000000000" pitchFamily="2" charset="0"/>
                        </a:rPr>
                        <a:t>Produce expresiones creativas para representar el mundo cercano, experiencias de su vida personal, familiar o creaciones de su imaginación, recurriendo a los distintos recursos de las artes.</a:t>
                      </a:r>
                      <a:endParaRPr lang="es-MX" sz="1100" b="0" dirty="0" smtClean="0">
                        <a:solidFill>
                          <a:schemeClr val="tx1"/>
                        </a:solidFill>
                        <a:latin typeface="KG Miss Speechy IPA" panose="02000000000000000000" pitchFamily="2" charset="0"/>
                      </a:endParaRPr>
                    </a:p>
                  </a:txBody>
                  <a:tcPr marL="90300" marR="90300" marT="45150" marB="4515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94686">
                <a:tc>
                  <a:txBody>
                    <a:bodyPr/>
                    <a:lstStyle/>
                    <a:p>
                      <a:pPr algn="ctr"/>
                      <a:r>
                        <a:rPr lang="es-ES" sz="1200" b="1" dirty="0" smtClean="0">
                          <a:solidFill>
                            <a:schemeClr val="bg1"/>
                          </a:solidFill>
                          <a:latin typeface="KG Miss Speechy IPA" panose="02000000000000000000" pitchFamily="2" charset="0"/>
                        </a:rPr>
                        <a:t>FASE</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gridSpan="4">
                  <a:txBody>
                    <a:bodyPr/>
                    <a:lstStyle/>
                    <a:p>
                      <a:pPr algn="ctr"/>
                      <a:r>
                        <a:rPr lang="es-ES" sz="1200" b="1" dirty="0" smtClean="0">
                          <a:solidFill>
                            <a:schemeClr val="bg1"/>
                          </a:solidFill>
                          <a:latin typeface="KG Miss Speechy IPA" panose="02000000000000000000" pitchFamily="2" charset="0"/>
                        </a:rPr>
                        <a:t>ACTIVIDAD</a:t>
                      </a:r>
                      <a:endParaRPr lang="es-MX" sz="1200" b="1" dirty="0">
                        <a:solidFill>
                          <a:schemeClr val="bg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hMerge="1">
                  <a:txBody>
                    <a:bodyPr/>
                    <a:lstStyle/>
                    <a:p>
                      <a:endParaRPr lang="es-MX" b="1" dirty="0">
                        <a:solidFill>
                          <a:schemeClr val="tx1"/>
                        </a:solidFill>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257168">
                <a:tc rowSpan="4">
                  <a:txBody>
                    <a:bodyPr/>
                    <a:lstStyle/>
                    <a:p>
                      <a:pPr algn="ct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INICIO: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pPr algn="ctr"/>
                      <a:endParaRPr lang="es-MX" sz="1400" b="1" dirty="0">
                        <a:latin typeface="KG Miss Speechy IPA" panose="02000000000000000000" pitchFamily="2"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r>
              <a:tr h="684774">
                <a:tc vMerge="1">
                  <a:txBody>
                    <a:bodyPr/>
                    <a:lstStyle/>
                    <a:p>
                      <a:endParaRPr lang="es-MX"/>
                    </a:p>
                  </a:txBody>
                  <a:tcPr/>
                </a:tc>
                <a:tc gridSpan="4">
                  <a:txBody>
                    <a:bodyPr/>
                    <a:lstStyle/>
                    <a:p>
                      <a:pPr algn="just"/>
                      <a:r>
                        <a:rPr lang="es-MX" sz="1200" kern="1200" dirty="0" smtClean="0">
                          <a:solidFill>
                            <a:schemeClr val="dk1"/>
                          </a:solidFill>
                          <a:effectLst/>
                          <a:latin typeface="KG Miss Speechy IPA" panose="02000000000000000000" pitchFamily="2" charset="0"/>
                          <a:ea typeface="+mn-ea"/>
                          <a:cs typeface="+mn-cs"/>
                        </a:rPr>
                        <a:t>Dar</a:t>
                      </a:r>
                      <a:r>
                        <a:rPr lang="es-MX" sz="1200" kern="1200" baseline="0" dirty="0" smtClean="0">
                          <a:solidFill>
                            <a:schemeClr val="dk1"/>
                          </a:solidFill>
                          <a:effectLst/>
                          <a:latin typeface="KG Miss Speechy IPA" panose="02000000000000000000" pitchFamily="2" charset="0"/>
                          <a:ea typeface="+mn-ea"/>
                          <a:cs typeface="+mn-cs"/>
                        </a:rPr>
                        <a:t> los buenos días a los niños con la canción: “La cumbia del agua” </a:t>
                      </a:r>
                      <a:r>
                        <a:rPr lang="es-MX" sz="1200" kern="1200" baseline="0" dirty="0" smtClean="0">
                          <a:solidFill>
                            <a:schemeClr val="dk1"/>
                          </a:solidFill>
                          <a:effectLst/>
                          <a:latin typeface="KG Miss Speechy IPA" panose="02000000000000000000" pitchFamily="2" charset="0"/>
                          <a:ea typeface="+mn-ea"/>
                          <a:cs typeface="+mn-cs"/>
                          <a:hlinkClick r:id="rId4"/>
                        </a:rPr>
                        <a:t>https://www.youtube.com/watch?v=4A2oriAOE08</a:t>
                      </a:r>
                      <a:r>
                        <a:rPr lang="es-MX" sz="1200" kern="1200" baseline="0" dirty="0" smtClean="0">
                          <a:solidFill>
                            <a:schemeClr val="dk1"/>
                          </a:solidFill>
                          <a:effectLst/>
                          <a:latin typeface="KG Miss Speechy IPA" panose="02000000000000000000" pitchFamily="2" charset="0"/>
                          <a:ea typeface="+mn-ea"/>
                          <a:cs typeface="+mn-cs"/>
                        </a:rPr>
                        <a:t> . Enseguida organizarlos en sus mesas de trabajo y observar la actividad que nos toca realizar el día de hoy en el calendario: “¿Dónde se encuentra el agua?”. Preguntarles: ¿recuerdan lo que capturaron ayer con su cámara?, ¿Dónde se encontraba el agua?, ¿En qué la estaban usando?, ¿Cómo creen que llegó a ese lugar? Escuchar cada una de sus respuestas.</a:t>
                      </a:r>
                      <a:endParaRPr lang="es-MX" sz="1200" kern="1200" dirty="0" smtClean="0">
                        <a:solidFill>
                          <a:schemeClr val="dk1"/>
                        </a:solidFill>
                        <a:effectLst/>
                        <a:latin typeface="KG Miss Speechy IPA" panose="02000000000000000000" pitchFamily="2" charset="0"/>
                        <a:ea typeface="+mn-ea"/>
                        <a:cs typeface="+mn-cs"/>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257940">
                <a:tc vMerge="1">
                  <a:txBody>
                    <a:bodyPr/>
                    <a:lstStyle/>
                    <a:p>
                      <a:endParaRPr lang="es-MX" sz="12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gridSpan="4">
                  <a:txBody>
                    <a:bodyPr/>
                    <a:lstStyle/>
                    <a:p>
                      <a:pPr algn="ctr"/>
                      <a:r>
                        <a:rPr lang="es-ES" sz="1200" b="1" dirty="0" smtClean="0">
                          <a:latin typeface="KG Miss Speechy IPA" panose="02000000000000000000" pitchFamily="2" charset="0"/>
                        </a:rPr>
                        <a:t>DESARROLLO:</a:t>
                      </a:r>
                      <a:endParaRPr lang="es-MX" sz="1200" b="1" dirty="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r h="1344350">
                <a:tc vMerge="1">
                  <a:txBody>
                    <a:bodyPr/>
                    <a:lstStyle/>
                    <a:p>
                      <a:endParaRPr lang="es-MX"/>
                    </a:p>
                  </a:txBody>
                  <a:tcPr/>
                </a:tc>
                <a:tc gridSpan="4">
                  <a:txBody>
                    <a:bodyPr/>
                    <a:lstStyle/>
                    <a:p>
                      <a:pPr algn="just"/>
                      <a:r>
                        <a:rPr lang="es-MX" sz="1200" kern="1200" baseline="0" dirty="0" smtClean="0">
                          <a:solidFill>
                            <a:schemeClr val="dk1"/>
                          </a:solidFill>
                          <a:effectLst/>
                          <a:latin typeface="KG Miss Speechy IPA" panose="02000000000000000000" pitchFamily="2" charset="0"/>
                          <a:ea typeface="+mn-ea"/>
                          <a:cs typeface="+mn-cs"/>
                        </a:rPr>
                        <a:t>Posteriormente, observar el video: “Películas Animadas | Los Cuerpos de Agua que existen en la Tierra” </a:t>
                      </a:r>
                      <a:r>
                        <a:rPr lang="es-MX" sz="1200" kern="1200" baseline="0" dirty="0" smtClean="0">
                          <a:solidFill>
                            <a:schemeClr val="dk1"/>
                          </a:solidFill>
                          <a:effectLst/>
                          <a:latin typeface="KG Miss Speechy IPA" panose="02000000000000000000" pitchFamily="2" charset="0"/>
                          <a:ea typeface="+mn-ea"/>
                          <a:cs typeface="+mn-cs"/>
                          <a:hlinkClick r:id="rId5"/>
                        </a:rPr>
                        <a:t>https://www.youtube.com/watch?v=0qAD5Ny_8xE</a:t>
                      </a:r>
                      <a:r>
                        <a:rPr lang="es-MX" sz="1200" kern="1200" baseline="0" dirty="0" smtClean="0">
                          <a:solidFill>
                            <a:schemeClr val="dk1"/>
                          </a:solidFill>
                          <a:effectLst/>
                          <a:latin typeface="KG Miss Speechy IPA" panose="02000000000000000000" pitchFamily="2" charset="0"/>
                          <a:ea typeface="+mn-ea"/>
                          <a:cs typeface="+mn-cs"/>
                        </a:rPr>
                        <a:t> , al finalizar de verlo comentar sobre lo que les pareció más interesante y hacerles las siguientes preguntas: ¿Qué son los cuerpos de agua?, ¿Cuáles son?, ¿Por qué no podemos beber el agua del océano?, ¿Qué significa que el agua es dulce? Dar espacio para escuchar cada una de sus respuestas. Mencionarles a los niños que más de la mitad de nuestro planeta está conformado por agua, por eso lo llamamos el planeta azul; por lo tanto podemos encontrar agua en muchas partes: en océanos, ríos, lagos y lagunas, incluso, al abrir una llave podemos obtener agua, ya que esta viaja a través de tuberías que llegan hasta nuestro hogar y así la podemos obtener con facilidad, sin embargo; existen comunidades en dónde tienen que ir al río con cubetas para poder llevarla hasta su hogar.</a:t>
                      </a:r>
                    </a:p>
                    <a:p>
                      <a:pPr algn="just"/>
                      <a:r>
                        <a:rPr lang="es-MX" sz="1200" kern="1200" baseline="0" dirty="0" smtClean="0">
                          <a:solidFill>
                            <a:schemeClr val="dk1"/>
                          </a:solidFill>
                          <a:effectLst/>
                          <a:latin typeface="KG Miss Speechy IPA" panose="02000000000000000000" pitchFamily="2" charset="0"/>
                          <a:ea typeface="+mn-ea"/>
                          <a:cs typeface="+mn-cs"/>
                        </a:rPr>
                        <a:t>Enseguida mostrarle a los niños las “Imágenes cuerpos de agua” y pedirles que los nombren y mencionen sus características.</a:t>
                      </a: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hMerge="1">
                  <a:txBody>
                    <a:bodyPr/>
                    <a:lstStyle/>
                    <a:p>
                      <a:endParaRPr lang="es-MX"/>
                    </a:p>
                  </a:txBody>
                  <a:tcPr/>
                </a:tc>
              </a:tr>
            </a:tbl>
          </a:graphicData>
        </a:graphic>
      </p:graphicFrame>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2" name="CuadroTexto 11"/>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sp>
        <p:nvSpPr>
          <p:cNvPr id="9" name="CuadroTexto 8"/>
          <p:cNvSpPr txBox="1"/>
          <p:nvPr/>
        </p:nvSpPr>
        <p:spPr>
          <a:xfrm rot="16200000">
            <a:off x="-156261" y="5404886"/>
            <a:ext cx="2017221" cy="276999"/>
          </a:xfrm>
          <a:prstGeom prst="rect">
            <a:avLst/>
          </a:prstGeom>
          <a:noFill/>
        </p:spPr>
        <p:txBody>
          <a:bodyPr wrap="square" rtlCol="0">
            <a:spAutoFit/>
          </a:bodyPr>
          <a:lstStyle/>
          <a:p>
            <a:pPr algn="ctr"/>
            <a:r>
              <a:rPr lang="es-ES" sz="1200" dirty="0" smtClean="0">
                <a:latin typeface="KG Miss Speechy IPA" panose="02000000000000000000" pitchFamily="2" charset="0"/>
              </a:rPr>
              <a:t>2.- Recolectemos</a:t>
            </a:r>
            <a:endParaRPr lang="es-MX" sz="1200" dirty="0">
              <a:latin typeface="KG Miss Speechy IPA" panose="02000000000000000000" pitchFamily="2" charset="0"/>
            </a:endParaRPr>
          </a:p>
        </p:txBody>
      </p:sp>
      <p:pic>
        <p:nvPicPr>
          <p:cNvPr id="13" name="Imagen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27069" y="495899"/>
            <a:ext cx="553822" cy="447927"/>
          </a:xfrm>
          <a:prstGeom prst="rect">
            <a:avLst/>
          </a:prstGeom>
        </p:spPr>
      </p:pic>
    </p:spTree>
    <p:extLst>
      <p:ext uri="{BB962C8B-B14F-4D97-AF65-F5344CB8AC3E}">
        <p14:creationId xmlns:p14="http://schemas.microsoft.com/office/powerpoint/2010/main" val="804451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60170"/>
          <a:stretch/>
        </p:blipFill>
        <p:spPr>
          <a:xfrm>
            <a:off x="0" y="4386020"/>
            <a:ext cx="10058400" cy="3380712"/>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43180" y="-1786223"/>
            <a:ext cx="8772044" cy="11189779"/>
          </a:xfrm>
          <a:prstGeom prst="rect">
            <a:avLst/>
          </a:prstGeom>
        </p:spPr>
      </p:pic>
      <p:sp>
        <p:nvSpPr>
          <p:cNvPr id="11" name="Rectángulo redondeado 10"/>
          <p:cNvSpPr/>
          <p:nvPr/>
        </p:nvSpPr>
        <p:spPr>
          <a:xfrm>
            <a:off x="9555265" y="0"/>
            <a:ext cx="489762" cy="7772400"/>
          </a:xfrm>
          <a:prstGeom prst="roundRect">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300" tIns="45150" rIns="90300" bIns="45150" numCol="1" spcCol="0" rtlCol="0" fromWordArt="0" anchor="ctr" anchorCtr="0" forceAA="0" compatLnSpc="1">
            <a:prstTxWarp prst="textNoShape">
              <a:avLst/>
            </a:prstTxWarp>
            <a:noAutofit/>
          </a:bodyPr>
          <a:lstStyle/>
          <a:p>
            <a:pPr algn="ctr"/>
            <a:endParaRPr lang="es-MX" sz="1777"/>
          </a:p>
        </p:txBody>
      </p:sp>
      <p:sp>
        <p:nvSpPr>
          <p:cNvPr id="12" name="CuadroTexto 11"/>
          <p:cNvSpPr txBox="1"/>
          <p:nvPr/>
        </p:nvSpPr>
        <p:spPr>
          <a:xfrm rot="5400000">
            <a:off x="6162359" y="3498856"/>
            <a:ext cx="7265034" cy="577484"/>
          </a:xfrm>
          <a:prstGeom prst="rect">
            <a:avLst/>
          </a:prstGeom>
          <a:noFill/>
        </p:spPr>
        <p:txBody>
          <a:bodyPr wrap="square" rtlCol="0">
            <a:spAutoFit/>
          </a:bodyPr>
          <a:lstStyle/>
          <a:p>
            <a:pPr algn="ctr"/>
            <a:r>
              <a:rPr lang="es-ES" sz="3160" dirty="0">
                <a:latin typeface="Somelove" panose="02000500000000000000" pitchFamily="50" charset="0"/>
              </a:rPr>
              <a:t>Aprendizaje Basado en </a:t>
            </a:r>
            <a:r>
              <a:rPr lang="es-ES" sz="3160" dirty="0" smtClean="0">
                <a:latin typeface="Somelove" panose="02000500000000000000" pitchFamily="50" charset="0"/>
              </a:rPr>
              <a:t>Problemas    ABP</a:t>
            </a:r>
            <a:endParaRPr lang="es-MX" sz="3160" dirty="0">
              <a:latin typeface="Somelove" panose="02000500000000000000" pitchFamily="50" charset="0"/>
            </a:endParaRPr>
          </a:p>
        </p:txBody>
      </p:sp>
      <p:graphicFrame>
        <p:nvGraphicFramePr>
          <p:cNvPr id="9" name="Tabla 8"/>
          <p:cNvGraphicFramePr>
            <a:graphicFrameLocks noGrp="1"/>
          </p:cNvGraphicFramePr>
          <p:nvPr>
            <p:extLst>
              <p:ext uri="{D42A27DB-BD31-4B8C-83A1-F6EECF244321}">
                <p14:modId xmlns:p14="http://schemas.microsoft.com/office/powerpoint/2010/main" val="3022535680"/>
              </p:ext>
            </p:extLst>
          </p:nvPr>
        </p:nvGraphicFramePr>
        <p:xfrm>
          <a:off x="418034" y="443572"/>
          <a:ext cx="8989359" cy="1027831"/>
        </p:xfrm>
        <a:graphic>
          <a:graphicData uri="http://schemas.openxmlformats.org/drawingml/2006/table">
            <a:tbl>
              <a:tblPr firstRow="1" bandRow="1">
                <a:tableStyleId>{5C22544A-7EE6-4342-B048-85BDC9FD1C3A}</a:tableStyleId>
              </a:tblPr>
              <a:tblGrid>
                <a:gridCol w="635353"/>
                <a:gridCol w="8354006"/>
              </a:tblGrid>
              <a:tr h="201125">
                <a:tc rowSpan="2">
                  <a:txBody>
                    <a:bodyPr/>
                    <a:lstStyle/>
                    <a:p>
                      <a:endParaRPr lang="es-MX"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ctr"/>
                      <a:r>
                        <a:rPr lang="es-ES" sz="1200" b="1" dirty="0" smtClean="0">
                          <a:solidFill>
                            <a:schemeClr val="tx1"/>
                          </a:solidFill>
                          <a:latin typeface="KG Miss Speechy IPA" panose="02000000000000000000" pitchFamily="2" charset="0"/>
                        </a:rPr>
                        <a:t>CIERRE:</a:t>
                      </a:r>
                      <a:endParaRPr lang="es-MX" sz="1200" b="1" dirty="0">
                        <a:solidFill>
                          <a:schemeClr val="tx1"/>
                        </a:solidFill>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r h="754651">
                <a:tc vMerge="1">
                  <a:txBody>
                    <a:bodyPr/>
                    <a:lstStyle/>
                    <a:p>
                      <a:endParaRPr lang="es-MX" sz="1100" dirty="0"/>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dirty="0" smtClean="0">
                          <a:latin typeface="KG Miss Speechy IPA" panose="02000000000000000000" pitchFamily="2" charset="0"/>
                        </a:rPr>
                        <a:t>Finalmente, en la ficha de trabajo 2, los niños deberán</a:t>
                      </a:r>
                      <a:r>
                        <a:rPr lang="es-MX" sz="1200" baseline="0" dirty="0" smtClean="0">
                          <a:latin typeface="KG Miss Speechy IPA" panose="02000000000000000000" pitchFamily="2" charset="0"/>
                        </a:rPr>
                        <a:t> de colocar pintura azul en su dedo índice y con la técnica de dáctilo-pintura dibujarán los diversos cuerpos de agua. </a:t>
                      </a:r>
                    </a:p>
                    <a:p>
                      <a:pPr marL="0" marR="0" lvl="0" indent="0" algn="just" defTabSz="1005840" rtl="0" eaLnBrk="1" fontAlgn="auto" latinLnBrk="0" hangingPunct="1">
                        <a:lnSpc>
                          <a:spcPct val="100000"/>
                        </a:lnSpc>
                        <a:spcBef>
                          <a:spcPts val="0"/>
                        </a:spcBef>
                        <a:spcAft>
                          <a:spcPts val="0"/>
                        </a:spcAft>
                        <a:buClrTx/>
                        <a:buSzTx/>
                        <a:buFontTx/>
                        <a:buNone/>
                        <a:tabLst/>
                        <a:defRPr/>
                      </a:pPr>
                      <a:r>
                        <a:rPr lang="es-MX" sz="1200" dirty="0" smtClean="0">
                          <a:latin typeface="KG Miss Speechy IPA" panose="02000000000000000000" pitchFamily="2" charset="0"/>
                        </a:rPr>
                        <a:t>Despedir a los niños con</a:t>
                      </a:r>
                      <a:r>
                        <a:rPr lang="es-MX" sz="1200" baseline="0" dirty="0" smtClean="0">
                          <a:latin typeface="KG Miss Speechy IPA" panose="02000000000000000000" pitchFamily="2" charset="0"/>
                        </a:rPr>
                        <a:t> el cuento “</a:t>
                      </a:r>
                      <a:r>
                        <a:rPr lang="es-MX" sz="1200" baseline="0" dirty="0" err="1" smtClean="0">
                          <a:latin typeface="KG Miss Speechy IPA" panose="02000000000000000000" pitchFamily="2" charset="0"/>
                        </a:rPr>
                        <a:t>Kox</a:t>
                      </a:r>
                      <a:r>
                        <a:rPr lang="es-MX" sz="1200" baseline="0" dirty="0" smtClean="0">
                          <a:latin typeface="KG Miss Speechy IPA" panose="02000000000000000000" pitchFamily="2" charset="0"/>
                        </a:rPr>
                        <a:t> y el señor del agua”.</a:t>
                      </a:r>
                      <a:endParaRPr lang="es-MX" sz="1200" dirty="0" smtClean="0">
                        <a:latin typeface="KG Miss Speechy IPA" panose="02000000000000000000" pitchFamily="2" charset="0"/>
                      </a:endParaRPr>
                    </a:p>
                  </a:txBody>
                  <a:tcPr marL="90300" marR="90300" marT="45150" marB="4515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298409670"/>
              </p:ext>
            </p:extLst>
          </p:nvPr>
        </p:nvGraphicFramePr>
        <p:xfrm>
          <a:off x="418034" y="1979056"/>
          <a:ext cx="8989359" cy="208815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MATERIALES</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589349">
                <a:tc>
                  <a:txBody>
                    <a:bodyPr/>
                    <a:lstStyle/>
                    <a:p>
                      <a:pPr marL="171450" indent="-171450">
                        <a:buFont typeface="Arial" panose="020B0604020202020204" pitchFamily="34" charset="0"/>
                        <a:buChar char="•"/>
                      </a:pPr>
                      <a:r>
                        <a:rPr lang="es-MX" sz="1200" dirty="0" smtClean="0">
                          <a:latin typeface="KG Miss Speechy IPA" panose="02000000000000000000" pitchFamily="2" charset="0"/>
                        </a:rPr>
                        <a:t>Canción:</a:t>
                      </a:r>
                      <a:r>
                        <a:rPr lang="es-MX" sz="1200" baseline="0" dirty="0" smtClean="0">
                          <a:latin typeface="KG Miss Speechy IPA" panose="02000000000000000000" pitchFamily="2" charset="0"/>
                        </a:rPr>
                        <a:t> “La cumbia del agua”</a:t>
                      </a:r>
                    </a:p>
                    <a:p>
                      <a:pPr marL="171450" indent="-171450">
                        <a:buFont typeface="Arial" panose="020B0604020202020204" pitchFamily="34" charset="0"/>
                        <a:buChar char="•"/>
                      </a:pPr>
                      <a:r>
                        <a:rPr lang="es-MX" sz="1200" kern="1200" baseline="0" dirty="0" smtClean="0">
                          <a:solidFill>
                            <a:schemeClr val="dk1"/>
                          </a:solidFill>
                          <a:effectLst/>
                          <a:latin typeface="KG Miss Speechy IPA" panose="02000000000000000000" pitchFamily="2" charset="0"/>
                          <a:ea typeface="+mn-ea"/>
                          <a:cs typeface="+mn-cs"/>
                        </a:rPr>
                        <a:t>Video: “Películas Animadas | Los Cuerpos de Agua que existen en la Tierra” </a:t>
                      </a:r>
                    </a:p>
                    <a:p>
                      <a:pPr marL="171450" indent="-171450">
                        <a:buFont typeface="Arial" panose="020B0604020202020204" pitchFamily="34" charset="0"/>
                        <a:buChar char="•"/>
                      </a:pPr>
                      <a:r>
                        <a:rPr lang="es-MX" sz="1200" kern="1200" baseline="0" dirty="0" smtClean="0">
                          <a:solidFill>
                            <a:schemeClr val="dk1"/>
                          </a:solidFill>
                          <a:effectLst/>
                          <a:latin typeface="KG Miss Speechy IPA" panose="02000000000000000000" pitchFamily="2" charset="0"/>
                          <a:ea typeface="+mn-ea"/>
                          <a:cs typeface="+mn-cs"/>
                        </a:rPr>
                        <a:t>Imágenes “Cuerpos de Agua”</a:t>
                      </a:r>
                    </a:p>
                    <a:p>
                      <a:pPr marL="171450" indent="-171450">
                        <a:buFont typeface="Arial" panose="020B0604020202020204" pitchFamily="34" charset="0"/>
                        <a:buChar char="•"/>
                      </a:pPr>
                      <a:r>
                        <a:rPr lang="es-MX" sz="1200" kern="1200" baseline="0" dirty="0" smtClean="0">
                          <a:solidFill>
                            <a:schemeClr val="dk1"/>
                          </a:solidFill>
                          <a:effectLst/>
                          <a:latin typeface="KG Miss Speechy IPA" panose="02000000000000000000" pitchFamily="2" charset="0"/>
                          <a:ea typeface="+mn-ea"/>
                          <a:cs typeface="+mn-cs"/>
                        </a:rPr>
                        <a:t>Ficha de trabajo 2</a:t>
                      </a:r>
                    </a:p>
                    <a:p>
                      <a:pPr marL="171450" indent="-171450">
                        <a:buFont typeface="Arial" panose="020B0604020202020204" pitchFamily="34" charset="0"/>
                        <a:buChar char="•"/>
                      </a:pPr>
                      <a:r>
                        <a:rPr lang="es-MX" sz="1200" kern="1200" baseline="0" dirty="0" smtClean="0">
                          <a:solidFill>
                            <a:schemeClr val="dk1"/>
                          </a:solidFill>
                          <a:effectLst/>
                          <a:latin typeface="KG Miss Speechy IPA" panose="02000000000000000000" pitchFamily="2" charset="0"/>
                          <a:ea typeface="+mn-ea"/>
                          <a:cs typeface="+mn-cs"/>
                        </a:rPr>
                        <a:t>Crayones</a:t>
                      </a:r>
                    </a:p>
                    <a:p>
                      <a:pPr marL="171450" indent="-171450">
                        <a:buFont typeface="Arial" panose="020B0604020202020204" pitchFamily="34" charset="0"/>
                        <a:buChar char="•"/>
                      </a:pPr>
                      <a:r>
                        <a:rPr lang="es-MX" sz="1200" kern="1200" baseline="0" dirty="0" smtClean="0">
                          <a:solidFill>
                            <a:schemeClr val="dk1"/>
                          </a:solidFill>
                          <a:effectLst/>
                          <a:latin typeface="KG Miss Speechy IPA" panose="02000000000000000000" pitchFamily="2" charset="0"/>
                          <a:ea typeface="+mn-ea"/>
                          <a:cs typeface="+mn-cs"/>
                        </a:rPr>
                        <a:t>Pintura azul</a:t>
                      </a:r>
                    </a:p>
                    <a:p>
                      <a:pPr marL="171450" indent="-171450">
                        <a:buFont typeface="Arial" panose="020B0604020202020204" pitchFamily="34" charset="0"/>
                        <a:buChar char="•"/>
                      </a:pPr>
                      <a:r>
                        <a:rPr lang="es-MX" sz="1200" kern="1200" baseline="0" dirty="0" smtClean="0">
                          <a:solidFill>
                            <a:schemeClr val="dk1"/>
                          </a:solidFill>
                          <a:effectLst/>
                          <a:latin typeface="KG Miss Speechy IPA" panose="02000000000000000000" pitchFamily="2" charset="0"/>
                          <a:ea typeface="+mn-ea"/>
                          <a:cs typeface="+mn-cs"/>
                        </a:rPr>
                        <a:t>Cuento: “</a:t>
                      </a:r>
                      <a:r>
                        <a:rPr lang="es-MX" sz="1200" kern="1200" baseline="0" dirty="0" err="1" smtClean="0">
                          <a:solidFill>
                            <a:schemeClr val="dk1"/>
                          </a:solidFill>
                          <a:effectLst/>
                          <a:latin typeface="KG Miss Speechy IPA" panose="02000000000000000000" pitchFamily="2" charset="0"/>
                          <a:ea typeface="+mn-ea"/>
                          <a:cs typeface="+mn-cs"/>
                        </a:rPr>
                        <a:t>Kox</a:t>
                      </a:r>
                      <a:r>
                        <a:rPr lang="es-MX" sz="1200" kern="1200" baseline="0" dirty="0" smtClean="0">
                          <a:solidFill>
                            <a:schemeClr val="dk1"/>
                          </a:solidFill>
                          <a:effectLst/>
                          <a:latin typeface="KG Miss Speechy IPA" panose="02000000000000000000" pitchFamily="2" charset="0"/>
                          <a:ea typeface="+mn-ea"/>
                          <a:cs typeface="+mn-cs"/>
                        </a:rPr>
                        <a:t> y el señor del agua”</a:t>
                      </a:r>
                    </a:p>
                    <a:p>
                      <a:pPr marL="171450" indent="-171450">
                        <a:buFont typeface="Arial" panose="020B0604020202020204" pitchFamily="34" charset="0"/>
                        <a:buChar char="•"/>
                      </a:pPr>
                      <a:r>
                        <a:rPr lang="es-MX" sz="1200" kern="1200" baseline="0" dirty="0" smtClean="0">
                          <a:solidFill>
                            <a:schemeClr val="dk1"/>
                          </a:solidFill>
                          <a:effectLst/>
                          <a:latin typeface="KG Miss Speechy IPA" panose="02000000000000000000" pitchFamily="2" charset="0"/>
                          <a:ea typeface="+mn-ea"/>
                          <a:cs typeface="+mn-cs"/>
                        </a:rPr>
                        <a:t>Ficha de trabajo 3 (Tarea)</a:t>
                      </a:r>
                    </a:p>
                    <a:p>
                      <a:pPr marL="171450" indent="-171450">
                        <a:buFont typeface="Arial" panose="020B0604020202020204" pitchFamily="34" charset="0"/>
                        <a:buChar char="•"/>
                      </a:pP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2786885879"/>
              </p:ext>
            </p:extLst>
          </p:nvPr>
        </p:nvGraphicFramePr>
        <p:xfrm>
          <a:off x="398147" y="4626567"/>
          <a:ext cx="8989359" cy="1722395"/>
        </p:xfrm>
        <a:graphic>
          <a:graphicData uri="http://schemas.openxmlformats.org/drawingml/2006/table">
            <a:tbl>
              <a:tblPr firstRow="1" bandRow="1">
                <a:tableStyleId>{5C22544A-7EE6-4342-B048-85BDC9FD1C3A}</a:tableStyleId>
              </a:tblPr>
              <a:tblGrid>
                <a:gridCol w="8989359"/>
              </a:tblGrid>
              <a:tr h="350795">
                <a:tc>
                  <a:txBody>
                    <a:bodyPr/>
                    <a:lstStyle/>
                    <a:p>
                      <a:pPr algn="ctr"/>
                      <a:r>
                        <a:rPr lang="es-MX" sz="1200" dirty="0" smtClean="0">
                          <a:latin typeface="KG Miss Speechy IPA" panose="02000000000000000000" pitchFamily="2" charset="0"/>
                        </a:rPr>
                        <a:t>TAREA</a:t>
                      </a:r>
                      <a:endParaRPr lang="es-MX" sz="1200" dirty="0">
                        <a:latin typeface="KG Miss Speechy IPA" panose="020000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589349">
                <a:tc>
                  <a:txBody>
                    <a:bodyPr/>
                    <a:lstStyle/>
                    <a:p>
                      <a:pPr marL="342900" indent="-342900">
                        <a:buFont typeface="Arial" panose="020B0604020202020204" pitchFamily="34" charset="0"/>
                        <a:buChar char="•"/>
                      </a:pPr>
                      <a:endParaRPr lang="es-MX" sz="1200" baseline="0" dirty="0" smtClean="0">
                        <a:latin typeface="KG Miss Speechy IPA" panose="02000000000000000000" pitchFamily="2" charset="0"/>
                      </a:endParaRPr>
                    </a:p>
                    <a:p>
                      <a:pPr marL="342900" indent="-342900">
                        <a:buFont typeface="Arial" panose="020B0604020202020204" pitchFamily="34" charset="0"/>
                        <a:buChar char="•"/>
                      </a:pPr>
                      <a:endParaRPr lang="es-MX" sz="1200" baseline="0" dirty="0" smtClean="0">
                        <a:latin typeface="KG Miss Speechy IPA" panose="02000000000000000000" pitchFamily="2" charset="0"/>
                      </a:endParaRPr>
                    </a:p>
                    <a:p>
                      <a:pPr marL="342900" indent="-342900">
                        <a:buFont typeface="Arial" panose="020B0604020202020204" pitchFamily="34" charset="0"/>
                        <a:buChar char="•"/>
                      </a:pPr>
                      <a:endParaRPr lang="es-MX" sz="1200" baseline="0" dirty="0" smtClean="0">
                        <a:latin typeface="KG Miss Speechy IPA" panose="02000000000000000000" pitchFamily="2" charset="0"/>
                      </a:endParaRPr>
                    </a:p>
                    <a:p>
                      <a:pPr marL="342900" indent="-342900">
                        <a:buFont typeface="Arial" panose="020B0604020202020204" pitchFamily="34" charset="0"/>
                        <a:buChar char="•"/>
                      </a:pPr>
                      <a:r>
                        <a:rPr lang="es-MX" sz="1200" baseline="0" dirty="0" smtClean="0">
                          <a:latin typeface="KG Miss Speechy IPA" panose="02000000000000000000" pitchFamily="2" charset="0"/>
                        </a:rPr>
                        <a:t>Realiza la ficha de trabajo 3. Investiga con ayuda de tus papás lo siguiente: ¿de donde viene el agua?, ¿Cómo llega a nuestro hogar?, ¿A dónde va?, ¿Cómo se va?</a:t>
                      </a:r>
                    </a:p>
                    <a:p>
                      <a:pPr marL="342900" indent="-342900">
                        <a:buFont typeface="Arial" panose="020B0604020202020204" pitchFamily="34" charset="0"/>
                        <a:buChar char="•"/>
                      </a:pPr>
                      <a:endParaRPr lang="es-MX" sz="1200" baseline="0" dirty="0" smtClean="0">
                        <a:latin typeface="KG Miss Speechy IPA" panose="02000000000000000000" pitchFamily="2" charset="0"/>
                      </a:endParaRPr>
                    </a:p>
                    <a:p>
                      <a:pPr marL="0" indent="0">
                        <a:buFont typeface="Arial" panose="020B0604020202020204" pitchFamily="34" charset="0"/>
                        <a:buNone/>
                      </a:pPr>
                      <a:endParaRPr lang="es-MX" sz="1200" dirty="0">
                        <a:latin typeface="KG Miss Speechy IPA" panose="02000000000000000000"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5" name="Imagen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12662" y="5891050"/>
            <a:ext cx="553822" cy="447927"/>
          </a:xfrm>
          <a:prstGeom prst="rect">
            <a:avLst/>
          </a:prstGeom>
        </p:spPr>
      </p:pic>
    </p:spTree>
    <p:extLst>
      <p:ext uri="{BB962C8B-B14F-4D97-AF65-F5344CB8AC3E}">
        <p14:creationId xmlns:p14="http://schemas.microsoft.com/office/powerpoint/2010/main" val="198308402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20894</TotalTime>
  <Words>4615</Words>
  <Application>Microsoft Office PowerPoint</Application>
  <PresentationFormat>Personalizado</PresentationFormat>
  <Paragraphs>444</Paragraphs>
  <Slides>30</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30</vt:i4>
      </vt:variant>
    </vt:vector>
  </HeadingPairs>
  <TitlesOfParts>
    <vt:vector size="40" baseType="lpstr">
      <vt:lpstr>A Year Without Rain</vt:lpstr>
      <vt:lpstr>Arial</vt:lpstr>
      <vt:lpstr>Beachworks</vt:lpstr>
      <vt:lpstr>Calibri</vt:lpstr>
      <vt:lpstr>Calibri Light</vt:lpstr>
      <vt:lpstr>KG Miss Speechy IPA</vt:lpstr>
      <vt:lpstr>KG Second Chances Sketch</vt:lpstr>
      <vt:lpstr>Play Groups</vt:lpstr>
      <vt:lpstr>Somelove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Cuenta Microsoft</dc:creator>
  <cp:lastModifiedBy>Cuenta Microsoft</cp:lastModifiedBy>
  <cp:revision>79</cp:revision>
  <dcterms:created xsi:type="dcterms:W3CDTF">2024-02-24T23:25:54Z</dcterms:created>
  <dcterms:modified xsi:type="dcterms:W3CDTF">2024-03-10T11:47:43Z</dcterms:modified>
</cp:coreProperties>
</file>