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  <p:sldMasterId id="2147483842" r:id="rId2"/>
  </p:sldMasterIdLst>
  <p:notesMasterIdLst>
    <p:notesMasterId r:id="rId26"/>
  </p:notesMasterIdLst>
  <p:sldIdLst>
    <p:sldId id="266" r:id="rId3"/>
    <p:sldId id="256" r:id="rId4"/>
    <p:sldId id="273" r:id="rId5"/>
    <p:sldId id="270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91" r:id="rId15"/>
    <p:sldId id="293" r:id="rId16"/>
    <p:sldId id="288" r:id="rId17"/>
    <p:sldId id="294" r:id="rId18"/>
    <p:sldId id="289" r:id="rId19"/>
    <p:sldId id="295" r:id="rId20"/>
    <p:sldId id="290" r:id="rId21"/>
    <p:sldId id="296" r:id="rId22"/>
    <p:sldId id="292" r:id="rId23"/>
    <p:sldId id="297" r:id="rId24"/>
    <p:sldId id="279" r:id="rId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8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6976" autoAdjust="0"/>
  </p:normalViewPr>
  <p:slideViewPr>
    <p:cSldViewPr snapToGrid="0">
      <p:cViewPr varScale="1">
        <p:scale>
          <a:sx n="63" d="100"/>
          <a:sy n="63" d="100"/>
        </p:scale>
        <p:origin x="13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88E82-61CD-4CD1-8BD3-6BAE05895E91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3DA90-6D93-47CC-A1F6-56A26230B4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791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0827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286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MX" dirty="0"/>
              <a:t>Suma</a:t>
            </a:r>
          </a:p>
          <a:p>
            <a:pPr marL="228600" indent="-228600">
              <a:buAutoNum type="arabicPeriod"/>
            </a:pPr>
            <a:r>
              <a:rPr lang="es-MX" dirty="0" err="1"/>
              <a:t>Multiplicacion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 err="1"/>
              <a:t>Division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/>
              <a:t>Resta</a:t>
            </a:r>
          </a:p>
          <a:p>
            <a:pPr marL="228600" indent="-228600">
              <a:buAutoNum type="arabicPeriod"/>
            </a:pPr>
            <a:r>
              <a:rPr lang="es-MX" dirty="0" err="1"/>
              <a:t>Ecuacion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4188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1539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MX" dirty="0"/>
              <a:t>Suma</a:t>
            </a:r>
          </a:p>
          <a:p>
            <a:pPr marL="228600" indent="-228600">
              <a:buAutoNum type="arabicPeriod"/>
            </a:pPr>
            <a:r>
              <a:rPr lang="es-MX" dirty="0" err="1"/>
              <a:t>Multiplicacion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 err="1"/>
              <a:t>Division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/>
              <a:t>Resta</a:t>
            </a:r>
          </a:p>
          <a:p>
            <a:pPr marL="228600" indent="-228600">
              <a:buAutoNum type="arabicPeriod"/>
            </a:pPr>
            <a:r>
              <a:rPr lang="es-MX" dirty="0" err="1"/>
              <a:t>Ecuacion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9600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412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MX" dirty="0"/>
              <a:t>Suma</a:t>
            </a:r>
          </a:p>
          <a:p>
            <a:pPr marL="228600" indent="-228600">
              <a:buAutoNum type="arabicPeriod"/>
            </a:pPr>
            <a:r>
              <a:rPr lang="es-MX" dirty="0" err="1"/>
              <a:t>Multiplicacion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 err="1"/>
              <a:t>Division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/>
              <a:t>Resta</a:t>
            </a:r>
          </a:p>
          <a:p>
            <a:pPr marL="228600" indent="-228600">
              <a:buAutoNum type="arabicPeriod"/>
            </a:pPr>
            <a:r>
              <a:rPr lang="es-MX" dirty="0" err="1"/>
              <a:t>Ecuacion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5508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4692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MX" dirty="0"/>
              <a:t>Suma</a:t>
            </a:r>
          </a:p>
          <a:p>
            <a:pPr marL="228600" indent="-228600">
              <a:buAutoNum type="arabicPeriod"/>
            </a:pPr>
            <a:r>
              <a:rPr lang="es-MX" dirty="0" err="1"/>
              <a:t>Multiplicacion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 err="1"/>
              <a:t>Division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/>
              <a:t>Resta</a:t>
            </a:r>
          </a:p>
          <a:p>
            <a:pPr marL="228600" indent="-228600">
              <a:buAutoNum type="arabicPeriod"/>
            </a:pPr>
            <a:r>
              <a:rPr lang="es-MX" dirty="0" err="1"/>
              <a:t>Ecuacion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8485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3936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MX" dirty="0"/>
              <a:t>Suma</a:t>
            </a:r>
          </a:p>
          <a:p>
            <a:pPr marL="228600" indent="-228600">
              <a:buAutoNum type="arabicPeriod"/>
            </a:pPr>
            <a:r>
              <a:rPr lang="es-MX" dirty="0" err="1"/>
              <a:t>Multiplicacion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 err="1"/>
              <a:t>Division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/>
              <a:t>Resta</a:t>
            </a:r>
          </a:p>
          <a:p>
            <a:pPr marL="228600" indent="-228600">
              <a:buAutoNum type="arabicPeriod"/>
            </a:pPr>
            <a:r>
              <a:rPr lang="es-MX" dirty="0" err="1"/>
              <a:t>Ecuacion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8785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0827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5314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MX" dirty="0"/>
              <a:t>Suma</a:t>
            </a:r>
          </a:p>
          <a:p>
            <a:pPr marL="228600" indent="-228600">
              <a:buAutoNum type="arabicPeriod"/>
            </a:pPr>
            <a:r>
              <a:rPr lang="es-MX" dirty="0" err="1"/>
              <a:t>Multiplicacion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 err="1"/>
              <a:t>Division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/>
              <a:t>Resta</a:t>
            </a:r>
          </a:p>
          <a:p>
            <a:pPr marL="228600" indent="-228600">
              <a:buAutoNum type="arabicPeriod"/>
            </a:pPr>
            <a:r>
              <a:rPr lang="es-MX" dirty="0" err="1"/>
              <a:t>Ecuacion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8589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MX" dirty="0"/>
              <a:t>Suma</a:t>
            </a:r>
          </a:p>
          <a:p>
            <a:pPr marL="228600" indent="-228600">
              <a:buAutoNum type="arabicPeriod"/>
            </a:pPr>
            <a:r>
              <a:rPr lang="es-MX" dirty="0" err="1"/>
              <a:t>Multiplicacion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 err="1"/>
              <a:t>Division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/>
              <a:t>Resta</a:t>
            </a:r>
          </a:p>
          <a:p>
            <a:pPr marL="228600" indent="-228600">
              <a:buAutoNum type="arabicPeriod"/>
            </a:pPr>
            <a:r>
              <a:rPr lang="es-MX" dirty="0" err="1"/>
              <a:t>Ecuacion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210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9678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MX" dirty="0"/>
              <a:t>Suma</a:t>
            </a:r>
          </a:p>
          <a:p>
            <a:pPr marL="228600" indent="-228600">
              <a:buAutoNum type="arabicPeriod"/>
            </a:pPr>
            <a:r>
              <a:rPr lang="es-MX" dirty="0" err="1"/>
              <a:t>Multiplicacion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 err="1"/>
              <a:t>Division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/>
              <a:t>Resta</a:t>
            </a:r>
          </a:p>
          <a:p>
            <a:pPr marL="228600" indent="-228600">
              <a:buAutoNum type="arabicPeriod"/>
            </a:pPr>
            <a:r>
              <a:rPr lang="es-MX" dirty="0" err="1"/>
              <a:t>Ecuacion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1309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3066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MX" dirty="0"/>
              <a:t>Suma</a:t>
            </a:r>
          </a:p>
          <a:p>
            <a:pPr marL="228600" indent="-228600">
              <a:buAutoNum type="arabicPeriod"/>
            </a:pPr>
            <a:r>
              <a:rPr lang="es-MX" dirty="0" err="1"/>
              <a:t>Multiplicacion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 err="1"/>
              <a:t>Division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/>
              <a:t>Resta</a:t>
            </a:r>
          </a:p>
          <a:p>
            <a:pPr marL="228600" indent="-228600">
              <a:buAutoNum type="arabicPeriod"/>
            </a:pPr>
            <a:r>
              <a:rPr lang="es-MX" dirty="0" err="1"/>
              <a:t>Ecuacion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179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9151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MX" dirty="0"/>
              <a:t>Suma</a:t>
            </a:r>
          </a:p>
          <a:p>
            <a:pPr marL="228600" indent="-228600">
              <a:buAutoNum type="arabicPeriod"/>
            </a:pPr>
            <a:r>
              <a:rPr lang="es-MX" dirty="0" err="1"/>
              <a:t>Multiplicacion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 err="1"/>
              <a:t>Division</a:t>
            </a:r>
            <a:endParaRPr lang="es-MX" dirty="0"/>
          </a:p>
          <a:p>
            <a:pPr marL="228600" indent="-228600">
              <a:buAutoNum type="arabicPeriod"/>
            </a:pPr>
            <a:r>
              <a:rPr lang="es-MX" dirty="0"/>
              <a:t>Resta</a:t>
            </a:r>
          </a:p>
          <a:p>
            <a:pPr marL="228600" indent="-228600">
              <a:buAutoNum type="arabicPeriod"/>
            </a:pPr>
            <a:r>
              <a:rPr lang="es-MX" dirty="0" err="1"/>
              <a:t>Ecuacion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3DA90-6D93-47CC-A1F6-56A26230B483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056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993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593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1027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154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3489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3862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6987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621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691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1850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2405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8093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08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7083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6876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6131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7680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7991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5323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6995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2559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784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380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964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307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012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191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202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127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385A11F-71E7-43F3-A353-7F2C84F6FB4A}" type="datetimeFigureOut">
              <a:rPr lang="es-MX" smtClean="0"/>
              <a:t>06/11/2023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8E801CC-4E1C-4048-BD77-3FC7C9F2F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568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3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5" Type="http://schemas.openxmlformats.org/officeDocument/2006/relationships/audio" Target="../media/media12.m4a"/><Relationship Id="rId10" Type="http://schemas.openxmlformats.org/officeDocument/2006/relationships/audio" Target="../media/audio4.wav"/><Relationship Id="rId4" Type="http://schemas.microsoft.com/office/2007/relationships/media" Target="../media/media12.m4a"/><Relationship Id="rId9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3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5" Type="http://schemas.openxmlformats.org/officeDocument/2006/relationships/audio" Target="../media/media14.m4a"/><Relationship Id="rId10" Type="http://schemas.openxmlformats.org/officeDocument/2006/relationships/audio" Target="../media/audio4.wav"/><Relationship Id="rId4" Type="http://schemas.microsoft.com/office/2007/relationships/media" Target="../media/media14.m4a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3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5" Type="http://schemas.openxmlformats.org/officeDocument/2006/relationships/audio" Target="../media/media16.m4a"/><Relationship Id="rId10" Type="http://schemas.openxmlformats.org/officeDocument/2006/relationships/audio" Target="../media/audio4.wav"/><Relationship Id="rId4" Type="http://schemas.microsoft.com/office/2007/relationships/media" Target="../media/media16.m4a"/><Relationship Id="rId9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3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5" Type="http://schemas.openxmlformats.org/officeDocument/2006/relationships/audio" Target="../media/media18.m4a"/><Relationship Id="rId10" Type="http://schemas.openxmlformats.org/officeDocument/2006/relationships/audio" Target="../media/audio4.wav"/><Relationship Id="rId4" Type="http://schemas.microsoft.com/office/2007/relationships/media" Target="../media/media18.m4a"/><Relationship Id="rId9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3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5" Type="http://schemas.openxmlformats.org/officeDocument/2006/relationships/audio" Target="../media/media20.m4a"/><Relationship Id="rId10" Type="http://schemas.openxmlformats.org/officeDocument/2006/relationships/audio" Target="../media/audio4.wav"/><Relationship Id="rId4" Type="http://schemas.microsoft.com/office/2007/relationships/media" Target="../media/media20.m4a"/><Relationship Id="rId9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3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5" Type="http://schemas.openxmlformats.org/officeDocument/2006/relationships/audio" Target="../media/media22.m4a"/><Relationship Id="rId10" Type="http://schemas.openxmlformats.org/officeDocument/2006/relationships/audio" Target="../media/audio4.wav"/><Relationship Id="rId4" Type="http://schemas.microsoft.com/office/2007/relationships/media" Target="../media/media22.m4a"/><Relationship Id="rId9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media24.m4a"/><Relationship Id="rId7" Type="http://schemas.openxmlformats.org/officeDocument/2006/relationships/audio" Target="../media/audio3.wav"/><Relationship Id="rId2" Type="http://schemas.microsoft.com/office/2007/relationships/media" Target="../media/media24.m4a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5.m4a"/><Relationship Id="rId4" Type="http://schemas.microsoft.com/office/2007/relationships/media" Target="../media/media25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5" Type="http://schemas.openxmlformats.org/officeDocument/2006/relationships/audio" Target="../media/media6.m4a"/><Relationship Id="rId10" Type="http://schemas.openxmlformats.org/officeDocument/2006/relationships/audio" Target="../media/audio4.wav"/><Relationship Id="rId4" Type="http://schemas.microsoft.com/office/2007/relationships/media" Target="../media/media6.m4a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5" Type="http://schemas.openxmlformats.org/officeDocument/2006/relationships/audio" Target="../media/media8.m4a"/><Relationship Id="rId10" Type="http://schemas.openxmlformats.org/officeDocument/2006/relationships/audio" Target="../media/audio4.wav"/><Relationship Id="rId4" Type="http://schemas.microsoft.com/office/2007/relationships/media" Target="../media/media8.m4a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3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5" Type="http://schemas.openxmlformats.org/officeDocument/2006/relationships/audio" Target="../media/media10.m4a"/><Relationship Id="rId10" Type="http://schemas.openxmlformats.org/officeDocument/2006/relationships/audio" Target="../media/audio4.wav"/><Relationship Id="rId4" Type="http://schemas.microsoft.com/office/2007/relationships/media" Target="../media/media10.m4a"/><Relationship Id="rId9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1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7"/>
    </mc:Choice>
    <mc:Fallback>
      <p:transition spd="slow" advTm="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49612" y="1191855"/>
            <a:ext cx="12191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  <a:endParaRPr lang="es-MX" sz="11500" b="1" dirty="0">
              <a:solidFill>
                <a:schemeClr val="bg1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4806" y="1410288"/>
            <a:ext cx="12192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700" dirty="0">
                <a:solidFill>
                  <a:srgbClr val="FF0000"/>
                </a:solidFill>
                <a:latin typeface="KG Summer Sunshine Blackout" panose="02000000000000000000" pitchFamily="2" charset="0"/>
                <a:cs typeface="Barthowheel Regular"/>
              </a:rPr>
              <a:t>¡NO!</a:t>
            </a:r>
            <a:endParaRPr lang="es-MX" sz="4000" dirty="0">
              <a:solidFill>
                <a:srgbClr val="FF0000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0" y="3015893"/>
            <a:ext cx="12192000" cy="5201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¡A JUGAR!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66571" y="725540"/>
            <a:ext cx="9688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  <a:cs typeface="Caecilia LT Std Heavy"/>
              </a:rPr>
              <a:t>Documentos  importantes elaborados debido al movimiento revolucionario</a:t>
            </a:r>
            <a:endParaRPr lang="es-MX" sz="28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  <a:cs typeface="Caecilia LT Std Heavy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858650" y="6098276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1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88799" y="6112875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2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315765" y="6108627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3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70508" y="6140066"/>
            <a:ext cx="637678" cy="616241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X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704090" y="1741260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734167" y="3032685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17950" y="1976158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1.- Constitución de 1917…………………………………………..………………….……………58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824458" y="4327542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1491897" y="6108198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!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aecilia LT Std Heavy"/>
                <a:cs typeface="Caecilia LT Std Heavy"/>
              </a:rPr>
              <a:t>4</a:t>
            </a:r>
            <a:endParaRPr lang="es-MX" dirty="0">
              <a:latin typeface="Caecilia LT Std Heavy"/>
              <a:cs typeface="Caecilia LT Std Heavy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9223" y="6134744"/>
            <a:ext cx="625104" cy="633966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Barthowheel Regular"/>
                <a:cs typeface="Barthowheel Regular"/>
              </a:rPr>
              <a:t>NO</a:t>
            </a:r>
            <a:endParaRPr lang="es-MX" sz="1400" dirty="0">
              <a:latin typeface="Barthowheel Regular"/>
              <a:cs typeface="Barthowheel Regular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429384" y="1974835"/>
            <a:ext cx="8460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………………………………………………………………….………………………………………………0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414124" y="2584835"/>
            <a:ext cx="88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………………………………………………………………………………..……………………………………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29384" y="2564774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2.- Plan de San Luis 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……………….…………….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……………………………………………..…34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414124" y="3316084"/>
            <a:ext cx="893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0967441" y="1523621"/>
            <a:ext cx="10428315" cy="42462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508720" y="3316084"/>
            <a:ext cx="880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3.- Plan de Ayala………….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……………………………………..8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pic>
        <p:nvPicPr>
          <p:cNvPr id="8" name="Sonidos de 100 Mexicanos Dijeron 🔊- Efecto de Sonido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1720" end="1108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1469" y="184666"/>
            <a:ext cx="609600" cy="6096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122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10"/>
    </mc:Choice>
    <mc:Fallback>
      <p:transition spd="slow" advTm="14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amos a ju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2" presetClass="emph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2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  <p:bldP spid="27" grpId="3"/>
      <p:bldP spid="28" grpId="0"/>
      <p:bldP spid="28" grpId="1"/>
      <p:bldP spid="24" grpId="0"/>
      <p:bldP spid="24" grpId="1"/>
      <p:bldP spid="24" grpId="2"/>
      <p:bldP spid="3" grpId="0"/>
      <p:bldP spid="3" grpId="1"/>
      <p:bldP spid="20" grpId="0"/>
      <p:bldP spid="20" grpId="1"/>
      <p:bldP spid="20" grpId="2"/>
      <p:bldP spid="21" grpId="0"/>
      <p:bldP spid="21" grpId="1"/>
      <p:bldP spid="21" grpId="2"/>
      <p:bldP spid="4" grpId="0"/>
      <p:bldP spid="4" grpId="1"/>
      <p:bldP spid="22" grpId="0"/>
      <p:bldP spid="22" grpId="1"/>
      <p:bldP spid="22" grpId="2"/>
      <p:bldP spid="31" grpId="0"/>
      <p:bldP spid="31" grpId="1"/>
      <p:bldP spid="32" grpId="0"/>
      <p:bldP spid="32" grpId="1"/>
      <p:bldP spid="5" grpId="0"/>
      <p:bldP spid="5" grpId="1"/>
      <p:bldP spid="33" grpId="0"/>
      <p:bldP spid="33" grpId="1"/>
      <p:bldP spid="6" grpId="0"/>
      <p:bldP spid="6" grpId="1"/>
    </p:bldLst>
  </p:timing>
  <p:extLst>
    <p:ext uri="{E180D4A7-C9FB-4DFB-919C-405C955672EB}">
      <p14:showEvtLst xmlns:p14="http://schemas.microsoft.com/office/powerpoint/2010/main">
        <p14:triggerEvt type="onClick" time="9574" objId="9"/>
        <p14:triggerEvt type="onClick" time="11048" objId="10"/>
        <p14:triggerEvt type="onClick" time="13063" objId="1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40442"/>
            <a:ext cx="12192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1500" dirty="0" smtClean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¡quinto </a:t>
            </a:r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ROUND!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9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3"/>
    </mc:Choice>
    <mc:Fallback>
      <p:transition spd="slow" advTm="4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49612" y="1191855"/>
            <a:ext cx="12191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  <a:endParaRPr lang="es-MX" sz="11500" b="1" dirty="0">
              <a:solidFill>
                <a:schemeClr val="bg1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4806" y="1410288"/>
            <a:ext cx="12192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700" dirty="0">
                <a:solidFill>
                  <a:srgbClr val="FF0000"/>
                </a:solidFill>
                <a:latin typeface="KG Summer Sunshine Blackout" panose="02000000000000000000" pitchFamily="2" charset="0"/>
                <a:cs typeface="Barthowheel Regular"/>
              </a:rPr>
              <a:t>¡NO!</a:t>
            </a:r>
            <a:endParaRPr lang="es-MX" sz="4000" dirty="0">
              <a:solidFill>
                <a:srgbClr val="FF0000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0" y="3015893"/>
            <a:ext cx="12192000" cy="5201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¡A JUGAR!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01454" y="728683"/>
            <a:ext cx="9688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  <a:cs typeface="Caecilia LT Std Heavy"/>
              </a:rPr>
              <a:t>Menciona algunos de los beneficios del Porfiriato para el país</a:t>
            </a:r>
            <a:endParaRPr lang="es-MX" sz="28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  <a:cs typeface="Caecilia LT Std Heavy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858650" y="6098276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1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88799" y="6112875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2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315765" y="6108627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3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048137" y="6116592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4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768014" y="6116233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5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70508" y="6140066"/>
            <a:ext cx="637678" cy="616241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X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704090" y="1741260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734167" y="3032685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14124" y="1843665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1.- Crecimiento de la economía del país………..…………………………………32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824458" y="4327542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1491897" y="6108198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!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aecilia LT Std Heavy"/>
                <a:cs typeface="Caecilia LT Std Heavy"/>
              </a:rPr>
              <a:t>5</a:t>
            </a:r>
            <a:endParaRPr lang="es-MX" dirty="0">
              <a:latin typeface="Caecilia LT Std Heavy"/>
              <a:cs typeface="Caecilia LT Std Heavy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9223" y="6134744"/>
            <a:ext cx="625104" cy="633966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Barthowheel Regular"/>
                <a:cs typeface="Barthowheel Regular"/>
              </a:rPr>
              <a:t>NO</a:t>
            </a:r>
            <a:endParaRPr lang="es-MX" sz="1400" dirty="0">
              <a:latin typeface="Barthowheel Regular"/>
              <a:cs typeface="Barthowheel Regular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414123" y="4017570"/>
            <a:ext cx="905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4………………………	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…………………………………………………………………..……………………………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414122" y="4669451"/>
            <a:ext cx="918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5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402399" y="1842742"/>
            <a:ext cx="892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………………………..………………………………………………………………………………………………0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414124" y="2584835"/>
            <a:ext cx="88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………………………………………………………………………………..……………………………………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14124" y="2554228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2.- Desarrollo de la red de ferrocarriles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…………………24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414124" y="3316084"/>
            <a:ext cx="893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0967441" y="1523621"/>
            <a:ext cx="10428315" cy="42462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26751" y="4020012"/>
            <a:ext cx="897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4.- Desarrollo de la industria minera…………………………….…………………15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426751" y="4670610"/>
            <a:ext cx="933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5.- Desarrollo de la industria petrolera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….……..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11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08720" y="3316084"/>
            <a:ext cx="897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3.- Impulsó el desarrollo de la red telegráfica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………………………18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pic>
        <p:nvPicPr>
          <p:cNvPr id="14" name="Sonidos de 100 Mexicanos Dijeron 🔊- Efecto de Sonido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2264" end="1134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0791" y="122477"/>
            <a:ext cx="609600" cy="6096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687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4"/>
    </mc:Choice>
    <mc:Fallback>
      <p:transition spd="slow" advTm="1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amos a ju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2" presetClass="emph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14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  <p:bldP spid="27" grpId="3"/>
      <p:bldP spid="28" grpId="0"/>
      <p:bldP spid="28" grpId="1"/>
      <p:bldP spid="24" grpId="0"/>
      <p:bldP spid="24" grpId="1"/>
      <p:bldP spid="24" grpId="2"/>
      <p:bldP spid="3" grpId="0"/>
      <p:bldP spid="3" grpId="1"/>
      <p:bldP spid="20" grpId="0"/>
      <p:bldP spid="20" grpId="1"/>
      <p:bldP spid="20" grpId="2"/>
      <p:bldP spid="21" grpId="0"/>
      <p:bldP spid="21" grpId="1"/>
      <p:bldP spid="21" grpId="2"/>
      <p:bldP spid="4" grpId="0"/>
      <p:bldP spid="4" grpId="1"/>
      <p:bldP spid="22" grpId="0"/>
      <p:bldP spid="22" grpId="1"/>
      <p:bldP spid="22" grpId="2"/>
      <p:bldP spid="34" grpId="0"/>
      <p:bldP spid="34" grpId="1"/>
      <p:bldP spid="35" grpId="0"/>
      <p:bldP spid="35" grpId="1"/>
      <p:bldP spid="31" grpId="0"/>
      <p:bldP spid="31" grpId="1"/>
      <p:bldP spid="32" grpId="0"/>
      <p:bldP spid="32" grpId="1"/>
      <p:bldP spid="5" grpId="0"/>
      <p:bldP spid="5" grpId="1"/>
      <p:bldP spid="33" grpId="0"/>
      <p:bldP spid="33" grpId="1"/>
      <p:bldP spid="7" grpId="0"/>
      <p:bldP spid="7" grpId="1"/>
      <p:bldP spid="8" grpId="0"/>
      <p:bldP spid="8" grpId="1"/>
      <p:bldP spid="6" grpId="0"/>
      <p:bldP spid="6" grpId="1"/>
    </p:bldLst>
  </p:timing>
  <p:extLst>
    <p:ext uri="{E180D4A7-C9FB-4DFB-919C-405C955672EB}">
      <p14:showEvtLst xmlns:p14="http://schemas.microsoft.com/office/powerpoint/2010/main">
        <p14:triggerEvt type="onClick" time="7002" objId="9"/>
        <p14:triggerEvt type="onClick" time="8511" objId="10"/>
        <p14:triggerEvt type="onClick" time="9731" objId="11"/>
        <p14:triggerEvt type="onClick" time="10914" objId="12"/>
        <p14:triggerEvt type="onClick" time="12123" objId="1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40442"/>
            <a:ext cx="12192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1500" dirty="0" smtClean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¡SEXTO </a:t>
            </a:r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ROUND!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8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1"/>
    </mc:Choice>
    <mc:Fallback>
      <p:transition spd="slow" advTm="4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50"/>
                            </p:stCondLst>
                            <p:childTnLst>
                              <p:par>
                                <p:cTn id="2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49612" y="1191855"/>
            <a:ext cx="12191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  <a:endParaRPr lang="es-MX" sz="11500" b="1" dirty="0">
              <a:solidFill>
                <a:schemeClr val="bg1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4806" y="1410288"/>
            <a:ext cx="12192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700" dirty="0">
                <a:solidFill>
                  <a:srgbClr val="FF0000"/>
                </a:solidFill>
                <a:latin typeface="KG Summer Sunshine Blackout" panose="02000000000000000000" pitchFamily="2" charset="0"/>
                <a:cs typeface="Barthowheel Regular"/>
              </a:rPr>
              <a:t>¡NO!</a:t>
            </a:r>
            <a:endParaRPr lang="es-MX" sz="4000" dirty="0">
              <a:solidFill>
                <a:srgbClr val="FF0000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0" y="3015893"/>
            <a:ext cx="12192000" cy="5201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¡A JUGAR!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01454" y="728683"/>
            <a:ext cx="9688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  <a:cs typeface="Caecilia LT Std Heavy"/>
              </a:rPr>
              <a:t>Desventajas que trajo consigo el periodo del porfiriato en el país</a:t>
            </a:r>
            <a:endParaRPr lang="es-MX" sz="28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  <a:cs typeface="Caecilia LT Std Heavy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858650" y="6098276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1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88799" y="6112875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2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315765" y="6108627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3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048137" y="6116592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4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768014" y="6116233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5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70508" y="6140066"/>
            <a:ext cx="637678" cy="616241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X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704090" y="1741260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734167" y="3032685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14124" y="1843665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1.- No habí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a democracia (reelección)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……..……………………………..…………36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824458" y="4327542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1491897" y="6108198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!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aecilia LT Std Heavy"/>
                <a:cs typeface="Caecilia LT Std Heavy"/>
              </a:rPr>
              <a:t>6</a:t>
            </a:r>
            <a:endParaRPr lang="es-MX" dirty="0">
              <a:latin typeface="Caecilia LT Std Heavy"/>
              <a:cs typeface="Caecilia LT Std Heavy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9223" y="6134744"/>
            <a:ext cx="625104" cy="633966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Barthowheel Regular"/>
                <a:cs typeface="Barthowheel Regular"/>
              </a:rPr>
              <a:t>NO</a:t>
            </a:r>
            <a:endParaRPr lang="es-MX" sz="1400" dirty="0">
              <a:latin typeface="Barthowheel Regular"/>
              <a:cs typeface="Barthowheel Regular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414123" y="4017570"/>
            <a:ext cx="905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4………………………	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…………………………………………………………………..……………………………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414122" y="4669451"/>
            <a:ext cx="918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5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409166" y="1826119"/>
            <a:ext cx="892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………………………..………………………………………………………………………………………………0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414124" y="2584835"/>
            <a:ext cx="88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………………………………………………………………………………..……………………………………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14124" y="2554228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2.- No había libertad de expresión……………….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…………………23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414124" y="3316084"/>
            <a:ext cx="893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0967441" y="1523621"/>
            <a:ext cx="10428315" cy="42462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26751" y="4020012"/>
            <a:ext cx="895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4.- Trabajo de poca paga…………………………………………………….…………………14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426751" y="4670610"/>
            <a:ext cx="9143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5.- Explotación de recursos…………………………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….……..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10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08720" y="3316084"/>
            <a:ext cx="8839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3.- Centralización de riqueza ……………………………………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………………………17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pic>
        <p:nvPicPr>
          <p:cNvPr id="14" name="Sonidos de 100 Mexicanos Dijeron 🔊- Efecto de Sonido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1713" end="114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708" y="241381"/>
            <a:ext cx="609600" cy="6096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67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1"/>
    </mc:Choice>
    <mc:Fallback>
      <p:transition spd="slow" advTm="13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amos a ju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2" presetClass="emph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19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  <p:bldP spid="27" grpId="3"/>
      <p:bldP spid="28" grpId="0"/>
      <p:bldP spid="28" grpId="1"/>
      <p:bldP spid="24" grpId="0"/>
      <p:bldP spid="24" grpId="1"/>
      <p:bldP spid="24" grpId="2"/>
      <p:bldP spid="3" grpId="0"/>
      <p:bldP spid="3" grpId="1"/>
      <p:bldP spid="20" grpId="0"/>
      <p:bldP spid="20" grpId="1"/>
      <p:bldP spid="20" grpId="2"/>
      <p:bldP spid="21" grpId="0"/>
      <p:bldP spid="21" grpId="1"/>
      <p:bldP spid="21" grpId="2"/>
      <p:bldP spid="4" grpId="0"/>
      <p:bldP spid="4" grpId="1"/>
      <p:bldP spid="22" grpId="0"/>
      <p:bldP spid="22" grpId="1"/>
      <p:bldP spid="22" grpId="2"/>
      <p:bldP spid="34" grpId="0"/>
      <p:bldP spid="34" grpId="1"/>
      <p:bldP spid="35" grpId="0"/>
      <p:bldP spid="35" grpId="1"/>
      <p:bldP spid="31" grpId="0"/>
      <p:bldP spid="31" grpId="1"/>
      <p:bldP spid="32" grpId="0"/>
      <p:bldP spid="32" grpId="1"/>
      <p:bldP spid="5" grpId="0"/>
      <p:bldP spid="5" grpId="1"/>
      <p:bldP spid="33" grpId="0"/>
      <p:bldP spid="33" grpId="1"/>
      <p:bldP spid="7" grpId="0"/>
      <p:bldP spid="7" grpId="1"/>
      <p:bldP spid="8" grpId="0"/>
      <p:bldP spid="8" grpId="1"/>
      <p:bldP spid="6" grpId="0"/>
      <p:bldP spid="6" grpId="1"/>
    </p:bldLst>
  </p:timing>
  <p:extLst>
    <p:ext uri="{E180D4A7-C9FB-4DFB-919C-405C955672EB}">
      <p14:showEvtLst xmlns:p14="http://schemas.microsoft.com/office/powerpoint/2010/main">
        <p14:triggerEvt type="onClick" time="7536" objId="9"/>
        <p14:triggerEvt type="onClick" time="8648" objId="10"/>
        <p14:triggerEvt type="onClick" time="9926" objId="11"/>
        <p14:triggerEvt type="onClick" time="11052" objId="12"/>
        <p14:triggerEvt type="onClick" time="12370" objId="1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40442"/>
            <a:ext cx="12192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1500" dirty="0" smtClean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¡SÉPTIMO </a:t>
            </a:r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ROUND!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3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4"/>
    </mc:Choice>
    <mc:Fallback>
      <p:transition spd="slow" advTm="3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49612" y="1191855"/>
            <a:ext cx="12191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  <a:endParaRPr lang="es-MX" sz="11500" b="1" dirty="0">
              <a:solidFill>
                <a:schemeClr val="bg1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4806" y="1410288"/>
            <a:ext cx="12192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700" dirty="0">
                <a:solidFill>
                  <a:srgbClr val="FF0000"/>
                </a:solidFill>
                <a:latin typeface="KG Summer Sunshine Blackout" panose="02000000000000000000" pitchFamily="2" charset="0"/>
                <a:cs typeface="Barthowheel Regular"/>
              </a:rPr>
              <a:t>¡NO!</a:t>
            </a:r>
            <a:endParaRPr lang="es-MX" sz="4000" dirty="0">
              <a:solidFill>
                <a:srgbClr val="FF0000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0" y="3015893"/>
            <a:ext cx="12192000" cy="5201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¡A JUGAR!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01454" y="728683"/>
            <a:ext cx="968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  <a:cs typeface="Caecilia LT Std Heavy"/>
              </a:rPr>
              <a:t>Puntos principales del Plan de San Luis</a:t>
            </a:r>
            <a:endParaRPr lang="es-MX" sz="28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  <a:cs typeface="Caecilia LT Std Heavy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858650" y="6098276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1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88799" y="6112875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2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315765" y="6108627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3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048137" y="6116592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4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70508" y="6140066"/>
            <a:ext cx="637678" cy="616241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X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704090" y="1741260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734167" y="3032685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14124" y="1843665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1.- Desconocía a Porfirio como presidente del país……..……………….42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824458" y="4327542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1491897" y="6108198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!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aecilia LT Std Heavy"/>
                <a:cs typeface="Caecilia LT Std Heavy"/>
              </a:rPr>
              <a:t>7</a:t>
            </a:r>
            <a:endParaRPr lang="es-MX" dirty="0">
              <a:latin typeface="Caecilia LT Std Heavy"/>
              <a:cs typeface="Caecilia LT Std Heavy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9223" y="6134744"/>
            <a:ext cx="625104" cy="633966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Barthowheel Regular"/>
                <a:cs typeface="Barthowheel Regular"/>
              </a:rPr>
              <a:t>NO</a:t>
            </a:r>
            <a:endParaRPr lang="es-MX" sz="1400" dirty="0">
              <a:latin typeface="Barthowheel Regular"/>
              <a:cs typeface="Barthowheel Regular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414123" y="4017570"/>
            <a:ext cx="905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4………………………	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…………………………………………………………………..……………………………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409166" y="1864216"/>
            <a:ext cx="892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………………………..………………………………………………………………………………………………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414124" y="2584835"/>
            <a:ext cx="88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………………………………………………………………………………..……………………………………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14124" y="2552344"/>
            <a:ext cx="8918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2.- Invitaba a mexicanos a derrocar el régimen porfirista el  20 de noviembre de 1910……………….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…………………………………………….31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414124" y="3316084"/>
            <a:ext cx="893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0967441" y="1523621"/>
            <a:ext cx="10428315" cy="42462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26751" y="4020012"/>
            <a:ext cx="895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4.- Devolverles tierras a quienes se las despojaron…….………………11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08720" y="3316084"/>
            <a:ext cx="889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3.- Madero tomaría la presidencia de manera provisional ……..…16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pic>
        <p:nvPicPr>
          <p:cNvPr id="14" name="Sonidos de 100 Mexicanos Dijeron 🔊- Efecto de Sonido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1964" end="114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9527" y="184666"/>
            <a:ext cx="609600" cy="6096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195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6"/>
    </mc:Choice>
    <mc:Fallback>
      <p:transition spd="slow" advTm="12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amos a ju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2" presetClass="emph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0"/>
                            </p:stCondLst>
                            <p:childTnLst>
                              <p:par>
                                <p:cTn id="142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6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  <p:bldP spid="27" grpId="3"/>
      <p:bldP spid="28" grpId="0"/>
      <p:bldP spid="28" grpId="1"/>
      <p:bldP spid="24" grpId="0"/>
      <p:bldP spid="24" grpId="1"/>
      <p:bldP spid="24" grpId="2"/>
      <p:bldP spid="3" grpId="0"/>
      <p:bldP spid="3" grpId="1"/>
      <p:bldP spid="20" grpId="0"/>
      <p:bldP spid="20" grpId="1"/>
      <p:bldP spid="20" grpId="2"/>
      <p:bldP spid="21" grpId="0"/>
      <p:bldP spid="21" grpId="1"/>
      <p:bldP spid="21" grpId="2"/>
      <p:bldP spid="4" grpId="0"/>
      <p:bldP spid="4" grpId="1"/>
      <p:bldP spid="22" grpId="0"/>
      <p:bldP spid="22" grpId="1"/>
      <p:bldP spid="22" grpId="2"/>
      <p:bldP spid="34" grpId="0"/>
      <p:bldP spid="34" grpId="1"/>
      <p:bldP spid="31" grpId="0"/>
      <p:bldP spid="31" grpId="1"/>
      <p:bldP spid="32" grpId="0"/>
      <p:bldP spid="32" grpId="1"/>
      <p:bldP spid="5" grpId="0"/>
      <p:bldP spid="5" grpId="1"/>
      <p:bldP spid="33" grpId="0"/>
      <p:bldP spid="33" grpId="1"/>
      <p:bldP spid="7" grpId="0"/>
      <p:bldP spid="7" grpId="1"/>
      <p:bldP spid="6" grpId="0"/>
      <p:bldP spid="6" grpId="1"/>
    </p:bldLst>
  </p:timing>
  <p:extLst>
    <p:ext uri="{E180D4A7-C9FB-4DFB-919C-405C955672EB}">
      <p14:showEvtLst xmlns:p14="http://schemas.microsoft.com/office/powerpoint/2010/main">
        <p14:triggerEvt type="onClick" time="7307" objId="9"/>
        <p14:triggerEvt type="onClick" time="8536" objId="10"/>
        <p14:triggerEvt type="onClick" time="9961" objId="11"/>
        <p14:triggerEvt type="onClick" time="11097" objId="1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40442"/>
            <a:ext cx="12192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1500" dirty="0" smtClean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¡OCTAVO </a:t>
            </a:r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ROUND!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4"/>
    </mc:Choice>
    <mc:Fallback>
      <p:transition spd="slow" advTm="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49612" y="1191855"/>
            <a:ext cx="12191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  <a:endParaRPr lang="es-MX" sz="11500" b="1" dirty="0">
              <a:solidFill>
                <a:schemeClr val="bg1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4806" y="1410288"/>
            <a:ext cx="12192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700" dirty="0">
                <a:solidFill>
                  <a:srgbClr val="FF0000"/>
                </a:solidFill>
                <a:latin typeface="KG Summer Sunshine Blackout" panose="02000000000000000000" pitchFamily="2" charset="0"/>
                <a:cs typeface="Barthowheel Regular"/>
              </a:rPr>
              <a:t>¡NO!</a:t>
            </a:r>
            <a:endParaRPr lang="es-MX" sz="4000" dirty="0">
              <a:solidFill>
                <a:srgbClr val="FF0000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0" y="3015893"/>
            <a:ext cx="12192000" cy="5201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¡A JUGAR!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01454" y="728683"/>
            <a:ext cx="968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  <a:cs typeface="Caecilia LT Std Heavy"/>
              </a:rPr>
              <a:t>Principales puntos del Plan de Ayala</a:t>
            </a:r>
            <a:endParaRPr lang="es-MX" sz="28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  <a:cs typeface="Caecilia LT Std Heavy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858650" y="6098276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1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88799" y="6112875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2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315765" y="6108627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3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048137" y="6116592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4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70508" y="6140066"/>
            <a:ext cx="637678" cy="616241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X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704090" y="1741260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734167" y="3032685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14124" y="1843665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1.- Reclamaba el incumplimiento del Plan de San Luis………………49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824458" y="4327542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1491897" y="6108198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!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aecilia LT Std Heavy"/>
                <a:cs typeface="Caecilia LT Std Heavy"/>
              </a:rPr>
              <a:t>8</a:t>
            </a:r>
            <a:endParaRPr lang="es-MX" dirty="0">
              <a:latin typeface="Caecilia LT Std Heavy"/>
              <a:cs typeface="Caecilia LT Std Heavy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9223" y="6134744"/>
            <a:ext cx="625104" cy="633966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Barthowheel Regular"/>
                <a:cs typeface="Barthowheel Regular"/>
              </a:rPr>
              <a:t>NO</a:t>
            </a:r>
            <a:endParaRPr lang="es-MX" sz="1400" dirty="0">
              <a:latin typeface="Barthowheel Regular"/>
              <a:cs typeface="Barthowheel Regular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414123" y="4017570"/>
            <a:ext cx="905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4………………………	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…………………………………………………………………..……………………………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418131" y="1841620"/>
            <a:ext cx="892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………………………..………………………………………………………………………………………………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414124" y="2584835"/>
            <a:ext cx="88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………………………………………………………………………………..……………………………………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14124" y="2554228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2.- Llama a continuar la Revolución………….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……….………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…………………26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414124" y="3316084"/>
            <a:ext cx="893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0967441" y="1523621"/>
            <a:ext cx="10428315" cy="42462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26751" y="4020012"/>
            <a:ext cx="8816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4.- Desconocía el gobierno del presidente Madero…….…………………10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08720" y="3316084"/>
            <a:ext cx="886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3.- Restitución de la propiedad de las tierras a campesinos……15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pic>
        <p:nvPicPr>
          <p:cNvPr id="14" name="Sonidos de 100 Mexicanos Dijeron 🔊- Efecto de Sonido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1976" end="1158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2677" y="198263"/>
            <a:ext cx="609600" cy="6096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64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35"/>
    </mc:Choice>
    <mc:Fallback>
      <p:transition spd="slow" advTm="14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amos a ju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2" presetClass="emph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0"/>
                            </p:stCondLst>
                            <p:childTnLst>
                              <p:par>
                                <p:cTn id="142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5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  <p:bldP spid="27" grpId="3"/>
      <p:bldP spid="28" grpId="0"/>
      <p:bldP spid="28" grpId="1"/>
      <p:bldP spid="24" grpId="0"/>
      <p:bldP spid="24" grpId="1"/>
      <p:bldP spid="24" grpId="2"/>
      <p:bldP spid="3" grpId="0"/>
      <p:bldP spid="3" grpId="1"/>
      <p:bldP spid="20" grpId="0"/>
      <p:bldP spid="20" grpId="1"/>
      <p:bldP spid="20" grpId="2"/>
      <p:bldP spid="21" grpId="0"/>
      <p:bldP spid="21" grpId="1"/>
      <p:bldP spid="21" grpId="2"/>
      <p:bldP spid="4" grpId="0"/>
      <p:bldP spid="4" grpId="1"/>
      <p:bldP spid="22" grpId="0"/>
      <p:bldP spid="22" grpId="1"/>
      <p:bldP spid="22" grpId="2"/>
      <p:bldP spid="34" grpId="0"/>
      <p:bldP spid="34" grpId="1"/>
      <p:bldP spid="31" grpId="0"/>
      <p:bldP spid="31" grpId="1"/>
      <p:bldP spid="32" grpId="0"/>
      <p:bldP spid="32" grpId="1"/>
      <p:bldP spid="5" grpId="0"/>
      <p:bldP spid="5" grpId="1"/>
      <p:bldP spid="33" grpId="0"/>
      <p:bldP spid="33" grpId="1"/>
      <p:bldP spid="7" grpId="0"/>
      <p:bldP spid="7" grpId="1"/>
      <p:bldP spid="6" grpId="0"/>
      <p:bldP spid="6" grpId="1"/>
    </p:bldLst>
  </p:timing>
  <p:extLst>
    <p:ext uri="{E180D4A7-C9FB-4DFB-919C-405C955672EB}">
      <p14:showEvtLst xmlns:p14="http://schemas.microsoft.com/office/powerpoint/2010/main">
        <p14:triggerEvt type="onClick" time="7796" objId="9"/>
        <p14:triggerEvt type="onClick" time="9065" objId="10"/>
        <p14:triggerEvt type="onClick" time="10600" objId="11"/>
        <p14:triggerEvt type="onClick" time="12129" objId="1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40442"/>
            <a:ext cx="12192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1500" dirty="0" smtClean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¡NOVENO </a:t>
            </a:r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ROUND!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1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8"/>
    </mc:Choice>
    <mc:Fallback>
      <p:transition spd="slow" advTm="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t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83" y="230201"/>
            <a:ext cx="609600" cy="609600"/>
          </a:xfrm>
          <a:prstGeom prst="rect">
            <a:avLst/>
          </a:prstGeom>
        </p:spPr>
      </p:pic>
      <p:pic>
        <p:nvPicPr>
          <p:cNvPr id="1026" name="Picture 2" descr="100 Mexicanos Dijeron en venta en Mérida Yucatán por sólo $ 90.00 -  Ocompra.com Mexico">
            <a:extLst>
              <a:ext uri="{FF2B5EF4-FFF2-40B4-BE49-F238E27FC236}">
                <a16:creationId xmlns:a16="http://schemas.microsoft.com/office/drawing/2014/main" xmlns="" id="{BA5942EE-518C-45BF-AC53-22754710F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r="19759"/>
          <a:stretch/>
        </p:blipFill>
        <p:spPr bwMode="auto">
          <a:xfrm>
            <a:off x="2937803" y="658215"/>
            <a:ext cx="5894363" cy="51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7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2"/>
    </mc:Choice>
    <mc:Fallback>
      <p:transition spd="slow" advTm="16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9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97" objId="10"/>
        <p14:stopEvt time="16079" objId="10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49612" y="1191855"/>
            <a:ext cx="12191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  <a:endParaRPr lang="es-MX" sz="11500" b="1" dirty="0">
              <a:solidFill>
                <a:schemeClr val="bg1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4806" y="1410288"/>
            <a:ext cx="12192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700" dirty="0">
                <a:solidFill>
                  <a:srgbClr val="FF0000"/>
                </a:solidFill>
                <a:latin typeface="KG Summer Sunshine Blackout" panose="02000000000000000000" pitchFamily="2" charset="0"/>
                <a:cs typeface="Barthowheel Regular"/>
              </a:rPr>
              <a:t>¡NO!</a:t>
            </a:r>
            <a:endParaRPr lang="es-MX" sz="4000" dirty="0">
              <a:solidFill>
                <a:srgbClr val="FF0000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0" y="3015893"/>
            <a:ext cx="12192000" cy="5201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¡A JUGAR!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01454" y="728683"/>
            <a:ext cx="968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  <a:cs typeface="Caecilia LT Std Heavy"/>
              </a:rPr>
              <a:t>Principales puntos de la Constitución de 1917</a:t>
            </a:r>
            <a:endParaRPr lang="es-MX" sz="28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  <a:cs typeface="Caecilia LT Std Heavy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858650" y="6098276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1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88799" y="6112875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2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315765" y="6108627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3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048137" y="6116592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4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768014" y="6116233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5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70508" y="6140066"/>
            <a:ext cx="637678" cy="616241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X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704090" y="1741260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734167" y="3032685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14124" y="1843665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1.- Soberanía popular…………………………..……..……………………………..…………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46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9824458" y="4327542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1491897" y="6108198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!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aecilia LT Std Heavy"/>
                <a:cs typeface="Caecilia LT Std Heavy"/>
              </a:rPr>
              <a:t>9</a:t>
            </a:r>
            <a:endParaRPr lang="es-MX" dirty="0">
              <a:latin typeface="Caecilia LT Std Heavy"/>
              <a:cs typeface="Caecilia LT Std Heavy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9223" y="6134744"/>
            <a:ext cx="625104" cy="633966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Barthowheel Regular"/>
                <a:cs typeface="Barthowheel Regular"/>
              </a:rPr>
              <a:t>NO</a:t>
            </a:r>
            <a:endParaRPr lang="es-MX" sz="1400" dirty="0">
              <a:latin typeface="Barthowheel Regular"/>
              <a:cs typeface="Barthowheel Regular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414123" y="4017570"/>
            <a:ext cx="905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4………………………	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…………………………………………………………………..……………………………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414122" y="4669451"/>
            <a:ext cx="918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5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418131" y="1843593"/>
            <a:ext cx="892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………………………..………………………………………………………………………………………………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414124" y="2584835"/>
            <a:ext cx="88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………………………………………………………………………………..……………………………………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14124" y="2554228"/>
            <a:ext cx="8918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2.- Garantía de los derechos individuales y sociales del hombre…………………………………………………………………………………………………………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28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1414124" y="3316084"/>
            <a:ext cx="893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0967441" y="1523621"/>
            <a:ext cx="10428315" cy="42462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26751" y="4020012"/>
            <a:ext cx="893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4.- Separación entre el Estado y la iglesia……………….……………………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7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426751" y="4670610"/>
            <a:ext cx="932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5.-Reconoce libertad de culto y expresión…………………………………………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508720" y="3316084"/>
            <a:ext cx="8829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3.- División de poderes……………….……………………………………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15</a:t>
            </a:r>
          </a:p>
        </p:txBody>
      </p:sp>
      <p:pic>
        <p:nvPicPr>
          <p:cNvPr id="14" name="Sonidos de 100 Mexicanos Dijeron 🔊- Efecto de Sonido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2250" end="1134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4028" y="184666"/>
            <a:ext cx="609600" cy="6096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55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5"/>
    </mc:Choice>
    <mc:Fallback>
      <p:transition spd="slow" advTm="13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amos a ju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2" presetClass="emph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14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  <p:bldP spid="27" grpId="3"/>
      <p:bldP spid="28" grpId="0"/>
      <p:bldP spid="28" grpId="1"/>
      <p:bldP spid="24" grpId="0"/>
      <p:bldP spid="24" grpId="1"/>
      <p:bldP spid="24" grpId="2"/>
      <p:bldP spid="3" grpId="0"/>
      <p:bldP spid="3" grpId="1"/>
      <p:bldP spid="20" grpId="0"/>
      <p:bldP spid="20" grpId="1"/>
      <p:bldP spid="20" grpId="2"/>
      <p:bldP spid="21" grpId="0"/>
      <p:bldP spid="21" grpId="1"/>
      <p:bldP spid="21" grpId="2"/>
      <p:bldP spid="4" grpId="0"/>
      <p:bldP spid="4" grpId="1"/>
      <p:bldP spid="22" grpId="0"/>
      <p:bldP spid="22" grpId="1"/>
      <p:bldP spid="22" grpId="2"/>
      <p:bldP spid="34" grpId="0"/>
      <p:bldP spid="34" grpId="1"/>
      <p:bldP spid="35" grpId="0"/>
      <p:bldP spid="35" grpId="1"/>
      <p:bldP spid="31" grpId="0"/>
      <p:bldP spid="31" grpId="1"/>
      <p:bldP spid="32" grpId="0"/>
      <p:bldP spid="32" grpId="1"/>
      <p:bldP spid="5" grpId="0"/>
      <p:bldP spid="5" grpId="1"/>
      <p:bldP spid="33" grpId="0"/>
      <p:bldP spid="33" grpId="1"/>
      <p:bldP spid="7" grpId="0"/>
      <p:bldP spid="7" grpId="1"/>
      <p:bldP spid="8" grpId="0"/>
      <p:bldP spid="8" grpId="1"/>
      <p:bldP spid="6" grpId="0"/>
      <p:bldP spid="6" grpId="1"/>
    </p:bldLst>
  </p:timing>
  <p:extLst>
    <p:ext uri="{E180D4A7-C9FB-4DFB-919C-405C955672EB}">
      <p14:showEvtLst xmlns:p14="http://schemas.microsoft.com/office/powerpoint/2010/main">
        <p14:triggerEvt type="onClick" time="6391" objId="9"/>
        <p14:triggerEvt type="onClick" time="7907" objId="10"/>
        <p14:triggerEvt type="onClick" time="9235" objId="11"/>
        <p14:triggerEvt type="onClick" time="10490" objId="12"/>
        <p14:triggerEvt type="onClick" time="11735" objId="1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40442"/>
            <a:ext cx="12192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1500" dirty="0" smtClean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¡DÉCIMO </a:t>
            </a:r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ROUND!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8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9"/>
    </mc:Choice>
    <mc:Fallback>
      <p:transition spd="slow" advTm="4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49612" y="1191855"/>
            <a:ext cx="12191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  <a:endParaRPr lang="es-MX" sz="11500" b="1" dirty="0">
              <a:solidFill>
                <a:schemeClr val="bg1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4806" y="1410288"/>
            <a:ext cx="12192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700" dirty="0">
                <a:solidFill>
                  <a:srgbClr val="FF0000"/>
                </a:solidFill>
                <a:latin typeface="KG Summer Sunshine Blackout" panose="02000000000000000000" pitchFamily="2" charset="0"/>
                <a:cs typeface="Barthowheel Regular"/>
              </a:rPr>
              <a:t>¡NO!</a:t>
            </a:r>
            <a:endParaRPr lang="es-MX" sz="4000" dirty="0">
              <a:solidFill>
                <a:srgbClr val="FF0000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0" y="3015893"/>
            <a:ext cx="12192000" cy="5201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¡A JUGAR!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01454" y="728683"/>
            <a:ext cx="968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  <a:cs typeface="Caecilia LT Std Heavy"/>
              </a:rPr>
              <a:t>Consecuencias de la Revolución Mexicana</a:t>
            </a:r>
            <a:endParaRPr lang="es-MX" sz="28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  <a:cs typeface="Caecilia LT Std Heavy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858650" y="6098276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1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88799" y="6112875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2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315765" y="6108627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3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048137" y="6116592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4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768014" y="6116233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5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70508" y="6140066"/>
            <a:ext cx="637678" cy="616241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X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704090" y="1741260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734167" y="3032685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14124" y="1843665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1.- Renuncia de Porfirio Díaz…………………………..……..…..……………..…………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46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9824458" y="4327542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1491897" y="6108198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!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Caecilia LT Std Heavy"/>
                <a:cs typeface="Caecilia LT Std Heavy"/>
              </a:rPr>
              <a:t>10</a:t>
            </a:r>
            <a:endParaRPr lang="es-MX" dirty="0">
              <a:latin typeface="Caecilia LT Std Heavy"/>
              <a:cs typeface="Caecilia LT Std Heavy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9223" y="6134744"/>
            <a:ext cx="625104" cy="633966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Barthowheel Regular"/>
                <a:cs typeface="Barthowheel Regular"/>
              </a:rPr>
              <a:t>NO</a:t>
            </a:r>
            <a:endParaRPr lang="es-MX" sz="1400" dirty="0">
              <a:latin typeface="Barthowheel Regular"/>
              <a:cs typeface="Barthowheel Regular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414123" y="4017570"/>
            <a:ext cx="905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4………………………	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…………………………………………………………………..……………………………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414122" y="4669451"/>
            <a:ext cx="918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5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431685" y="1860457"/>
            <a:ext cx="892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………………………..………………………………………………………………………………………………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414124" y="2584835"/>
            <a:ext cx="88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………………………………………………………………………………..……………………………………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38930" y="2601627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2.- Promulgación de la Constitución de 1917……………………………..……21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414124" y="3316084"/>
            <a:ext cx="893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0967441" y="1523621"/>
            <a:ext cx="10428315" cy="42462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26751" y="4020012"/>
            <a:ext cx="895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4.- Organización de sindicatos………………………….……………….…………………12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426751" y="4670610"/>
            <a:ext cx="916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5.-Separación entre el Estado y la iglesia…………………………………………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508720" y="3316084"/>
            <a:ext cx="887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3.- Creación del salario mínimo………..………………………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………………………17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52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7"/>
    </mc:Choice>
    <mc:Fallback>
      <p:transition spd="slow" advTm="14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amos a ju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2" presetClass="emph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  <p:bldP spid="27" grpId="3"/>
      <p:bldP spid="28" grpId="0"/>
      <p:bldP spid="28" grpId="1"/>
      <p:bldP spid="24" grpId="0"/>
      <p:bldP spid="24" grpId="1"/>
      <p:bldP spid="24" grpId="2"/>
      <p:bldP spid="3" grpId="0"/>
      <p:bldP spid="3" grpId="1"/>
      <p:bldP spid="20" grpId="0"/>
      <p:bldP spid="20" grpId="1"/>
      <p:bldP spid="20" grpId="2"/>
      <p:bldP spid="21" grpId="0"/>
      <p:bldP spid="21" grpId="1"/>
      <p:bldP spid="21" grpId="2"/>
      <p:bldP spid="4" grpId="0"/>
      <p:bldP spid="4" grpId="1"/>
      <p:bldP spid="22" grpId="0"/>
      <p:bldP spid="22" grpId="1"/>
      <p:bldP spid="22" grpId="2"/>
      <p:bldP spid="34" grpId="0"/>
      <p:bldP spid="34" grpId="1"/>
      <p:bldP spid="35" grpId="0"/>
      <p:bldP spid="35" grpId="1"/>
      <p:bldP spid="31" grpId="0"/>
      <p:bldP spid="31" grpId="1"/>
      <p:bldP spid="32" grpId="0"/>
      <p:bldP spid="32" grpId="1"/>
      <p:bldP spid="5" grpId="0"/>
      <p:bldP spid="5" grpId="1"/>
      <p:bldP spid="33" grpId="0"/>
      <p:bldP spid="33" grpId="1"/>
      <p:bldP spid="7" grpId="0"/>
      <p:bldP spid="7" grpId="1"/>
      <p:bldP spid="8" grpId="0"/>
      <p:bldP spid="8" grpId="1"/>
      <p:bldP spid="6" grpId="0"/>
      <p:bldP spid="6" grpId="1"/>
    </p:bldLst>
  </p:timing>
  <p:extLst>
    <p:ext uri="{E180D4A7-C9FB-4DFB-919C-405C955672EB}">
      <p14:showEvtLst xmlns:p14="http://schemas.microsoft.com/office/powerpoint/2010/main">
        <p14:triggerEvt type="onClick" time="7140" objId="9"/>
        <p14:triggerEvt type="onClick" time="8258" objId="10"/>
        <p14:triggerEvt type="onClick" time="9431" objId="11"/>
        <p14:triggerEvt type="onClick" time="10649" objId="12"/>
        <p14:triggerEvt type="onClick" time="12216" objId="1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tr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073" y="6113414"/>
            <a:ext cx="609600" cy="609600"/>
          </a:xfrm>
          <a:prstGeom prst="rect">
            <a:avLst/>
          </a:prstGeom>
        </p:spPr>
      </p:pic>
      <p:pic>
        <p:nvPicPr>
          <p:cNvPr id="5" name="Picture 2" descr="100 Mexicanos Dijeron en venta en Mérida Yucatán por sólo $ 90.00 -  Ocompra.com Mexico">
            <a:extLst>
              <a:ext uri="{FF2B5EF4-FFF2-40B4-BE49-F238E27FC236}">
                <a16:creationId xmlns:a16="http://schemas.microsoft.com/office/drawing/2014/main" xmlns="" id="{C96EEDFF-1CD5-451B-B8A3-40700C103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r="19759"/>
          <a:stretch/>
        </p:blipFill>
        <p:spPr bwMode="auto">
          <a:xfrm>
            <a:off x="3148818" y="645627"/>
            <a:ext cx="5894363" cy="51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66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74"/>
    </mc:Choice>
    <mc:Fallback>
      <p:transition spd="slow" advTm="2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4" objId="10"/>
        <p14:stopEvt time="15051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40442"/>
            <a:ext cx="12192000" cy="5093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¡PRIMER ROUND!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3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6"/>
    </mc:Choice>
    <mc:Fallback>
      <p:transition spd="slow" advTm="4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49612" y="1191855"/>
            <a:ext cx="12191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  <a:endParaRPr lang="es-MX" sz="11500" b="1" dirty="0">
              <a:solidFill>
                <a:schemeClr val="bg1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4806" y="1410288"/>
            <a:ext cx="12192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700" dirty="0">
                <a:solidFill>
                  <a:srgbClr val="FF0000"/>
                </a:solidFill>
                <a:latin typeface="KG Summer Sunshine Blackout" panose="02000000000000000000" pitchFamily="2" charset="0"/>
                <a:cs typeface="Barthowheel Regular"/>
              </a:rPr>
              <a:t>¡NO!</a:t>
            </a:r>
            <a:endParaRPr lang="es-MX" sz="4000" dirty="0">
              <a:solidFill>
                <a:srgbClr val="FF0000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0" y="3015893"/>
            <a:ext cx="12192000" cy="5201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¡A JUGAR!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01454" y="728683"/>
            <a:ext cx="9688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  <a:cs typeface="Caecilia LT Std Heavy"/>
              </a:rPr>
              <a:t>Menciona </a:t>
            </a:r>
            <a:r>
              <a:rPr lang="es-MX" sz="32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  <a:cs typeface="Caecilia LT Std Heavy"/>
              </a:rPr>
              <a:t>a un personaje de la Revolución Mexicana</a:t>
            </a:r>
            <a:endParaRPr lang="es-MX" sz="32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  <a:cs typeface="Caecilia LT Std Heavy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858650" y="6098276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1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88799" y="6112875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2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315765" y="6108627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3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048137" y="6116592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4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768014" y="6116233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5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70508" y="6140066"/>
            <a:ext cx="637678" cy="616241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X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704090" y="1741260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734167" y="3032685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14124" y="1843665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1.- Francisco I. Madero………………………………………..……………………………………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46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9824458" y="4327542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1491897" y="6108198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!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0"/>
            <a:ext cx="32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aecilia LT Std Heavy"/>
                <a:cs typeface="Caecilia LT Std Heavy"/>
              </a:rPr>
              <a:t>1</a:t>
            </a:r>
            <a:endParaRPr lang="es-MX" dirty="0">
              <a:latin typeface="Caecilia LT Std Heavy"/>
              <a:cs typeface="Caecilia LT Std Heavy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9223" y="6134744"/>
            <a:ext cx="625104" cy="633966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Barthowheel Regular"/>
                <a:cs typeface="Barthowheel Regular"/>
              </a:rPr>
              <a:t>NO</a:t>
            </a:r>
            <a:endParaRPr lang="es-MX" sz="1400" dirty="0">
              <a:latin typeface="Barthowheel Regular"/>
              <a:cs typeface="Barthowheel Regular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414123" y="4017570"/>
            <a:ext cx="905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4………………………	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…………………………………………………………………..……………………………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414122" y="4669451"/>
            <a:ext cx="918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5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426751" y="1849528"/>
            <a:ext cx="892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414124" y="2584835"/>
            <a:ext cx="88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………………………………………………………………………………..……………………………………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14124" y="2554228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2.- 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Porfirio Díaz………………………………………………….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28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1414124" y="3316084"/>
            <a:ext cx="893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0967441" y="1523621"/>
            <a:ext cx="10428315" cy="42462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26751" y="4020012"/>
            <a:ext cx="8813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4.- 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E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miliano Zapata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	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…………….…………………………………………….……………………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7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426751" y="4670610"/>
            <a:ext cx="885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5.- 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Venustiano Carranza……………………………………..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508720" y="3316084"/>
            <a:ext cx="890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3.- Pancho Villa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15</a:t>
            </a:r>
          </a:p>
        </p:txBody>
      </p:sp>
      <p:pic>
        <p:nvPicPr>
          <p:cNvPr id="14" name="Sonidos de 100 Mexicanos Dijeron 🔊- Efecto de Sonido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1830" end="1146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708" y="96258"/>
            <a:ext cx="609600" cy="6096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440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07"/>
    </mc:Choice>
    <mc:Fallback>
      <p:transition spd="slow" advTm="32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amos a ju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2" presetClass="emph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17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  <p:bldP spid="27" grpId="3"/>
      <p:bldP spid="28" grpId="0"/>
      <p:bldP spid="28" grpId="1"/>
      <p:bldP spid="24" grpId="0"/>
      <p:bldP spid="24" grpId="1"/>
      <p:bldP spid="24" grpId="2"/>
      <p:bldP spid="3" grpId="0"/>
      <p:bldP spid="3" grpId="1"/>
      <p:bldP spid="20" grpId="0"/>
      <p:bldP spid="20" grpId="1"/>
      <p:bldP spid="20" grpId="2"/>
      <p:bldP spid="21" grpId="0"/>
      <p:bldP spid="21" grpId="1"/>
      <p:bldP spid="21" grpId="2"/>
      <p:bldP spid="4" grpId="0"/>
      <p:bldP spid="4" grpId="1"/>
      <p:bldP spid="22" grpId="0"/>
      <p:bldP spid="22" grpId="1"/>
      <p:bldP spid="22" grpId="2"/>
      <p:bldP spid="34" grpId="0"/>
      <p:bldP spid="34" grpId="1"/>
      <p:bldP spid="35" grpId="0"/>
      <p:bldP spid="35" grpId="1"/>
      <p:bldP spid="31" grpId="0"/>
      <p:bldP spid="31" grpId="1"/>
      <p:bldP spid="32" grpId="0"/>
      <p:bldP spid="32" grpId="1"/>
      <p:bldP spid="5" grpId="0"/>
      <p:bldP spid="5" grpId="1"/>
      <p:bldP spid="33" grpId="0"/>
      <p:bldP spid="33" grpId="1"/>
      <p:bldP spid="7" grpId="0"/>
      <p:bldP spid="7" grpId="1"/>
      <p:bldP spid="8" grpId="0"/>
      <p:bldP spid="8" grpId="1"/>
      <p:bldP spid="6" grpId="0"/>
      <p:bldP spid="6" grpId="1"/>
    </p:bldLst>
  </p:timing>
  <p:extLst>
    <p:ext uri="{E180D4A7-C9FB-4DFB-919C-405C955672EB}">
      <p14:showEvtLst xmlns:p14="http://schemas.microsoft.com/office/powerpoint/2010/main">
        <p14:triggerEvt type="onClick" time="8712" objId="9"/>
        <p14:triggerEvt type="onClick" time="10799" objId="10"/>
        <p14:triggerEvt type="onClick" time="12658" objId="11"/>
        <p14:triggerEvt type="onClick" time="14262" objId="12"/>
        <p14:triggerEvt type="onClick" time="15942" objId="13"/>
        <p14:triggerEvt type="onClick" time="18546" objId="23"/>
        <p14:triggerEvt type="onClick" time="20426" objId="19"/>
        <p14:triggerEvt type="onClick" time="22421" objId="19"/>
        <p14:triggerEvt type="onClick" time="24847" objId="19"/>
        <p14:triggerEvt type="onClick" time="27911" objId="2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40442"/>
            <a:ext cx="12192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1500" dirty="0" smtClean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¡</a:t>
            </a:r>
            <a:r>
              <a:rPr lang="es-MX" sz="11500" dirty="0" smtClean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segundo</a:t>
            </a:r>
            <a:r>
              <a:rPr lang="es-MX" sz="11500" dirty="0" smtClean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 </a:t>
            </a:r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ROUND!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4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8"/>
    </mc:Choice>
    <mc:Fallback>
      <p:transition spd="slow" advTm="5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49612" y="1191855"/>
            <a:ext cx="12191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  <a:endParaRPr lang="es-MX" sz="11500" b="1" dirty="0">
              <a:solidFill>
                <a:schemeClr val="bg1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4806" y="1410288"/>
            <a:ext cx="12192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700" dirty="0">
                <a:solidFill>
                  <a:srgbClr val="FF0000"/>
                </a:solidFill>
                <a:latin typeface="KG Summer Sunshine Blackout" panose="02000000000000000000" pitchFamily="2" charset="0"/>
                <a:cs typeface="Barthowheel Regular"/>
              </a:rPr>
              <a:t>¡NO!</a:t>
            </a:r>
            <a:endParaRPr lang="es-MX" sz="4000" dirty="0">
              <a:solidFill>
                <a:srgbClr val="FF0000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0" y="3015893"/>
            <a:ext cx="12192000" cy="5201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¡A JUGAR!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66571" y="725540"/>
            <a:ext cx="9688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  <a:cs typeface="Caecilia LT Std Heavy"/>
              </a:rPr>
              <a:t>Menciona </a:t>
            </a:r>
            <a:r>
              <a:rPr lang="es-MX" sz="28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  <a:cs typeface="Caecilia LT Std Heavy"/>
              </a:rPr>
              <a:t>algún lema popular dicho por alguno de los principales personajes de la Revolución Mexicana</a:t>
            </a:r>
            <a:endParaRPr lang="es-MX" sz="28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  <a:cs typeface="Caecilia LT Std Heavy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858650" y="6098276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1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88799" y="6112875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2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315765" y="6108627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3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048137" y="6116592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4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70508" y="6140066"/>
            <a:ext cx="637678" cy="616241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X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704090" y="1741260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734167" y="3032685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16411" y="2000616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1.- Sufragio efectivo, no reelección………………..………………….……………54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824458" y="4327542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1491897" y="6108198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!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aecilia LT Std Heavy"/>
                <a:cs typeface="Caecilia LT Std Heavy"/>
              </a:rPr>
              <a:t>2</a:t>
            </a:r>
            <a:endParaRPr lang="es-MX" dirty="0">
              <a:latin typeface="Caecilia LT Std Heavy"/>
              <a:cs typeface="Caecilia LT Std Heavy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9223" y="6134744"/>
            <a:ext cx="625104" cy="633966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Barthowheel Regular"/>
                <a:cs typeface="Barthowheel Regular"/>
              </a:rPr>
              <a:t>NO</a:t>
            </a:r>
            <a:endParaRPr lang="es-MX" sz="1400" dirty="0">
              <a:latin typeface="Barthowheel Regular"/>
              <a:cs typeface="Barthowheel Regular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429362" y="1960559"/>
            <a:ext cx="8460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…………………………………………………………………………………………………………………0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414123" y="4017570"/>
            <a:ext cx="905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4………………………	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…………………………………………………………………..……………………………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414124" y="2584835"/>
            <a:ext cx="88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………………………………………………………………………………..……………………………………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09644" y="2611636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2.- Tierra y libertad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………………………….…………….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……………………………………29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414124" y="3316084"/>
            <a:ext cx="893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0967441" y="1523621"/>
            <a:ext cx="10428315" cy="42462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26751" y="4020012"/>
            <a:ext cx="9041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4.- La tierra es de quien la trabaja……………………………….……………………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6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08720" y="3316084"/>
            <a:ext cx="8690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3.- Paz, orden y progreso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……………………………………11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pic>
        <p:nvPicPr>
          <p:cNvPr id="14" name="Sonidos de 100 Mexicanos Dijeron 🔊- Efecto de Sonido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1830" end="1123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4756" y="163372"/>
            <a:ext cx="609600" cy="6096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676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51"/>
    </mc:Choice>
    <mc:Fallback>
      <p:transition spd="slow" advTm="14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amos a ju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2" presetClass="emph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0"/>
                            </p:stCondLst>
                            <p:childTnLst>
                              <p:par>
                                <p:cTn id="142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20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  <p:bldP spid="27" grpId="3"/>
      <p:bldP spid="28" grpId="0"/>
      <p:bldP spid="28" grpId="1"/>
      <p:bldP spid="24" grpId="0"/>
      <p:bldP spid="24" grpId="1"/>
      <p:bldP spid="24" grpId="2"/>
      <p:bldP spid="3" grpId="0"/>
      <p:bldP spid="3" grpId="1"/>
      <p:bldP spid="20" grpId="0"/>
      <p:bldP spid="20" grpId="1"/>
      <p:bldP spid="20" grpId="2"/>
      <p:bldP spid="21" grpId="0"/>
      <p:bldP spid="21" grpId="1"/>
      <p:bldP spid="21" grpId="2"/>
      <p:bldP spid="4" grpId="0"/>
      <p:bldP spid="4" grpId="1"/>
      <p:bldP spid="22" grpId="0"/>
      <p:bldP spid="22" grpId="1"/>
      <p:bldP spid="22" grpId="2"/>
      <p:bldP spid="31" grpId="0"/>
      <p:bldP spid="31" grpId="1"/>
      <p:bldP spid="34" grpId="0"/>
      <p:bldP spid="34" grpId="1"/>
      <p:bldP spid="32" grpId="0"/>
      <p:bldP spid="32" grpId="1"/>
      <p:bldP spid="5" grpId="0"/>
      <p:bldP spid="5" grpId="1"/>
      <p:bldP spid="33" grpId="0"/>
      <p:bldP spid="33" grpId="1"/>
      <p:bldP spid="7" grpId="0"/>
      <p:bldP spid="7" grpId="1"/>
      <p:bldP spid="6" grpId="0"/>
      <p:bldP spid="6" grpId="1"/>
    </p:bldLst>
  </p:timing>
  <p:extLst>
    <p:ext uri="{E180D4A7-C9FB-4DFB-919C-405C955672EB}">
      <p14:showEvtLst xmlns:p14="http://schemas.microsoft.com/office/powerpoint/2010/main">
        <p14:triggerEvt type="onClick" time="6555" objId="9"/>
        <p14:triggerEvt type="onClick" time="8307" objId="10"/>
        <p14:triggerEvt type="onClick" time="10162" objId="11"/>
        <p14:triggerEvt type="onClick" time="11812" objId="1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40442"/>
            <a:ext cx="12192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1500" dirty="0" smtClean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¡tercer </a:t>
            </a:r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ROUND!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5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6"/>
    </mc:Choice>
    <mc:Fallback>
      <p:transition spd="slow" advTm="5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49612" y="1191855"/>
            <a:ext cx="12191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!!!!!!!!!!!!!!!!</a:t>
            </a:r>
            <a:endParaRPr lang="es-MX" sz="11500" b="1" dirty="0">
              <a:solidFill>
                <a:schemeClr val="bg1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4806" y="1410288"/>
            <a:ext cx="12192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700" dirty="0">
                <a:solidFill>
                  <a:srgbClr val="FF0000"/>
                </a:solidFill>
                <a:latin typeface="KG Summer Sunshine Blackout" panose="02000000000000000000" pitchFamily="2" charset="0"/>
                <a:cs typeface="Barthowheel Regular"/>
              </a:rPr>
              <a:t>¡NO!</a:t>
            </a:r>
            <a:endParaRPr lang="es-MX" sz="4000" dirty="0">
              <a:solidFill>
                <a:srgbClr val="FF0000"/>
              </a:solidFill>
              <a:latin typeface="KG Summer Sunshine Blackout" panose="02000000000000000000" pitchFamily="2" charset="0"/>
              <a:cs typeface="Barthowheel Regular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0" y="3015893"/>
            <a:ext cx="12192000" cy="5201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cs typeface="Barthowheel Regular"/>
              </a:rPr>
              <a:t>¡A JUGAR!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01454" y="728683"/>
            <a:ext cx="968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  <a:cs typeface="Caecilia LT Std Heavy"/>
              </a:rPr>
              <a:t>Mujeres que participaron en la Revolución Mexicana</a:t>
            </a:r>
            <a:endParaRPr lang="es-MX" sz="28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  <a:cs typeface="Caecilia LT Std Heavy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858650" y="6098276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1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88799" y="6112875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2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315765" y="6108627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3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048137" y="6116592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4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768014" y="6116233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5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70508" y="6140066"/>
            <a:ext cx="637678" cy="616241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X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704090" y="1741260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734167" y="3032685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14124" y="1843665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1.- Carmen Serdán………………………………………………..……………………………………38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824458" y="4327542"/>
            <a:ext cx="1188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>
                <a:solidFill>
                  <a:srgbClr val="FF0000"/>
                </a:solidFill>
                <a:latin typeface="KG Summer Sunshine Blackout" panose="02000000000000000000" pitchFamily="2" charset="0"/>
                <a:cs typeface="Caecilia LT Std Roman"/>
              </a:rPr>
              <a:t>X</a:t>
            </a:r>
            <a:endParaRPr lang="es-MX" sz="1600" b="1" dirty="0">
              <a:solidFill>
                <a:srgbClr val="FF0000"/>
              </a:solidFill>
              <a:latin typeface="KG Summer Sunshine Blackout" panose="02000000000000000000" pitchFamily="2" charset="0"/>
              <a:cs typeface="Caecilia LT Std Roman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1491897" y="6108198"/>
            <a:ext cx="573741" cy="67043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latin typeface="Barthowheel Regular"/>
                <a:cs typeface="Barthowheel Regular"/>
              </a:rPr>
              <a:t>!</a:t>
            </a:r>
            <a:endParaRPr lang="es-MX" dirty="0">
              <a:latin typeface="Barthowheel Regular"/>
              <a:cs typeface="Barthowheel Regular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aecilia LT Std Heavy"/>
                <a:cs typeface="Caecilia LT Std Heavy"/>
              </a:rPr>
              <a:t>3</a:t>
            </a:r>
            <a:endParaRPr lang="es-MX" dirty="0">
              <a:latin typeface="Caecilia LT Std Heavy"/>
              <a:cs typeface="Caecilia LT Std Heavy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9223" y="6134744"/>
            <a:ext cx="625104" cy="633966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Barthowheel Regular"/>
                <a:cs typeface="Barthowheel Regular"/>
              </a:rPr>
              <a:t>NO</a:t>
            </a:r>
            <a:endParaRPr lang="es-MX" sz="1400" dirty="0">
              <a:latin typeface="Barthowheel Regular"/>
              <a:cs typeface="Barthowheel Regular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414123" y="4017570"/>
            <a:ext cx="905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4………………………	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…………………………………………………………………..……………………………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414122" y="4669451"/>
            <a:ext cx="918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5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431685" y="1841223"/>
            <a:ext cx="892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1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………………………..………………………………………………………………………………………………0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414124" y="2584835"/>
            <a:ext cx="88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………………………………………………………………………………..……………………………………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14124" y="2554228"/>
            <a:ext cx="891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2.- Adela Velarde Pérez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……………………………………31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414124" y="3316084"/>
            <a:ext cx="893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………………………………………………………………………………….……………………………………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0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0967441" y="1523621"/>
            <a:ext cx="10428315" cy="42462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426751" y="4020012"/>
            <a:ext cx="9044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4.- Carmen </a:t>
            </a:r>
            <a:r>
              <a:rPr lang="es-MX" sz="2400" dirty="0" err="1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Velez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 “La Generala”……………………………………….……………………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8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426751" y="4670610"/>
            <a:ext cx="9092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5.- </a:t>
            </a:r>
            <a:r>
              <a:rPr lang="es-MX" sz="2400" dirty="0" err="1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Angela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 Jiménez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…………………………………….……………..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</a:t>
            </a:r>
            <a:r>
              <a:rPr lang="es-MX" sz="2400" dirty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4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508720" y="3316084"/>
            <a:ext cx="887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3.- Petra Herrera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……………………………………………….</a:t>
            </a:r>
            <a:r>
              <a:rPr lang="es-MX" sz="2400" dirty="0" smtClean="0">
                <a:solidFill>
                  <a:schemeClr val="bg1"/>
                </a:solidFill>
                <a:latin typeface="Crayon Libre" panose="02000600000000000000" pitchFamily="2" charset="0"/>
                <a:ea typeface="Crayon Libre" panose="02000600000000000000" pitchFamily="2" charset="0"/>
              </a:rPr>
              <a:t>……………………………………19</a:t>
            </a:r>
            <a:endParaRPr lang="es-MX" sz="2400" dirty="0">
              <a:solidFill>
                <a:schemeClr val="bg1"/>
              </a:solidFill>
              <a:latin typeface="Crayon Libre" panose="02000600000000000000" pitchFamily="2" charset="0"/>
              <a:ea typeface="Crayon Libre" panose="02000600000000000000" pitchFamily="2" charset="0"/>
            </a:endParaRPr>
          </a:p>
        </p:txBody>
      </p:sp>
      <p:pic>
        <p:nvPicPr>
          <p:cNvPr id="14" name="Sonidos de 100 Mexicanos Dijeron 🔊- Efecto de Sonido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1843" end="112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1854" y="167030"/>
            <a:ext cx="609600" cy="6096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18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7"/>
    </mc:Choice>
    <mc:Fallback>
      <p:transition spd="slow" advTm="16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amos a ju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2" presetClass="emph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20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  <p:bldP spid="27" grpId="3"/>
      <p:bldP spid="28" grpId="0"/>
      <p:bldP spid="28" grpId="1"/>
      <p:bldP spid="24" grpId="0"/>
      <p:bldP spid="24" grpId="1"/>
      <p:bldP spid="24" grpId="2"/>
      <p:bldP spid="3" grpId="0"/>
      <p:bldP spid="3" grpId="1"/>
      <p:bldP spid="20" grpId="0"/>
      <p:bldP spid="20" grpId="1"/>
      <p:bldP spid="20" grpId="2"/>
      <p:bldP spid="21" grpId="0"/>
      <p:bldP spid="21" grpId="1"/>
      <p:bldP spid="21" grpId="2"/>
      <p:bldP spid="4" grpId="0"/>
      <p:bldP spid="4" grpId="1"/>
      <p:bldP spid="22" grpId="0"/>
      <p:bldP spid="22" grpId="1"/>
      <p:bldP spid="22" grpId="2"/>
      <p:bldP spid="34" grpId="0"/>
      <p:bldP spid="34" grpId="1"/>
      <p:bldP spid="35" grpId="0"/>
      <p:bldP spid="35" grpId="1"/>
      <p:bldP spid="31" grpId="0"/>
      <p:bldP spid="31" grpId="1"/>
      <p:bldP spid="32" grpId="0"/>
      <p:bldP spid="32" grpId="1"/>
      <p:bldP spid="5" grpId="0"/>
      <p:bldP spid="5" grpId="1"/>
      <p:bldP spid="33" grpId="0"/>
      <p:bldP spid="33" grpId="1"/>
      <p:bldP spid="7" grpId="0"/>
      <p:bldP spid="7" grpId="1"/>
      <p:bldP spid="8" grpId="0"/>
      <p:bldP spid="8" grpId="1"/>
      <p:bldP spid="6" grpId="0"/>
      <p:bldP spid="6" grpId="1"/>
    </p:bldLst>
  </p:timing>
  <p:extLst>
    <p:ext uri="{E180D4A7-C9FB-4DFB-919C-405C955672EB}">
      <p14:showEvtLst xmlns:p14="http://schemas.microsoft.com/office/powerpoint/2010/main">
        <p14:triggerEvt type="onClick" time="8051" objId="9"/>
        <p14:triggerEvt type="onClick" time="9525" objId="10"/>
        <p14:triggerEvt type="onClick" time="11042" objId="11"/>
        <p14:triggerEvt type="onClick" time="12770" objId="12"/>
        <p14:triggerEvt type="onClick" time="14443" objId="1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40442"/>
            <a:ext cx="12192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1500" dirty="0" smtClean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¡cuarto </a:t>
            </a:r>
            <a:r>
              <a:rPr lang="es-MX" sz="11500" dirty="0">
                <a:solidFill>
                  <a:schemeClr val="bg1"/>
                </a:solidFill>
                <a:latin typeface="KG Summer Sunshine Blackout" panose="02000000000000000000" pitchFamily="2" charset="0"/>
                <a:ea typeface="Super Mario Bros. 2" panose="00000400000000000000" pitchFamily="2" charset="0"/>
                <a:cs typeface="Super Mario Bros. 2" panose="00000400000000000000" pitchFamily="2" charset="0"/>
              </a:rPr>
              <a:t>ROUND!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6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5"/>
    </mc:Choice>
    <mc:Fallback>
      <p:transition spd="slow" advTm="4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vento principal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Evento principal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8895</TotalTime>
  <Words>922</Words>
  <Application>Microsoft Office PowerPoint</Application>
  <PresentationFormat>Panorámica</PresentationFormat>
  <Paragraphs>336</Paragraphs>
  <Slides>23</Slides>
  <Notes>21</Notes>
  <HiddenSlides>0</HiddenSlides>
  <MMClips>34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5" baseType="lpstr">
      <vt:lpstr>Arial</vt:lpstr>
      <vt:lpstr>Barthowheel Regular</vt:lpstr>
      <vt:lpstr>Caecilia LT Std Heavy</vt:lpstr>
      <vt:lpstr>Caecilia LT Std Roman</vt:lpstr>
      <vt:lpstr>Calibri</vt:lpstr>
      <vt:lpstr>Calibri Light</vt:lpstr>
      <vt:lpstr>Crayon Libre</vt:lpstr>
      <vt:lpstr>Impact</vt:lpstr>
      <vt:lpstr>KG Summer Sunshine Blackout</vt:lpstr>
      <vt:lpstr>Super Mario Bros. 2</vt:lpstr>
      <vt:lpstr>Tema de Office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Humarán</dc:creator>
  <cp:lastModifiedBy>Cuenta Microsoft</cp:lastModifiedBy>
  <cp:revision>158</cp:revision>
  <dcterms:created xsi:type="dcterms:W3CDTF">2013-06-20T00:12:33Z</dcterms:created>
  <dcterms:modified xsi:type="dcterms:W3CDTF">2023-11-07T23:10:29Z</dcterms:modified>
</cp:coreProperties>
</file>