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6" r:id="rId4"/>
    <p:sldId id="264" r:id="rId5"/>
    <p:sldId id="258" r:id="rId6"/>
    <p:sldId id="259" r:id="rId7"/>
    <p:sldId id="261" r:id="rId8"/>
    <p:sldId id="277" r:id="rId9"/>
    <p:sldId id="260" r:id="rId10"/>
    <p:sldId id="278" r:id="rId11"/>
    <p:sldId id="286" r:id="rId12"/>
    <p:sldId id="262" r:id="rId13"/>
    <p:sldId id="279" r:id="rId14"/>
    <p:sldId id="287" r:id="rId15"/>
    <p:sldId id="263" r:id="rId16"/>
    <p:sldId id="265" r:id="rId17"/>
    <p:sldId id="266" r:id="rId18"/>
    <p:sldId id="288" r:id="rId19"/>
    <p:sldId id="267" r:id="rId20"/>
    <p:sldId id="280" r:id="rId21"/>
    <p:sldId id="268" r:id="rId22"/>
    <p:sldId id="289" r:id="rId23"/>
    <p:sldId id="269" r:id="rId24"/>
    <p:sldId id="281" r:id="rId25"/>
    <p:sldId id="290" r:id="rId26"/>
    <p:sldId id="270" r:id="rId27"/>
    <p:sldId id="282" r:id="rId28"/>
    <p:sldId id="291" r:id="rId29"/>
    <p:sldId id="271" r:id="rId30"/>
    <p:sldId id="272" r:id="rId31"/>
    <p:sldId id="283" r:id="rId32"/>
    <p:sldId id="292" r:id="rId33"/>
    <p:sldId id="273" r:id="rId34"/>
    <p:sldId id="284" r:id="rId35"/>
    <p:sldId id="274" r:id="rId36"/>
    <p:sldId id="293" r:id="rId37"/>
    <p:sldId id="275" r:id="rId38"/>
    <p:sldId id="285" r:id="rId39"/>
    <p:sldId id="294" r:id="rId40"/>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ECFF"/>
    <a:srgbClr val="66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snapToGrid="0">
      <p:cViewPr varScale="1">
        <p:scale>
          <a:sx n="62" d="100"/>
          <a:sy n="62"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4527AFA-8E81-42AC-AA02-92369DBE89FD}"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426872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527AFA-8E81-42AC-AA02-92369DBE89FD}"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7612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527AFA-8E81-42AC-AA02-92369DBE89FD}"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154441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527AFA-8E81-42AC-AA02-92369DBE89FD}"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146104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527AFA-8E81-42AC-AA02-92369DBE89FD}" type="datetimeFigureOut">
              <a:rPr lang="es-MX" smtClean="0"/>
              <a:t>05/01/2025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386003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527AFA-8E81-42AC-AA02-92369DBE89FD}" type="datetimeFigureOut">
              <a:rPr lang="es-MX" smtClean="0"/>
              <a:t>05/01/2025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181144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527AFA-8E81-42AC-AA02-92369DBE89FD}" type="datetimeFigureOut">
              <a:rPr lang="es-MX" smtClean="0"/>
              <a:t>05/01/2025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202839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4527AFA-8E81-42AC-AA02-92369DBE89FD}" type="datetimeFigureOut">
              <a:rPr lang="es-MX" smtClean="0"/>
              <a:t>05/01/2025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243298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27AFA-8E81-42AC-AA02-92369DBE89FD}" type="datetimeFigureOut">
              <a:rPr lang="es-MX" smtClean="0"/>
              <a:t>05/01/2025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77640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527AFA-8E81-42AC-AA02-92369DBE89FD}" type="datetimeFigureOut">
              <a:rPr lang="es-MX" smtClean="0"/>
              <a:t>05/01/2025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5693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527AFA-8E81-42AC-AA02-92369DBE89FD}" type="datetimeFigureOut">
              <a:rPr lang="es-MX" smtClean="0"/>
              <a:t>05/01/2025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9C4411-C7CB-4F01-879C-39C82225E5ED}" type="slidenum">
              <a:rPr lang="es-MX" smtClean="0"/>
              <a:t>‹Nº›</a:t>
            </a:fld>
            <a:endParaRPr lang="es-MX"/>
          </a:p>
        </p:txBody>
      </p:sp>
    </p:spTree>
    <p:extLst>
      <p:ext uri="{BB962C8B-B14F-4D97-AF65-F5344CB8AC3E}">
        <p14:creationId xmlns:p14="http://schemas.microsoft.com/office/powerpoint/2010/main" val="15135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4527AFA-8E81-42AC-AA02-92369DBE89FD}" type="datetimeFigureOut">
              <a:rPr lang="es-MX" smtClean="0"/>
              <a:t>05/01/2025</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F9C4411-C7CB-4F01-879C-39C82225E5ED}" type="slidenum">
              <a:rPr lang="es-MX" smtClean="0"/>
              <a:t>‹Nº›</a:t>
            </a:fld>
            <a:endParaRPr lang="es-MX"/>
          </a:p>
        </p:txBody>
      </p:sp>
    </p:spTree>
    <p:extLst>
      <p:ext uri="{BB962C8B-B14F-4D97-AF65-F5344CB8AC3E}">
        <p14:creationId xmlns:p14="http://schemas.microsoft.com/office/powerpoint/2010/main" val="1456127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AewPG-UMrm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AewPG-UMrm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inV-L99IPtg" TargetMode="External"/><Relationship Id="rId5" Type="http://schemas.openxmlformats.org/officeDocument/2006/relationships/hyperlink" Target="https://youtu.be/_AOVI1SBRfw?si=ENfhGoqNG-dwKRYM" TargetMode="External"/><Relationship Id="rId4" Type="http://schemas.openxmlformats.org/officeDocument/2006/relationships/hyperlink" Target="https://www.youtube.com/watch?v=AewPG-UMrm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hyperlink" Target="https://www.youtube.com/watch?v=znK_0qdUEb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youtu.be/gDBZrLATKUU?si=t11jsXULWzBmlozq" TargetMode="External"/><Relationship Id="rId5" Type="http://schemas.openxmlformats.org/officeDocument/2006/relationships/hyperlink" Target="https://www.youtube.com/watch?v=ULWUyKD5_Ok" TargetMode="External"/><Relationship Id="rId4" Type="http://schemas.openxmlformats.org/officeDocument/2006/relationships/hyperlink" Target="https://youtu.be/_AOVI1SBRfw?si=ENfhGoqNG-dwKRY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S7_TQuBEDl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MsoyhL7k7Yo" TargetMode="External"/><Relationship Id="rId4" Type="http://schemas.openxmlformats.org/officeDocument/2006/relationships/hyperlink" Target="https://www.youtube.com/shorts/e1aCkqlUEk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NEztFVNRDx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Kj3y6Qu1eA" TargetMode="External"/><Relationship Id="rId4" Type="http://schemas.openxmlformats.org/officeDocument/2006/relationships/hyperlink" Target="https://www.youtube.com/watch?v=-I8TzWV_IZ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Lkaaqu7DbS8" TargetMode="External"/><Relationship Id="rId4" Type="http://schemas.openxmlformats.org/officeDocument/2006/relationships/hyperlink" Target="https://www.youtube.com/watch?v=bKrmstcCNV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Pt2Du-uufW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6VooJcxvyS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bdJZV6333W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11"/>
          <p:cNvSpPr txBox="1">
            <a:spLocks noChangeArrowheads="1"/>
          </p:cNvSpPr>
          <p:nvPr/>
        </p:nvSpPr>
        <p:spPr bwMode="auto">
          <a:xfrm>
            <a:off x="1494024" y="973145"/>
            <a:ext cx="7240834"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ArchUp">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altLang="es-MX" sz="4800" dirty="0" smtClean="0">
                <a:latin typeface="A Year Without Rain" panose="02000000000000000000" pitchFamily="2" charset="0"/>
                <a:ea typeface="Calibri" panose="020F0502020204030204" pitchFamily="34" charset="0"/>
                <a:cs typeface="Times New Roman" panose="02020603050405020304" pitchFamily="18" charset="0"/>
              </a:rPr>
              <a:t>Aprendamos sobre el</a:t>
            </a:r>
            <a:r>
              <a:rPr kumimoji="0" lang="es-MX" altLang="es-MX" sz="4800" b="0" i="0" u="none" strike="noStrike" cap="none" normalizeH="0" baseline="0" dirty="0" smtClean="0">
                <a:ln>
                  <a:noFill/>
                </a:ln>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 </a:t>
            </a:r>
            <a:endParaRPr kumimoji="0" lang="es-MX" altLang="es-MX" sz="3600" b="0" i="0" u="none" strike="noStrike" cap="none" normalizeH="0" baseline="0" dirty="0" smtClean="0">
              <a:ln>
                <a:noFill/>
              </a:ln>
              <a:solidFill>
                <a:schemeClr val="tx1"/>
              </a:solidFill>
              <a:effectLst/>
              <a:latin typeface="A Year Without Rain" panose="02000000000000000000" pitchFamily="2" charset="0"/>
            </a:endParaRPr>
          </a:p>
        </p:txBody>
      </p:sp>
      <p:sp>
        <p:nvSpPr>
          <p:cNvPr id="5" name="CuadroTexto 4"/>
          <p:cNvSpPr txBox="1"/>
          <p:nvPr/>
        </p:nvSpPr>
        <p:spPr>
          <a:xfrm>
            <a:off x="1921790" y="1495966"/>
            <a:ext cx="6385302" cy="1569660"/>
          </a:xfrm>
          <a:prstGeom prst="rect">
            <a:avLst/>
          </a:prstGeom>
          <a:noFill/>
        </p:spPr>
        <p:txBody>
          <a:bodyPr wrap="square" rtlCol="0">
            <a:spAutoFit/>
          </a:bodyPr>
          <a:lstStyle/>
          <a:p>
            <a:pPr algn="ctr"/>
            <a:r>
              <a:rPr lang="es-MX" sz="9600" dirty="0" smtClean="0">
                <a:solidFill>
                  <a:srgbClr val="0070C0"/>
                </a:solidFill>
                <a:latin typeface="Super Boys" panose="02000600000000000000" pitchFamily="2" charset="0"/>
              </a:rPr>
              <a:t>INVIERNO</a:t>
            </a:r>
            <a:endParaRPr lang="es-MX" sz="9600" dirty="0">
              <a:solidFill>
                <a:srgbClr val="0070C0"/>
              </a:solidFill>
              <a:latin typeface="Super Boys" panose="02000600000000000000" pitchFamily="2" charset="0"/>
            </a:endParaRPr>
          </a:p>
        </p:txBody>
      </p:sp>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14" name="Imagen 13"/>
          <p:cNvPicPr>
            <a:picLocks noChangeAspect="1"/>
          </p:cNvPicPr>
          <p:nvPr/>
        </p:nvPicPr>
        <p:blipFill>
          <a:blip r:embed="rId3"/>
          <a:stretch>
            <a:fillRect/>
          </a:stretch>
        </p:blipFill>
        <p:spPr>
          <a:xfrm>
            <a:off x="0" y="4419132"/>
            <a:ext cx="10058400" cy="335326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279" y="4556486"/>
            <a:ext cx="1598121" cy="2282484"/>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65372" y="-1301071"/>
            <a:ext cx="8316870" cy="10498724"/>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55" y="3641363"/>
            <a:ext cx="2384089" cy="3405027"/>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854470" y="3035038"/>
            <a:ext cx="5105400" cy="4429125"/>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345796" flipH="1">
            <a:off x="3327641" y="3688484"/>
            <a:ext cx="5252579" cy="2198364"/>
          </a:xfrm>
          <a:prstGeom prst="rect">
            <a:avLst/>
          </a:prstGeom>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120" y="3758983"/>
            <a:ext cx="3981450" cy="3314700"/>
          </a:xfrm>
          <a:prstGeom prst="rect">
            <a:avLst/>
          </a:prstGeom>
        </p:spPr>
      </p:pic>
      <p:pic>
        <p:nvPicPr>
          <p:cNvPr id="22" name="Imagen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3648" y="3372294"/>
            <a:ext cx="3295826" cy="4391898"/>
          </a:xfrm>
          <a:prstGeom prst="rect">
            <a:avLst/>
          </a:prstGeom>
        </p:spPr>
      </p:pic>
      <p:pic>
        <p:nvPicPr>
          <p:cNvPr id="16" name="Imagen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0842" y="4410183"/>
            <a:ext cx="2196997" cy="3226173"/>
          </a:xfrm>
          <a:prstGeom prst="rect">
            <a:avLst/>
          </a:prstGeom>
        </p:spPr>
      </p:pic>
      <p:pic>
        <p:nvPicPr>
          <p:cNvPr id="17" name="Imagen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2848" y="4556486"/>
            <a:ext cx="1646857" cy="3063433"/>
          </a:xfrm>
          <a:prstGeom prst="rect">
            <a:avLst/>
          </a:prstGeom>
        </p:spPr>
      </p:pic>
      <p:pic>
        <p:nvPicPr>
          <p:cNvPr id="1036" name="Picture 12" descr="Zoo animals &amp; Prepositions Flashcards | Quizle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656884" y="5315919"/>
            <a:ext cx="2685635" cy="2556724"/>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0689" y="2320005"/>
            <a:ext cx="452617" cy="433799"/>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999" y="4410183"/>
            <a:ext cx="1927401" cy="2752771"/>
          </a:xfrm>
          <a:prstGeom prst="rect">
            <a:avLst/>
          </a:prstGeom>
        </p:spPr>
      </p:pic>
      <p:pic>
        <p:nvPicPr>
          <p:cNvPr id="26" name="Imagen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9321" y="3388717"/>
            <a:ext cx="452617" cy="433799"/>
          </a:xfrm>
          <a:prstGeom prst="rect">
            <a:avLst/>
          </a:prstGeom>
        </p:spPr>
      </p:pic>
      <p:pic>
        <p:nvPicPr>
          <p:cNvPr id="27" name="Imagen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2339" y="1529635"/>
            <a:ext cx="452617" cy="433799"/>
          </a:xfrm>
          <a:prstGeom prst="rect">
            <a:avLst/>
          </a:prstGeom>
        </p:spPr>
      </p:pic>
      <p:pic>
        <p:nvPicPr>
          <p:cNvPr id="28" name="Imagen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1321" y="1635110"/>
            <a:ext cx="452617" cy="433799"/>
          </a:xfrm>
          <a:prstGeom prst="rect">
            <a:avLst/>
          </a:prstGeom>
        </p:spPr>
      </p:pic>
      <p:pic>
        <p:nvPicPr>
          <p:cNvPr id="29" name="Imagen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08529" y="2796557"/>
            <a:ext cx="452617" cy="433799"/>
          </a:xfrm>
          <a:prstGeom prst="rect">
            <a:avLst/>
          </a:prstGeom>
        </p:spPr>
      </p:pic>
      <p:pic>
        <p:nvPicPr>
          <p:cNvPr id="30" name="Imagen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1407" y="998647"/>
            <a:ext cx="452617" cy="433799"/>
          </a:xfrm>
          <a:prstGeom prst="rect">
            <a:avLst/>
          </a:prstGeom>
        </p:spPr>
      </p:pic>
      <p:pic>
        <p:nvPicPr>
          <p:cNvPr id="31" name="Imagen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08549" y="781748"/>
            <a:ext cx="452617" cy="433799"/>
          </a:xfrm>
          <a:prstGeom prst="rect">
            <a:avLst/>
          </a:prstGeom>
        </p:spPr>
      </p:pic>
      <p:pic>
        <p:nvPicPr>
          <p:cNvPr id="32" name="Imagen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3769" y="3084741"/>
            <a:ext cx="452617" cy="433799"/>
          </a:xfrm>
          <a:prstGeom prst="rect">
            <a:avLst/>
          </a:prstGeom>
        </p:spPr>
      </p:pic>
      <p:sp>
        <p:nvSpPr>
          <p:cNvPr id="33" name="Elipse 32"/>
          <p:cNvSpPr/>
          <p:nvPr/>
        </p:nvSpPr>
        <p:spPr>
          <a:xfrm>
            <a:off x="6843432" y="5426343"/>
            <a:ext cx="1227144" cy="16919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6326167" y="5188310"/>
            <a:ext cx="2334191" cy="2376631"/>
          </a:xfrm>
          <a:prstGeom prst="rect">
            <a:avLst/>
          </a:prstGeom>
        </p:spPr>
      </p:pic>
      <p:pic>
        <p:nvPicPr>
          <p:cNvPr id="36" name="Imagen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1400" y="3035038"/>
            <a:ext cx="452617" cy="433799"/>
          </a:xfrm>
          <a:prstGeom prst="rect">
            <a:avLst/>
          </a:prstGeom>
        </p:spPr>
      </p:pic>
      <p:pic>
        <p:nvPicPr>
          <p:cNvPr id="37" name="Imagen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3533" y="1226200"/>
            <a:ext cx="452617" cy="433799"/>
          </a:xfrm>
          <a:prstGeom prst="rect">
            <a:avLst/>
          </a:prstGeom>
        </p:spPr>
      </p:pic>
      <p:pic>
        <p:nvPicPr>
          <p:cNvPr id="34" name="Imagen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92158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Miércoles 10 de Enero de 2024</a:t>
            </a:r>
          </a:p>
          <a:p>
            <a:pPr algn="ctr"/>
            <a:endParaRPr lang="es-MX" sz="6600" dirty="0">
              <a:latin typeface="A Year Without Rain" panose="02000000000000000000" pitchFamily="2" charset="0"/>
            </a:endParaRPr>
          </a:p>
        </p:txBody>
      </p:sp>
      <p:sp>
        <p:nvSpPr>
          <p:cNvPr id="2" name="CuadroTexto 1"/>
          <p:cNvSpPr txBox="1"/>
          <p:nvPr/>
        </p:nvSpPr>
        <p:spPr>
          <a:xfrm>
            <a:off x="883403" y="3130658"/>
            <a:ext cx="8105614" cy="2554545"/>
          </a:xfrm>
          <a:prstGeom prst="rect">
            <a:avLst/>
          </a:prstGeom>
          <a:noFill/>
        </p:spPr>
        <p:txBody>
          <a:bodyPr wrap="square" rtlCol="0">
            <a:spAutoFit/>
          </a:bodyPr>
          <a:lstStyle/>
          <a:p>
            <a:pPr marL="457200" indent="-457200" algn="just">
              <a:buFont typeface="Arial" panose="020B0604020202020204" pitchFamily="34" charset="0"/>
              <a:buChar char="•"/>
            </a:pPr>
            <a:r>
              <a:rPr lang="es-MX" sz="3200" dirty="0" smtClean="0">
                <a:latin typeface="KG Miss Speechy IPA" panose="02000000000000000000" pitchFamily="2" charset="0"/>
              </a:rPr>
              <a:t>Traer para el día de mañana Jueves 11 de Enero, un globo (del color de preferencia del alumno) con harina dentro, hacerle un nudo.</a:t>
            </a:r>
          </a:p>
          <a:p>
            <a:pPr marL="457200" indent="-457200" algn="just">
              <a:buFont typeface="Arial" panose="020B0604020202020204" pitchFamily="34" charset="0"/>
              <a:buChar char="•"/>
            </a:pPr>
            <a:r>
              <a:rPr lang="es-MX" sz="3200" dirty="0" smtClean="0">
                <a:latin typeface="KG Miss Speechy IPA" panose="02000000000000000000" pitchFamily="2" charset="0"/>
              </a:rPr>
              <a:t>Traer un globo blanco.</a:t>
            </a:r>
            <a:endParaRPr lang="es-MX" sz="3200" dirty="0">
              <a:latin typeface="KG Miss Speechy IPA" panose="02000000000000000000" pitchFamily="2"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418335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3554" name="Picture 2" descr="https://i.pinimg.com/564x/e8/46/f9/e846f9d845412bbe8d8b14894b3fc553.jpg"/>
          <p:cNvPicPr>
            <a:picLocks noChangeAspect="1" noChangeArrowheads="1"/>
          </p:cNvPicPr>
          <p:nvPr/>
        </p:nvPicPr>
        <p:blipFill rotWithShape="1">
          <a:blip r:embed="rId4">
            <a:extLst>
              <a:ext uri="{28A0092B-C50C-407E-A947-70E740481C1C}">
                <a14:useLocalDpi xmlns:a14="http://schemas.microsoft.com/office/drawing/2010/main" val="0"/>
              </a:ext>
            </a:extLst>
          </a:blip>
          <a:srcRect t="61106"/>
          <a:stretch/>
        </p:blipFill>
        <p:spPr bwMode="auto">
          <a:xfrm>
            <a:off x="2343150" y="2523960"/>
            <a:ext cx="5372100" cy="3786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53635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502899747"/>
              </p:ext>
            </p:extLst>
          </p:nvPr>
        </p:nvGraphicFramePr>
        <p:xfrm>
          <a:off x="658395" y="706676"/>
          <a:ext cx="8245664" cy="5980186"/>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Muñeco de Nieve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Jueves 11</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1000" b="1" dirty="0" smtClean="0">
                          <a:solidFill>
                            <a:schemeClr val="tx1"/>
                          </a:solidFill>
                          <a:latin typeface="KG Miss Speechy IPA" panose="02000000000000000000" pitchFamily="2" charset="0"/>
                        </a:rPr>
                        <a:t>De</a:t>
                      </a:r>
                      <a:r>
                        <a:rPr lang="es-ES" sz="1000" b="1" baseline="0" dirty="0" smtClean="0">
                          <a:solidFill>
                            <a:schemeClr val="tx1"/>
                          </a:solidFill>
                          <a:latin typeface="KG Miss Speechy IPA" panose="02000000000000000000" pitchFamily="2" charset="0"/>
                        </a:rPr>
                        <a:t> lo Humano y lo Comunitario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Precisión y coordinación en los movimientos al usar objetos y materiales, de acuerdo con las condiciones, capacidades y características de niñas y niños.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1" dirty="0" smtClean="0">
                          <a:solidFill>
                            <a:schemeClr val="tx1"/>
                          </a:solidFill>
                          <a:latin typeface="KG Miss Speechy IPA" panose="02000000000000000000" pitchFamily="2" charset="0"/>
                        </a:rPr>
                        <a:t>1.-</a:t>
                      </a:r>
                      <a:r>
                        <a:rPr lang="es-MX" sz="1000" b="1" baseline="0" dirty="0" smtClean="0">
                          <a:solidFill>
                            <a:schemeClr val="tx1"/>
                          </a:solidFill>
                          <a:latin typeface="KG Miss Speechy IPA" panose="02000000000000000000" pitchFamily="2" charset="0"/>
                        </a:rPr>
                        <a:t> </a:t>
                      </a:r>
                      <a:r>
                        <a:rPr lang="es-ES" sz="1000" dirty="0" smtClean="0">
                          <a:latin typeface="KG Miss Speechy IPA" panose="02000000000000000000" pitchFamily="2" charset="0"/>
                        </a:rPr>
                        <a:t>Explora y manipula objetos y materiales de distintas formas, texturas y tamaños.</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Imágenes “¿Qué podemos hacer en la nieve?”</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Globo blanco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Globo del color de preferencia relleno de harina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Tijeras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Plumones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Canción “Muñequito de nieve”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Dar los buenos días a los alumnos y recordar lo que aprendieron el día anterior. Preguntarles: Ahora que ya saben cómo se forma la nieve, ¿Qué se puede hacer con ella? Escuchar sus respuestas. Mencionarles que en la nieve se pueden realizar actividades muy divertidas. Mostrarles las imágenes “¿Qué podemos hacer en la nieve?” Y hacer comentarios sobre cada una de ellas.</a:t>
                      </a:r>
                    </a:p>
                    <a:p>
                      <a:pPr algn="just"/>
                      <a:r>
                        <a:rPr lang="es-MX" sz="1000" kern="1200" dirty="0" smtClean="0">
                          <a:solidFill>
                            <a:schemeClr val="dk1"/>
                          </a:solidFill>
                          <a:effectLst/>
                          <a:latin typeface="KG Miss Speechy IPA" panose="02000000000000000000" pitchFamily="2" charset="0"/>
                          <a:ea typeface="+mn-ea"/>
                          <a:cs typeface="+mn-cs"/>
                        </a:rPr>
                        <a:t>Preguntarles: ¿Qué actividad les gustó más?, ¿Cuál les gustaría realizar?, ¿Por qué?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Enseguida, mencionarles que el día de hoy realizaremos un muñeco de nieve sensorial, pedirles que corten la boquilla de su globo blanco, posteriormente, deberán meter el globito que contiene harina que previamente se les solicitó dentro del globo blanco, deberá verse la mitad del globo de un color y la otra mitad de color blanco. La parte blanca será la cara del muñeco de nieve y la otra parte será el gorro del muñeco de nieve. Posteriormente, con un plumón, deberán dibujar la cara y escribir su nombre.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Para finalizar, despedirnos con la canción muñequito de nieve, </a:t>
                      </a:r>
                      <a:r>
                        <a:rPr lang="es-MX" sz="1000" kern="1200" dirty="0" smtClean="0">
                          <a:solidFill>
                            <a:schemeClr val="dk1"/>
                          </a:solidFill>
                          <a:effectLst/>
                          <a:latin typeface="KG Miss Speechy IPA" panose="02000000000000000000" pitchFamily="2" charset="0"/>
                          <a:ea typeface="+mn-ea"/>
                          <a:cs typeface="+mn-cs"/>
                          <a:hlinkClick r:id="rId4"/>
                        </a:rPr>
                        <a:t>https://www.youtube.com/watch?v=AewPG-UMrmI</a:t>
                      </a:r>
                      <a:r>
                        <a:rPr lang="es-MX" sz="1000" kern="1200" dirty="0" smtClean="0">
                          <a:solidFill>
                            <a:schemeClr val="dk1"/>
                          </a:solidFill>
                          <a:effectLst/>
                          <a:latin typeface="KG Miss Speechy IPA" panose="02000000000000000000" pitchFamily="2" charset="0"/>
                          <a:ea typeface="+mn-ea"/>
                          <a:cs typeface="+mn-cs"/>
                        </a:rPr>
                        <a:t> </a:t>
                      </a:r>
                      <a:r>
                        <a:rPr lang="es-MX" sz="1000" kern="1200" baseline="0" dirty="0" smtClean="0">
                          <a:solidFill>
                            <a:schemeClr val="dk1"/>
                          </a:solidFill>
                          <a:effectLst/>
                          <a:latin typeface="KG Miss Speechy IPA" panose="02000000000000000000" pitchFamily="2" charset="0"/>
                          <a:ea typeface="+mn-ea"/>
                          <a:cs typeface="+mn-cs"/>
                        </a:rPr>
                        <a:t> tratar de realizar los pasos que se mencionan en la canción.</a:t>
                      </a:r>
                      <a:endParaRPr lang="es-MX" sz="10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182323" y="3621523"/>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41997" y="4729253"/>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38411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4578" name="Picture 2" descr="https://i.pinimg.com/564x/8e/72/20/8e7220d1ff1338a8b906b64e5c8d79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193" y="2247557"/>
            <a:ext cx="5372100" cy="447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77817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Jueves 11 de Enero de 2024</a:t>
            </a:r>
          </a:p>
          <a:p>
            <a:pPr algn="ctr"/>
            <a:endParaRPr lang="es-MX" sz="6600" dirty="0">
              <a:latin typeface="A Year Without Rain" panose="02000000000000000000" pitchFamily="2" charset="0"/>
            </a:endParaRPr>
          </a:p>
        </p:txBody>
      </p:sp>
      <p:sp>
        <p:nvSpPr>
          <p:cNvPr id="2" name="CuadroTexto 1"/>
          <p:cNvSpPr txBox="1"/>
          <p:nvPr/>
        </p:nvSpPr>
        <p:spPr>
          <a:xfrm>
            <a:off x="883403" y="3130658"/>
            <a:ext cx="8105614" cy="3046988"/>
          </a:xfrm>
          <a:prstGeom prst="rect">
            <a:avLst/>
          </a:prstGeom>
          <a:noFill/>
        </p:spPr>
        <p:txBody>
          <a:bodyPr wrap="square" rtlCol="0">
            <a:spAutoFit/>
          </a:bodyPr>
          <a:lstStyle/>
          <a:p>
            <a:pPr algn="just"/>
            <a:r>
              <a:rPr lang="es-MX" sz="3200" dirty="0" smtClean="0">
                <a:latin typeface="KG Miss Speechy IPA" panose="02000000000000000000" pitchFamily="2" charset="0"/>
              </a:rPr>
              <a:t>Traer para el día de mañana Viernes 12 de Enero los siguientes materiales:</a:t>
            </a:r>
          </a:p>
          <a:p>
            <a:pPr algn="just"/>
            <a:endParaRPr lang="es-MX" sz="3200" dirty="0">
              <a:latin typeface="KG Miss Speechy IPA" panose="02000000000000000000" pitchFamily="2" charset="0"/>
            </a:endParaRPr>
          </a:p>
          <a:p>
            <a:pPr algn="just"/>
            <a:r>
              <a:rPr lang="es-MX" sz="3200" dirty="0" smtClean="0">
                <a:latin typeface="KG Miss Speechy IPA" panose="02000000000000000000" pitchFamily="2" charset="0"/>
              </a:rPr>
              <a:t>(Anotar los materiales según las actividades que realizarán elegidas del material “JUGUEMOS EN LA NIEVE”) </a:t>
            </a:r>
            <a:endParaRPr lang="es-MX" sz="3200" dirty="0">
              <a:latin typeface="KG Miss Speechy IPA" panose="02000000000000000000" pitchFamily="2" charset="0"/>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74389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52707423"/>
              </p:ext>
            </p:extLst>
          </p:nvPr>
        </p:nvGraphicFramePr>
        <p:xfrm>
          <a:off x="658395" y="706676"/>
          <a:ext cx="8245664" cy="6742186"/>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Juguemos en la nieve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Viernes 12</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1000" b="1" dirty="0" smtClean="0">
                          <a:solidFill>
                            <a:schemeClr val="tx1"/>
                          </a:solidFill>
                          <a:latin typeface="KG Miss Speechy IPA" panose="02000000000000000000" pitchFamily="2" charset="0"/>
                        </a:rPr>
                        <a:t>De</a:t>
                      </a:r>
                      <a:r>
                        <a:rPr lang="es-ES" sz="1000" b="1" baseline="0" dirty="0" smtClean="0">
                          <a:solidFill>
                            <a:schemeClr val="tx1"/>
                          </a:solidFill>
                          <a:latin typeface="KG Miss Speechy IPA" panose="02000000000000000000" pitchFamily="2" charset="0"/>
                        </a:rPr>
                        <a:t> lo Humano y lo Comunitario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Precisión y coordinación en los movimientos al usar objetos y materiales, de acuerdo con las condiciones, capacidades y características de niñas y niños.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1" dirty="0" smtClean="0">
                          <a:solidFill>
                            <a:schemeClr val="tx1"/>
                          </a:solidFill>
                          <a:latin typeface="KG Miss Speechy IPA" panose="02000000000000000000" pitchFamily="2" charset="0"/>
                        </a:rPr>
                        <a:t>1.-</a:t>
                      </a:r>
                      <a:r>
                        <a:rPr lang="es-MX" sz="1000" b="1" baseline="0" dirty="0" smtClean="0">
                          <a:solidFill>
                            <a:schemeClr val="tx1"/>
                          </a:solidFill>
                          <a:latin typeface="KG Miss Speechy IPA" panose="02000000000000000000" pitchFamily="2" charset="0"/>
                        </a:rPr>
                        <a:t> </a:t>
                      </a:r>
                      <a:r>
                        <a:rPr lang="es-ES" sz="1000" dirty="0" smtClean="0">
                          <a:latin typeface="KG Miss Speechy IPA" panose="02000000000000000000" pitchFamily="2" charset="0"/>
                        </a:rPr>
                        <a:t>Participa en juegos y actividades que implican la coordinación de los sentidos y los movimientos, en acciones como lanzar, amasar, patear, entre otras.</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Canción “Muñequito de nieve”</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Material “Juguemos en la nieve”</a:t>
                      </a:r>
                    </a:p>
                    <a:p>
                      <a:pPr algn="ctr"/>
                      <a:endParaRPr lang="es-ES" sz="1000" b="0" baseline="0" dirty="0" smtClean="0">
                        <a:latin typeface="KG Miss Speechy IPA" panose="02000000000000000000" pitchFamily="2" charset="0"/>
                      </a:endParaRPr>
                    </a:p>
                    <a:p>
                      <a:pPr algn="ctr"/>
                      <a:r>
                        <a:rPr lang="es-ES" sz="1000" b="0" baseline="0" dirty="0" smtClean="0">
                          <a:solidFill>
                            <a:srgbClr val="FF0000"/>
                          </a:solidFill>
                          <a:latin typeface="KG Miss Speechy IPA" panose="02000000000000000000" pitchFamily="2" charset="0"/>
                        </a:rPr>
                        <a:t>Materiales diversos para cada una de las actividades (dependiendo de las que se decidan realizar).</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Poema “Estamos en Invierno”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dar los buenos días, comenzar cantando la canción muñequito de nieve. </a:t>
                      </a:r>
                      <a:r>
                        <a:rPr lang="es-MX" sz="1000" kern="1200" dirty="0" smtClean="0">
                          <a:solidFill>
                            <a:schemeClr val="dk1"/>
                          </a:solidFill>
                          <a:effectLst/>
                          <a:latin typeface="KG Miss Speechy IPA" panose="02000000000000000000" pitchFamily="2" charset="0"/>
                          <a:ea typeface="+mn-ea"/>
                          <a:cs typeface="+mn-cs"/>
                          <a:hlinkClick r:id="rId4"/>
                        </a:rPr>
                        <a:t>https://www.youtube.com/watch?v=AewPG-UMrmI</a:t>
                      </a:r>
                      <a:r>
                        <a:rPr lang="es-MX" sz="1000" kern="1200" dirty="0" smtClean="0">
                          <a:solidFill>
                            <a:schemeClr val="dk1"/>
                          </a:solidFill>
                          <a:effectLst/>
                          <a:latin typeface="KG Miss Speechy IPA" panose="02000000000000000000" pitchFamily="2" charset="0"/>
                          <a:ea typeface="+mn-ea"/>
                          <a:cs typeface="+mn-cs"/>
                        </a:rPr>
                        <a:t>  </a:t>
                      </a:r>
                    </a:p>
                    <a:p>
                      <a:pPr algn="just"/>
                      <a:r>
                        <a:rPr lang="es-MX" sz="1000" kern="1200" dirty="0" smtClean="0">
                          <a:solidFill>
                            <a:schemeClr val="dk1"/>
                          </a:solidFill>
                          <a:effectLst/>
                          <a:latin typeface="KG Miss Speechy IPA" panose="02000000000000000000" pitchFamily="2" charset="0"/>
                          <a:ea typeface="+mn-ea"/>
                          <a:cs typeface="+mn-cs"/>
                        </a:rPr>
                        <a:t>Recordar lo realizado el día anterior y sobre las actividades que se pueden realizar en la nieve. Mencionarles que el día de hoy realizaremos algunas de ellas con los materiales que hay en el aula y con los que se les pidió de casa.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r>
                        <a:rPr lang="es-MX" sz="1000" kern="1200" dirty="0" smtClean="0">
                          <a:solidFill>
                            <a:schemeClr val="dk1"/>
                          </a:solidFill>
                          <a:effectLst/>
                          <a:latin typeface="KG Miss Speechy IPA" panose="02000000000000000000" pitchFamily="2" charset="0"/>
                          <a:ea typeface="+mn-ea"/>
                          <a:cs typeface="+mn-cs"/>
                        </a:rPr>
                        <a:t>Leer el material “Juguemos en la nieve”; tomarse el tiempo necesario con cada una de las actividades para comprender las instrucciones de cada juego </a:t>
                      </a:r>
                      <a:r>
                        <a:rPr lang="es-MX" sz="1000" kern="1200" dirty="0" smtClean="0">
                          <a:solidFill>
                            <a:srgbClr val="FF0000"/>
                          </a:solidFill>
                          <a:effectLst/>
                          <a:latin typeface="KG Miss Speechy IPA" panose="02000000000000000000" pitchFamily="2" charset="0"/>
                          <a:ea typeface="+mn-ea"/>
                          <a:cs typeface="+mn-cs"/>
                        </a:rPr>
                        <a:t>(elegir las que se puedan realizar en mi C:T):</a:t>
                      </a:r>
                    </a:p>
                    <a:p>
                      <a:pPr marL="171450" lvl="0" indent="-171450">
                        <a:buFont typeface="Arial" panose="020B0604020202020204" pitchFamily="34" charset="0"/>
                        <a:buChar char="•"/>
                      </a:pPr>
                      <a:r>
                        <a:rPr lang="es-MX" sz="1000" kern="1200" dirty="0" smtClean="0">
                          <a:solidFill>
                            <a:schemeClr val="dk1"/>
                          </a:solidFill>
                          <a:effectLst/>
                          <a:latin typeface="KG Miss Speechy IPA" panose="02000000000000000000" pitchFamily="2" charset="0"/>
                          <a:ea typeface="+mn-ea"/>
                          <a:cs typeface="+mn-cs"/>
                        </a:rPr>
                        <a:t>Guerra de bolas de nieve</a:t>
                      </a:r>
                    </a:p>
                    <a:p>
                      <a:pPr marL="171450" lvl="0" indent="-171450">
                        <a:buFont typeface="Arial" panose="020B0604020202020204" pitchFamily="34" charset="0"/>
                        <a:buChar char="•"/>
                      </a:pPr>
                      <a:r>
                        <a:rPr lang="es-MX" sz="1000" kern="1200" dirty="0" smtClean="0">
                          <a:solidFill>
                            <a:schemeClr val="dk1"/>
                          </a:solidFill>
                          <a:effectLst/>
                          <a:latin typeface="KG Miss Speechy IPA" panose="02000000000000000000" pitchFamily="2" charset="0"/>
                          <a:ea typeface="+mn-ea"/>
                          <a:cs typeface="+mn-cs"/>
                        </a:rPr>
                        <a:t>Carreras de </a:t>
                      </a:r>
                      <a:r>
                        <a:rPr lang="es-MX" sz="1000" kern="1200" dirty="0" err="1" smtClean="0">
                          <a:solidFill>
                            <a:schemeClr val="dk1"/>
                          </a:solidFill>
                          <a:effectLst/>
                          <a:latin typeface="KG Miss Speechy IPA" panose="02000000000000000000" pitchFamily="2" charset="0"/>
                          <a:ea typeface="+mn-ea"/>
                          <a:cs typeface="+mn-cs"/>
                        </a:rPr>
                        <a:t>ski</a:t>
                      </a:r>
                      <a:endParaRPr lang="es-MX" sz="1000" kern="1200" dirty="0" smtClean="0">
                        <a:solidFill>
                          <a:schemeClr val="dk1"/>
                        </a:solidFill>
                        <a:effectLst/>
                        <a:latin typeface="KG Miss Speechy IPA" panose="02000000000000000000" pitchFamily="2" charset="0"/>
                        <a:ea typeface="+mn-ea"/>
                        <a:cs typeface="+mn-cs"/>
                      </a:endParaRPr>
                    </a:p>
                    <a:p>
                      <a:pPr marL="171450" lvl="0" indent="-171450">
                        <a:buFont typeface="Arial" panose="020B0604020202020204" pitchFamily="34" charset="0"/>
                        <a:buChar char="•"/>
                      </a:pPr>
                      <a:r>
                        <a:rPr lang="es-MX" sz="1000" kern="1200" dirty="0" smtClean="0">
                          <a:solidFill>
                            <a:schemeClr val="dk1"/>
                          </a:solidFill>
                          <a:effectLst/>
                          <a:latin typeface="KG Miss Speechy IPA" panose="02000000000000000000" pitchFamily="2" charset="0"/>
                          <a:ea typeface="+mn-ea"/>
                          <a:cs typeface="+mn-cs"/>
                        </a:rPr>
                        <a:t>Carreras de trineo</a:t>
                      </a:r>
                    </a:p>
                    <a:p>
                      <a:pPr marL="171450" lvl="0" indent="-171450">
                        <a:buFont typeface="Arial" panose="020B0604020202020204" pitchFamily="34" charset="0"/>
                        <a:buChar char="•"/>
                      </a:pPr>
                      <a:r>
                        <a:rPr lang="es-MX" sz="1000" kern="1200" dirty="0" smtClean="0">
                          <a:solidFill>
                            <a:schemeClr val="dk1"/>
                          </a:solidFill>
                          <a:effectLst/>
                          <a:latin typeface="KG Miss Speechy IPA" panose="02000000000000000000" pitchFamily="2" charset="0"/>
                          <a:ea typeface="+mn-ea"/>
                          <a:cs typeface="+mn-cs"/>
                        </a:rPr>
                        <a:t>Hockey sobre hielo</a:t>
                      </a:r>
                    </a:p>
                    <a:p>
                      <a:pPr marL="171450" lvl="0" indent="-171450">
                        <a:buFont typeface="Arial" panose="020B0604020202020204" pitchFamily="34" charset="0"/>
                        <a:buChar char="•"/>
                      </a:pPr>
                      <a:r>
                        <a:rPr lang="es-MX" sz="1000" kern="1200" dirty="0" smtClean="0">
                          <a:solidFill>
                            <a:schemeClr val="dk1"/>
                          </a:solidFill>
                          <a:effectLst/>
                          <a:latin typeface="KG Miss Speechy IPA" panose="02000000000000000000" pitchFamily="2" charset="0"/>
                          <a:ea typeface="+mn-ea"/>
                          <a:cs typeface="+mn-cs"/>
                        </a:rPr>
                        <a:t>Patinaje libre</a:t>
                      </a:r>
                    </a:p>
                    <a:p>
                      <a:pPr marL="171450" lvl="0" indent="-171450">
                        <a:buFont typeface="Arial" panose="020B0604020202020204" pitchFamily="34" charset="0"/>
                        <a:buChar char="•"/>
                      </a:pPr>
                      <a:r>
                        <a:rPr lang="es-MX" sz="1000" kern="1200" dirty="0" smtClean="0">
                          <a:solidFill>
                            <a:schemeClr val="dk1"/>
                          </a:solidFill>
                          <a:effectLst/>
                          <a:latin typeface="KG Miss Speechy IPA" panose="02000000000000000000" pitchFamily="2" charset="0"/>
                          <a:ea typeface="+mn-ea"/>
                          <a:cs typeface="+mn-cs"/>
                        </a:rPr>
                        <a:t>Fogata y bombones (pedir ayuda a padres de familia).</a:t>
                      </a:r>
                    </a:p>
                    <a:p>
                      <a:r>
                        <a:rPr lang="es-MX" sz="1000" kern="1200" dirty="0" smtClean="0">
                          <a:solidFill>
                            <a:schemeClr val="dk1"/>
                          </a:solidFill>
                          <a:effectLst/>
                          <a:latin typeface="KG Miss Speechy IPA" panose="02000000000000000000" pitchFamily="2" charset="0"/>
                          <a:ea typeface="+mn-ea"/>
                          <a:cs typeface="+mn-cs"/>
                        </a:rPr>
                        <a:t>Salir al patio a realizar las actividades y dar medallas al final a los participantes </a:t>
                      </a:r>
                      <a:r>
                        <a:rPr lang="es-MX" sz="1000" kern="1200" dirty="0" smtClean="0">
                          <a:solidFill>
                            <a:srgbClr val="FF0000"/>
                          </a:solidFill>
                          <a:effectLst/>
                          <a:latin typeface="KG Miss Speechy IPA" panose="02000000000000000000" pitchFamily="2" charset="0"/>
                          <a:ea typeface="+mn-ea"/>
                          <a:cs typeface="+mn-cs"/>
                        </a:rPr>
                        <a:t>(opcional).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Al volver al aula, preguntarles: ¿Les gustó realizar las actividades?, ¿Cuál fue su favorita?, ¿Por qué?, ¿Cuáles fueron las actividades que les parecieron más fáciles de realizar?, ¿por qué? </a:t>
                      </a:r>
                    </a:p>
                    <a:p>
                      <a:pPr algn="just"/>
                      <a:r>
                        <a:rPr lang="es-MX" sz="1000" kern="1200" dirty="0" smtClean="0">
                          <a:solidFill>
                            <a:schemeClr val="dk1"/>
                          </a:solidFill>
                          <a:effectLst/>
                          <a:latin typeface="KG Miss Speechy IPA" panose="02000000000000000000" pitchFamily="2" charset="0"/>
                          <a:ea typeface="+mn-ea"/>
                          <a:cs typeface="+mn-cs"/>
                        </a:rPr>
                        <a:t>Despedirnos con el poema “Estamos en Invierno”.</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182323" y="3621523"/>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41997" y="4729253"/>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76430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811" y="-1371923"/>
            <a:ext cx="8146391" cy="10498724"/>
          </a:xfrm>
          <a:prstGeom prst="rect">
            <a:avLst/>
          </a:prstGeom>
        </p:spPr>
      </p:pic>
      <p:sp>
        <p:nvSpPr>
          <p:cNvPr id="14" name="Rectángulo 13"/>
          <p:cNvSpPr/>
          <p:nvPr/>
        </p:nvSpPr>
        <p:spPr>
          <a:xfrm>
            <a:off x="1431676" y="1668321"/>
            <a:ext cx="7195048" cy="830997"/>
          </a:xfrm>
          <a:prstGeom prst="rect">
            <a:avLst/>
          </a:prstGeom>
        </p:spPr>
        <p:txBody>
          <a:bodyPr wrap="none">
            <a:prstTxWarp prst="textArchUp">
              <a:avLst/>
            </a:prstTxWarp>
            <a:spAutoFit/>
          </a:bodyPr>
          <a:lstStyle/>
          <a:p>
            <a:pPr algn="ctr"/>
            <a:r>
              <a:rPr lang="es-ES" sz="4400" dirty="0" smtClean="0">
                <a:latin typeface="A Year Without Rain" panose="02000000000000000000" pitchFamily="2" charset="0"/>
              </a:rPr>
              <a:t>Cronograma de actividades</a:t>
            </a:r>
          </a:p>
          <a:p>
            <a:pPr algn="ctr"/>
            <a:r>
              <a:rPr lang="es-ES" sz="4400" dirty="0" smtClean="0">
                <a:solidFill>
                  <a:srgbClr val="0070C0"/>
                </a:solidFill>
                <a:latin typeface="A Year Without Rain" panose="02000000000000000000" pitchFamily="2" charset="0"/>
              </a:rPr>
              <a:t>15 al 19 de Enero de 2024</a:t>
            </a:r>
            <a:endParaRPr lang="es-ES" sz="4800" dirty="0">
              <a:solidFill>
                <a:srgbClr val="0070C0"/>
              </a:solidFill>
              <a:latin typeface="Super Boys" panose="02000600000000000000" pitchFamily="2" charset="0"/>
            </a:endParaRPr>
          </a:p>
        </p:txBody>
      </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628" y="5997050"/>
            <a:ext cx="452617" cy="433799"/>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407" y="998647"/>
            <a:ext cx="452617" cy="433799"/>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380" y="2815379"/>
            <a:ext cx="452617" cy="433799"/>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0953" y="6177555"/>
            <a:ext cx="452617" cy="433799"/>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100" y="962252"/>
            <a:ext cx="452617" cy="43379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83432731"/>
              </p:ext>
            </p:extLst>
          </p:nvPr>
        </p:nvGraphicFramePr>
        <p:xfrm>
          <a:off x="637263" y="2143876"/>
          <a:ext cx="8624454" cy="5163795"/>
        </p:xfrm>
        <a:graphic>
          <a:graphicData uri="http://schemas.openxmlformats.org/drawingml/2006/table">
            <a:tbl>
              <a:tblPr firstRow="1" bandRow="1">
                <a:tableStyleId>{5C22544A-7EE6-4342-B048-85BDC9FD1C3A}</a:tableStyleId>
              </a:tblPr>
              <a:tblGrid>
                <a:gridCol w="846842"/>
                <a:gridCol w="1522285"/>
                <a:gridCol w="1537855"/>
                <a:gridCol w="1558636"/>
                <a:gridCol w="1641764"/>
                <a:gridCol w="1517072"/>
              </a:tblGrid>
              <a:tr h="750291">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15</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MARTES 16</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MIÉRCOLES 17</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18</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VIERNES 19</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Honores a la bandera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El</a:t>
                      </a:r>
                      <a:r>
                        <a:rPr lang="es-MX" baseline="0" dirty="0" smtClean="0">
                          <a:latin typeface="A Year Without Rain" panose="02000000000000000000" pitchFamily="2" charset="0"/>
                        </a:rPr>
                        <a:t> mitón</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ACTIVIDAD:Animales</a:t>
                      </a:r>
                      <a:r>
                        <a:rPr lang="es-MX" baseline="0" dirty="0" smtClean="0">
                          <a:latin typeface="A Year Without Rain" panose="02000000000000000000" pitchFamily="2" charset="0"/>
                        </a:rPr>
                        <a:t> polares/Oso Polar</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Zorro</a:t>
                      </a:r>
                      <a:r>
                        <a:rPr lang="es-MX" baseline="0" dirty="0" smtClean="0">
                          <a:latin typeface="A Year Without Rain" panose="02000000000000000000" pitchFamily="2" charset="0"/>
                        </a:rPr>
                        <a:t> ártico</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Morsa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ACTIVIDAD:Animales</a:t>
                      </a:r>
                      <a:r>
                        <a:rPr lang="es-MX" baseline="0" dirty="0" smtClean="0">
                          <a:latin typeface="A Year Without Rain" panose="02000000000000000000" pitchFamily="2" charset="0"/>
                        </a:rPr>
                        <a:t> del Polo Sur/Pingüino</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Abigail" pitchFamily="50" charset="0"/>
                        </a:rPr>
                        <a:t>Recreo</a:t>
                      </a:r>
                      <a:endParaRPr lang="es-MX" sz="2800" dirty="0">
                        <a:latin typeface="Abigail" pitchFamily="50"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CFF"/>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09291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639659602"/>
              </p:ext>
            </p:extLst>
          </p:nvPr>
        </p:nvGraphicFramePr>
        <p:xfrm>
          <a:off x="658395" y="706676"/>
          <a:ext cx="8245664" cy="6679461"/>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El mitón</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Lunes 15</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1000" b="1" dirty="0" smtClean="0">
                          <a:solidFill>
                            <a:schemeClr val="tx1"/>
                          </a:solidFill>
                          <a:latin typeface="KG Miss Speechy IPA" panose="02000000000000000000" pitchFamily="2" charset="0"/>
                        </a:rPr>
                        <a:t>Lenguajes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MX" sz="1000" dirty="0" smtClean="0">
                          <a:latin typeface="KG Miss Speechy IPA" panose="02000000000000000000" pitchFamily="2" charset="0"/>
                        </a:rPr>
                        <a:t>Narración de historias mediante </a:t>
                      </a:r>
                      <a:r>
                        <a:rPr lang="es-ES" sz="1000" dirty="0" smtClean="0">
                          <a:latin typeface="KG Miss Speechy IPA" panose="02000000000000000000" pitchFamily="2" charset="0"/>
                        </a:rPr>
                        <a:t>diversos lenguajes, en un ambiente donde todas las niñas y todos los niños, participen y se apropien de la cultura, a través de la lectura y la escritura.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1" dirty="0" smtClean="0">
                          <a:solidFill>
                            <a:schemeClr val="tx1"/>
                          </a:solidFill>
                          <a:latin typeface="KG Miss Speechy IPA" panose="02000000000000000000" pitchFamily="2" charset="0"/>
                        </a:rPr>
                        <a:t>1.-</a:t>
                      </a:r>
                      <a:r>
                        <a:rPr lang="es-MX" sz="1000" b="1" baseline="0" dirty="0" smtClean="0">
                          <a:solidFill>
                            <a:schemeClr val="tx1"/>
                          </a:solidFill>
                          <a:latin typeface="KG Miss Speechy IPA" panose="02000000000000000000" pitchFamily="2" charset="0"/>
                        </a:rPr>
                        <a:t> </a:t>
                      </a:r>
                      <a:r>
                        <a:rPr lang="es-ES" sz="1000" dirty="0" smtClean="0">
                          <a:latin typeface="KG Miss Speechy IPA" panose="02000000000000000000" pitchFamily="2" charset="0"/>
                        </a:rPr>
                        <a:t>Evoca y narra lo que interpreta y entiende de diferentes textos literarios-leyendas, cuentos, fábulas, historias- , y relatos de la comunidad, que escucha en voz de otras personas que las narran o leen.</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1000" b="0" dirty="0" smtClean="0">
                          <a:solidFill>
                            <a:schemeClr val="tx1"/>
                          </a:solidFill>
                          <a:latin typeface="KG Miss Speechy IPA" panose="02000000000000000000" pitchFamily="2" charset="0"/>
                        </a:rPr>
                        <a:t>1.-</a:t>
                      </a:r>
                      <a:r>
                        <a:rPr lang="es-MX" sz="1000" dirty="0" smtClean="0">
                          <a:latin typeface="KG Miss Speechy IPA" panose="02000000000000000000" pitchFamily="2" charset="0"/>
                        </a:rPr>
                        <a:t>Descubre e imita movimientos y posturas de manera individual o colectiva, utilizando distintos segmentos corporales (lateralidad).</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900" b="0" baseline="0" dirty="0" smtClean="0">
                          <a:latin typeface="KG Miss Speechy IPA" panose="02000000000000000000" pitchFamily="2" charset="0"/>
                        </a:rPr>
                        <a:t>Canción “Muñequito de nieve”</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Cuento “El mitón”</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Ficha de trabajo 4</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Crayones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Tijeras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Pegamento</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Lápiz</a:t>
                      </a:r>
                    </a:p>
                    <a:p>
                      <a:pPr marL="0" marR="0" lvl="0" indent="0" algn="ctr" defTabSz="1005840" rtl="0" eaLnBrk="1" fontAlgn="auto" latinLnBrk="0" hangingPunct="1">
                        <a:lnSpc>
                          <a:spcPct val="100000"/>
                        </a:lnSpc>
                        <a:spcBef>
                          <a:spcPts val="0"/>
                        </a:spcBef>
                        <a:spcAft>
                          <a:spcPts val="0"/>
                        </a:spcAft>
                        <a:buClrTx/>
                        <a:buSzTx/>
                        <a:buFontTx/>
                        <a:buNone/>
                        <a:tabLst/>
                        <a:defRPr/>
                      </a:pPr>
                      <a:endParaRPr lang="es-ES" sz="900" b="0" baseline="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ES" sz="900" b="0" baseline="0" dirty="0" smtClean="0">
                          <a:latin typeface="KG Miss Speechy IPA" panose="02000000000000000000" pitchFamily="2" charset="0"/>
                        </a:rPr>
                        <a:t>Video “Animales polares | Antártida y Polo Sur | Canciones Infantiles | </a:t>
                      </a:r>
                      <a:r>
                        <a:rPr lang="es-ES" sz="900" b="0" baseline="0" dirty="0" err="1" smtClean="0">
                          <a:latin typeface="KG Miss Speechy IPA" panose="02000000000000000000" pitchFamily="2" charset="0"/>
                        </a:rPr>
                        <a:t>JunyTony</a:t>
                      </a:r>
                      <a:r>
                        <a:rPr lang="es-ES" sz="900" b="0" baseline="0" dirty="0" smtClean="0">
                          <a:latin typeface="KG Miss Speechy IPA" panose="02000000000000000000" pitchFamily="2" charset="0"/>
                        </a:rPr>
                        <a:t> en español”</a:t>
                      </a:r>
                    </a:p>
                    <a:p>
                      <a:pPr marL="0" marR="0" lvl="0" indent="0" algn="ctr" defTabSz="1005840" rtl="0" eaLnBrk="1" fontAlgn="auto" latinLnBrk="0" hangingPunct="1">
                        <a:lnSpc>
                          <a:spcPct val="100000"/>
                        </a:lnSpc>
                        <a:spcBef>
                          <a:spcPts val="0"/>
                        </a:spcBef>
                        <a:spcAft>
                          <a:spcPts val="0"/>
                        </a:spcAft>
                        <a:buClrTx/>
                        <a:buSzTx/>
                        <a:buFontTx/>
                        <a:buNone/>
                        <a:tabLst/>
                        <a:defRPr/>
                      </a:pPr>
                      <a:endParaRPr lang="es-ES" sz="900" b="0" baseline="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900" kern="1200" baseline="0" dirty="0" smtClean="0">
                          <a:solidFill>
                            <a:schemeClr val="dk1"/>
                          </a:solidFill>
                          <a:effectLst/>
                          <a:latin typeface="KG Miss Speechy IPA" panose="02000000000000000000" pitchFamily="2" charset="0"/>
                          <a:ea typeface="+mn-ea"/>
                          <a:cs typeface="+mn-cs"/>
                        </a:rPr>
                        <a:t>video “</a:t>
                      </a:r>
                      <a:r>
                        <a:rPr lang="en-US" sz="900" b="0" i="0" kern="1200" dirty="0" smtClean="0">
                          <a:solidFill>
                            <a:schemeClr val="dk1"/>
                          </a:solidFill>
                          <a:effectLst/>
                          <a:latin typeface="KG Miss Speechy IPA" panose="02000000000000000000" pitchFamily="2" charset="0"/>
                          <a:ea typeface="+mn-ea"/>
                          <a:cs typeface="+mn-cs"/>
                        </a:rPr>
                        <a:t>Freeze Dance with Arctic Animals |Brain Break | Winter Dance and Freeze |Sing Play Create” </a:t>
                      </a:r>
                      <a:endParaRPr lang="es-ES" sz="900" b="0" baseline="0" dirty="0" smtClean="0">
                        <a:latin typeface="KG Miss Speechy IPA" panose="02000000000000000000" pitchFamily="2" charset="0"/>
                      </a:endParaRPr>
                    </a:p>
                    <a:p>
                      <a:pPr algn="ctr"/>
                      <a:endParaRPr lang="es-ES" sz="1000" b="0" baseline="0" dirty="0" smtClean="0">
                        <a:latin typeface="KG Miss Speechy IPA" panose="02000000000000000000" pitchFamily="2" charset="0"/>
                      </a:endParaRPr>
                    </a:p>
                    <a:p>
                      <a:pPr algn="ctr"/>
                      <a:endParaRPr lang="es-ES" sz="1000" b="0" baseline="0" dirty="0" smtClean="0">
                        <a:latin typeface="KG Miss Speechy IPA" panose="02000000000000000000" pitchFamily="2" charset="0"/>
                      </a:endParaRPr>
                    </a:p>
                    <a:p>
                      <a:pPr algn="ctr"/>
                      <a:endParaRPr lang="es-ES" sz="1000" b="0" baseline="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cantar la canción muñequito de nieve</a:t>
                      </a:r>
                      <a:r>
                        <a:rPr lang="es-MX" sz="1000" kern="1200" baseline="0" dirty="0" smtClean="0">
                          <a:solidFill>
                            <a:schemeClr val="dk1"/>
                          </a:solidFill>
                          <a:effectLst/>
                          <a:latin typeface="KG Miss Speechy IPA" panose="02000000000000000000" pitchFamily="2" charset="0"/>
                          <a:ea typeface="+mn-ea"/>
                          <a:cs typeface="+mn-cs"/>
                        </a:rPr>
                        <a:t> </a:t>
                      </a:r>
                      <a:r>
                        <a:rPr lang="es-MX" sz="1000" kern="1200" dirty="0" smtClean="0">
                          <a:solidFill>
                            <a:schemeClr val="dk1"/>
                          </a:solidFill>
                          <a:effectLst/>
                          <a:latin typeface="KG Miss Speechy IPA" panose="02000000000000000000" pitchFamily="2" charset="0"/>
                          <a:ea typeface="+mn-ea"/>
                          <a:cs typeface="+mn-cs"/>
                          <a:hlinkClick r:id="rId4"/>
                        </a:rPr>
                        <a:t>https://www.youtube.com/watch?v=AewPG-UMrmI</a:t>
                      </a:r>
                      <a:r>
                        <a:rPr lang="es-MX" sz="1000" kern="1200" dirty="0" smtClean="0">
                          <a:solidFill>
                            <a:schemeClr val="dk1"/>
                          </a:solidFill>
                          <a:effectLst/>
                          <a:latin typeface="KG Miss Speechy IPA" panose="02000000000000000000" pitchFamily="2" charset="0"/>
                          <a:ea typeface="+mn-ea"/>
                          <a:cs typeface="+mn-cs"/>
                        </a:rPr>
                        <a:t> . Enseguida recordar lo que estamos aprendiendo y lo que realizamos la semana pasada.</a:t>
                      </a:r>
                    </a:p>
                    <a:p>
                      <a:pPr algn="just"/>
                      <a:r>
                        <a:rPr lang="es-MX" sz="1000" kern="1200" dirty="0" smtClean="0">
                          <a:solidFill>
                            <a:schemeClr val="dk1"/>
                          </a:solidFill>
                          <a:effectLst/>
                          <a:latin typeface="KG Miss Speechy IPA" panose="02000000000000000000" pitchFamily="2" charset="0"/>
                          <a:ea typeface="+mn-ea"/>
                          <a:cs typeface="+mn-cs"/>
                        </a:rPr>
                        <a:t>Posteriormente, narrarles el cuento “El mitón” y hacerles las siguientes preguntas: ¿de que trata el cuento?, ¿Qué personajes aparecen en él?, ¿Qué hicieron los animales para protegerse del frio?, ¿Cómo recuperó el niño su mitón o guante?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Solicitarles que en la ficha de trabajo 4 ilustren los animales, los recorten y los peguen en el orden en que fueron apareciendo.</a:t>
                      </a:r>
                    </a:p>
                    <a:p>
                      <a:pPr algn="just"/>
                      <a:r>
                        <a:rPr lang="es-MX" sz="1000" kern="1200" dirty="0" smtClean="0">
                          <a:solidFill>
                            <a:schemeClr val="dk1"/>
                          </a:solidFill>
                          <a:effectLst/>
                          <a:latin typeface="KG Miss Speechy IPA" panose="02000000000000000000" pitchFamily="2" charset="0"/>
                          <a:ea typeface="+mn-ea"/>
                          <a:cs typeface="+mn-cs"/>
                        </a:rPr>
                        <a:t>Mencionarles que como en el cuento, hay animales que buscan refugio para resguardarse del frio pero también existen otros a los que les gusta divertirse en la nieve. Pedirles que si conocen alguno lo mencionen.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Observar el video “</a:t>
                      </a:r>
                      <a:r>
                        <a:rPr lang="es-ES" sz="1000" b="0" i="0" kern="1200" dirty="0" smtClean="0">
                          <a:solidFill>
                            <a:schemeClr val="dk1"/>
                          </a:solidFill>
                          <a:effectLst/>
                          <a:latin typeface="KG Miss Speechy IPA" panose="02000000000000000000" pitchFamily="2" charset="0"/>
                          <a:ea typeface="+mn-ea"/>
                          <a:cs typeface="+mn-cs"/>
                        </a:rPr>
                        <a:t>Animales Polares | Antártida y Polo Sur | Canciones Infantiles | </a:t>
                      </a:r>
                      <a:r>
                        <a:rPr lang="es-ES" sz="1000" b="0" i="0" kern="1200" dirty="0" err="1" smtClean="0">
                          <a:solidFill>
                            <a:schemeClr val="dk1"/>
                          </a:solidFill>
                          <a:effectLst/>
                          <a:latin typeface="KG Miss Speechy IPA" panose="02000000000000000000" pitchFamily="2" charset="0"/>
                          <a:ea typeface="+mn-ea"/>
                          <a:cs typeface="+mn-cs"/>
                        </a:rPr>
                        <a:t>JunyTony</a:t>
                      </a:r>
                      <a:r>
                        <a:rPr lang="es-ES" sz="1000" b="0" i="0" kern="1200" dirty="0" smtClean="0">
                          <a:solidFill>
                            <a:schemeClr val="dk1"/>
                          </a:solidFill>
                          <a:effectLst/>
                          <a:latin typeface="KG Miss Speechy IPA" panose="02000000000000000000" pitchFamily="2" charset="0"/>
                          <a:ea typeface="+mn-ea"/>
                          <a:cs typeface="+mn-cs"/>
                        </a:rPr>
                        <a:t> en español”</a:t>
                      </a:r>
                      <a:r>
                        <a:rPr lang="es-ES" sz="1000" b="0" i="0" kern="1200" baseline="0" dirty="0" smtClean="0">
                          <a:solidFill>
                            <a:schemeClr val="dk1"/>
                          </a:solidFill>
                          <a:effectLst/>
                          <a:latin typeface="KG Miss Speechy IPA" panose="02000000000000000000" pitchFamily="2" charset="0"/>
                          <a:ea typeface="+mn-ea"/>
                          <a:cs typeface="+mn-cs"/>
                        </a:rPr>
                        <a:t> </a:t>
                      </a:r>
                      <a:r>
                        <a:rPr lang="es-ES" sz="1000" b="0" i="0" kern="1200" baseline="0" dirty="0" smtClean="0">
                          <a:solidFill>
                            <a:schemeClr val="dk1"/>
                          </a:solidFill>
                          <a:effectLst/>
                          <a:latin typeface="KG Miss Speechy IPA" panose="02000000000000000000" pitchFamily="2" charset="0"/>
                          <a:ea typeface="+mn-ea"/>
                          <a:cs typeface="+mn-cs"/>
                          <a:hlinkClick r:id="rId5"/>
                        </a:rPr>
                        <a:t>https://youtu.be/_AOVI1SBRfw?si=ENfhGoqNG-dwKRYM</a:t>
                      </a:r>
                      <a:r>
                        <a:rPr lang="es-ES" sz="1000" b="0" i="0" kern="1200" baseline="0" dirty="0" smtClean="0">
                          <a:solidFill>
                            <a:schemeClr val="dk1"/>
                          </a:solidFill>
                          <a:effectLst/>
                          <a:latin typeface="KG Miss Speechy IPA" panose="02000000000000000000" pitchFamily="2" charset="0"/>
                          <a:ea typeface="+mn-ea"/>
                          <a:cs typeface="+mn-cs"/>
                        </a:rPr>
                        <a:t> </a:t>
                      </a:r>
                      <a:r>
                        <a:rPr lang="es-MX" sz="1000" kern="1200" dirty="0" smtClean="0">
                          <a:solidFill>
                            <a:schemeClr val="dk1"/>
                          </a:solidFill>
                          <a:effectLst/>
                          <a:latin typeface="KG Miss Speechy IPA" panose="02000000000000000000" pitchFamily="2" charset="0"/>
                          <a:ea typeface="+mn-ea"/>
                          <a:cs typeface="+mn-cs"/>
                        </a:rPr>
                        <a:t>y comentar sobre estos.  Y para finalizar, imitar</a:t>
                      </a:r>
                      <a:r>
                        <a:rPr lang="es-MX" sz="1000" kern="1200" baseline="0" dirty="0" smtClean="0">
                          <a:solidFill>
                            <a:schemeClr val="dk1"/>
                          </a:solidFill>
                          <a:effectLst/>
                          <a:latin typeface="KG Miss Speechy IPA" panose="02000000000000000000" pitchFamily="2" charset="0"/>
                          <a:ea typeface="+mn-ea"/>
                          <a:cs typeface="+mn-cs"/>
                        </a:rPr>
                        <a:t> los movimientos que aparecen en  el video “</a:t>
                      </a:r>
                      <a:r>
                        <a:rPr lang="en-US" sz="1000" b="0" i="0" kern="1200" dirty="0" smtClean="0">
                          <a:solidFill>
                            <a:schemeClr val="dk1"/>
                          </a:solidFill>
                          <a:effectLst/>
                          <a:latin typeface="KG Miss Speechy IPA" panose="02000000000000000000" pitchFamily="2" charset="0"/>
                          <a:ea typeface="+mn-ea"/>
                          <a:cs typeface="+mn-cs"/>
                        </a:rPr>
                        <a:t>Freeze Dance with Arctic Animals |Brain Break | Winter Dance and Freeze |Sing Play Create” </a:t>
                      </a:r>
                      <a:r>
                        <a:rPr lang="en-US" sz="1000" b="0" i="0" kern="1200" dirty="0" smtClean="0">
                          <a:solidFill>
                            <a:schemeClr val="dk1"/>
                          </a:solidFill>
                          <a:effectLst/>
                          <a:latin typeface="KG Miss Speechy IPA" panose="02000000000000000000" pitchFamily="2" charset="0"/>
                          <a:ea typeface="+mn-ea"/>
                          <a:cs typeface="+mn-cs"/>
                          <a:hlinkClick r:id="rId6"/>
                        </a:rPr>
                        <a:t>https://www.youtube.com/watch?v=inV-L99IPtg</a:t>
                      </a:r>
                      <a:r>
                        <a:rPr lang="en-US" sz="1000" b="0" i="0" kern="1200" dirty="0" smtClean="0">
                          <a:solidFill>
                            <a:schemeClr val="dk1"/>
                          </a:solidFill>
                          <a:effectLst/>
                          <a:latin typeface="KG Miss Speechy IPA" panose="02000000000000000000" pitchFamily="2" charset="0"/>
                          <a:ea typeface="+mn-ea"/>
                          <a:cs typeface="+mn-cs"/>
                        </a:rPr>
                        <a:t>  y </a:t>
                      </a:r>
                      <a:r>
                        <a:rPr lang="en-US" sz="1000" b="0" i="0" kern="1200" dirty="0" err="1" smtClean="0">
                          <a:solidFill>
                            <a:schemeClr val="dk1"/>
                          </a:solidFill>
                          <a:effectLst/>
                          <a:latin typeface="KG Miss Speechy IPA" panose="02000000000000000000" pitchFamily="2" charset="0"/>
                          <a:ea typeface="+mn-ea"/>
                          <a:cs typeface="+mn-cs"/>
                        </a:rPr>
                        <a:t>moverse</a:t>
                      </a:r>
                      <a:r>
                        <a:rPr lang="en-US" sz="1000" b="0" i="0" kern="1200" dirty="0" smtClean="0">
                          <a:solidFill>
                            <a:schemeClr val="dk1"/>
                          </a:solidFill>
                          <a:effectLst/>
                          <a:latin typeface="KG Miss Speechy IPA" panose="02000000000000000000" pitchFamily="2" charset="0"/>
                          <a:ea typeface="+mn-ea"/>
                          <a:cs typeface="+mn-cs"/>
                        </a:rPr>
                        <a:t> al </a:t>
                      </a:r>
                      <a:r>
                        <a:rPr lang="en-US" sz="1000" b="0" i="0" kern="1200" dirty="0" err="1" smtClean="0">
                          <a:solidFill>
                            <a:schemeClr val="dk1"/>
                          </a:solidFill>
                          <a:effectLst/>
                          <a:latin typeface="KG Miss Speechy IPA" panose="02000000000000000000" pitchFamily="2" charset="0"/>
                          <a:ea typeface="+mn-ea"/>
                          <a:cs typeface="+mn-cs"/>
                        </a:rPr>
                        <a:t>ritmo</a:t>
                      </a:r>
                      <a:r>
                        <a:rPr lang="en-US" sz="1000" b="0" i="0" kern="1200" dirty="0" smtClean="0">
                          <a:solidFill>
                            <a:schemeClr val="dk1"/>
                          </a:solidFill>
                          <a:effectLst/>
                          <a:latin typeface="KG Miss Speechy IPA" panose="02000000000000000000" pitchFamily="2" charset="0"/>
                          <a:ea typeface="+mn-ea"/>
                          <a:cs typeface="+mn-cs"/>
                        </a:rPr>
                        <a:t> de la </a:t>
                      </a:r>
                      <a:r>
                        <a:rPr lang="en-US" sz="1000" b="0" i="0" kern="1200" dirty="0" err="1" smtClean="0">
                          <a:solidFill>
                            <a:schemeClr val="dk1"/>
                          </a:solidFill>
                          <a:effectLst/>
                          <a:latin typeface="KG Miss Speechy IPA" panose="02000000000000000000" pitchFamily="2" charset="0"/>
                          <a:ea typeface="+mn-ea"/>
                          <a:cs typeface="+mn-cs"/>
                        </a:rPr>
                        <a:t>música</a:t>
                      </a:r>
                      <a:r>
                        <a:rPr lang="en-US" sz="1000" b="0" i="0" kern="1200" dirty="0" smtClean="0">
                          <a:solidFill>
                            <a:schemeClr val="dk1"/>
                          </a:solidFill>
                          <a:effectLst/>
                          <a:latin typeface="KG Miss Speechy IPA" panose="02000000000000000000" pitchFamily="2" charset="0"/>
                          <a:ea typeface="+mn-ea"/>
                          <a:cs typeface="+mn-cs"/>
                        </a:rPr>
                        <a:t>.</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0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41997" y="4729253"/>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16626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Lunes 15 de Enero de 2024</a:t>
            </a:r>
          </a:p>
          <a:p>
            <a:pPr algn="ctr"/>
            <a:endParaRPr lang="es-MX" sz="6600" dirty="0">
              <a:latin typeface="A Year Without Rain" panose="02000000000000000000" pitchFamily="2" charset="0"/>
            </a:endParaRPr>
          </a:p>
        </p:txBody>
      </p:sp>
      <p:sp>
        <p:nvSpPr>
          <p:cNvPr id="2" name="CuadroTexto 1"/>
          <p:cNvSpPr txBox="1"/>
          <p:nvPr/>
        </p:nvSpPr>
        <p:spPr>
          <a:xfrm>
            <a:off x="883403" y="3130658"/>
            <a:ext cx="8105614" cy="2554545"/>
          </a:xfrm>
          <a:prstGeom prst="rect">
            <a:avLst/>
          </a:prstGeom>
          <a:noFill/>
        </p:spPr>
        <p:txBody>
          <a:bodyPr wrap="square" rtlCol="0">
            <a:spAutoFit/>
          </a:bodyPr>
          <a:lstStyle/>
          <a:p>
            <a:pPr algn="just"/>
            <a:r>
              <a:rPr lang="es-MX" sz="3200" dirty="0" smtClean="0">
                <a:latin typeface="KG Miss Speechy IPA" panose="02000000000000000000" pitchFamily="2" charset="0"/>
              </a:rPr>
              <a:t>Investigar cuales son los animales polares y traer imágenes para el día de mañana Martes 16 de Enero.</a:t>
            </a:r>
          </a:p>
          <a:p>
            <a:pPr algn="just"/>
            <a:endParaRPr lang="es-MX" sz="3200" dirty="0">
              <a:latin typeface="KG Miss Speechy IPA" panose="02000000000000000000" pitchFamily="2" charset="0"/>
            </a:endParaRPr>
          </a:p>
          <a:p>
            <a:pPr algn="just"/>
            <a:r>
              <a:rPr lang="es-MX" sz="3200" dirty="0" smtClean="0">
                <a:latin typeface="KG Miss Speechy IPA" panose="02000000000000000000" pitchFamily="2" charset="0"/>
              </a:rPr>
              <a:t>Traer una cartulina negra.</a:t>
            </a:r>
            <a:endParaRPr lang="es-MX" sz="3200" dirty="0">
              <a:latin typeface="KG Miss Speechy IPA" panose="02000000000000000000" pitchFamily="2" charset="0"/>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265687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968122699"/>
              </p:ext>
            </p:extLst>
          </p:nvPr>
        </p:nvGraphicFramePr>
        <p:xfrm>
          <a:off x="658395" y="706676"/>
          <a:ext cx="8245664" cy="6532701"/>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900" b="1" dirty="0" smtClean="0">
                          <a:solidFill>
                            <a:schemeClr val="tx1"/>
                          </a:solidFill>
                          <a:latin typeface="KG Miss Speechy IPA" panose="02000000000000000000" pitchFamily="2" charset="0"/>
                        </a:rPr>
                        <a:t>Nombre de</a:t>
                      </a:r>
                      <a:r>
                        <a:rPr lang="es-ES" sz="900" b="1" baseline="0" dirty="0" smtClean="0">
                          <a:solidFill>
                            <a:schemeClr val="tx1"/>
                          </a:solidFill>
                          <a:latin typeface="KG Miss Speechy IPA" panose="02000000000000000000" pitchFamily="2" charset="0"/>
                        </a:rPr>
                        <a:t> la actividad</a:t>
                      </a:r>
                      <a:r>
                        <a:rPr lang="es-ES" sz="900" b="1" dirty="0" smtClean="0">
                          <a:solidFill>
                            <a:schemeClr val="tx1"/>
                          </a:solidFill>
                          <a:latin typeface="KG Miss Speechy IPA" panose="02000000000000000000" pitchFamily="2" charset="0"/>
                        </a:rPr>
                        <a:t>:</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900" b="1" baseline="0" dirty="0" smtClean="0">
                          <a:solidFill>
                            <a:schemeClr val="tx1"/>
                          </a:solidFill>
                          <a:latin typeface="KG Miss Speechy IPA" panose="02000000000000000000" pitchFamily="2" charset="0"/>
                        </a:rPr>
                        <a:t>Animales polares / Oso Polar</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900" b="1" dirty="0" smtClean="0">
                          <a:solidFill>
                            <a:schemeClr val="tx1"/>
                          </a:solidFill>
                          <a:latin typeface="KG Miss Speechy IPA" panose="02000000000000000000" pitchFamily="2" charset="0"/>
                        </a:rPr>
                        <a:t>Fecha</a:t>
                      </a:r>
                      <a:r>
                        <a:rPr lang="es-ES" sz="900" b="1" baseline="0" dirty="0" smtClean="0">
                          <a:solidFill>
                            <a:schemeClr val="tx1"/>
                          </a:solidFill>
                          <a:latin typeface="KG Miss Speechy IPA" panose="02000000000000000000" pitchFamily="2" charset="0"/>
                        </a:rPr>
                        <a:t> de aplicación</a:t>
                      </a:r>
                      <a:r>
                        <a:rPr lang="es-ES" sz="900" b="1" dirty="0" smtClean="0">
                          <a:solidFill>
                            <a:schemeClr val="tx1"/>
                          </a:solidFill>
                          <a:latin typeface="KG Miss Speechy IPA" panose="02000000000000000000" pitchFamily="2" charset="0"/>
                        </a:rPr>
                        <a:t>:</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900" b="1" dirty="0" smtClean="0">
                          <a:solidFill>
                            <a:schemeClr val="tx1"/>
                          </a:solidFill>
                          <a:latin typeface="KG Miss Speechy IPA" panose="02000000000000000000" pitchFamily="2" charset="0"/>
                        </a:rPr>
                        <a:t>Martes 16</a:t>
                      </a:r>
                      <a:r>
                        <a:rPr lang="es-ES" sz="900" b="1" baseline="0" dirty="0" smtClean="0">
                          <a:solidFill>
                            <a:schemeClr val="tx1"/>
                          </a:solidFill>
                          <a:latin typeface="KG Miss Speechy IPA" panose="02000000000000000000" pitchFamily="2" charset="0"/>
                        </a:rPr>
                        <a:t> de Enero de 2024</a:t>
                      </a:r>
                      <a:endParaRPr lang="es-MX" sz="9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900" b="1" dirty="0" smtClean="0">
                          <a:solidFill>
                            <a:schemeClr val="tx1"/>
                          </a:solidFill>
                          <a:latin typeface="KG Miss Speechy IPA" panose="02000000000000000000" pitchFamily="2" charset="0"/>
                        </a:rPr>
                        <a:t>Campo</a:t>
                      </a:r>
                      <a:r>
                        <a:rPr lang="es-ES" sz="900" b="1" baseline="0" dirty="0" smtClean="0">
                          <a:solidFill>
                            <a:schemeClr val="tx1"/>
                          </a:solidFill>
                          <a:latin typeface="KG Miss Speechy IPA" panose="02000000000000000000" pitchFamily="2" charset="0"/>
                        </a:rPr>
                        <a:t> formativo que sustenta el aprendizaje</a:t>
                      </a:r>
                      <a:r>
                        <a:rPr lang="es-ES" sz="900" b="1" dirty="0" smtClean="0">
                          <a:solidFill>
                            <a:schemeClr val="tx1"/>
                          </a:solidFill>
                          <a:latin typeface="KG Miss Speechy IPA" panose="02000000000000000000" pitchFamily="2" charset="0"/>
                        </a:rPr>
                        <a:t>:</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900" b="1" dirty="0" smtClean="0">
                          <a:solidFill>
                            <a:schemeClr val="tx1"/>
                          </a:solidFill>
                          <a:latin typeface="KG Miss Speechy IPA" panose="02000000000000000000" pitchFamily="2" charset="0"/>
                        </a:rPr>
                        <a:t>Saberes</a:t>
                      </a:r>
                      <a:r>
                        <a:rPr lang="es-ES" sz="900" b="1" baseline="0" dirty="0" smtClean="0">
                          <a:solidFill>
                            <a:schemeClr val="tx1"/>
                          </a:solidFill>
                          <a:latin typeface="KG Miss Speechy IPA" panose="02000000000000000000" pitchFamily="2" charset="0"/>
                        </a:rPr>
                        <a:t> y Pensamiento Científico</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900" b="1" dirty="0" smtClean="0">
                          <a:solidFill>
                            <a:schemeClr val="tx1"/>
                          </a:solidFill>
                          <a:latin typeface="KG Miss Speechy IPA" panose="02000000000000000000" pitchFamily="2" charset="0"/>
                        </a:rPr>
                        <a:t>Contenido:</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900" dirty="0" smtClean="0">
                          <a:latin typeface="KG Miss Speechy IPA" panose="02000000000000000000" pitchFamily="2" charset="0"/>
                        </a:rPr>
                        <a:t>Exploración de la diversidad natural que existe en la comunidad y en otros lugares.</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900" b="1" dirty="0" smtClean="0">
                          <a:solidFill>
                            <a:schemeClr val="tx1"/>
                          </a:solidFill>
                          <a:latin typeface="KG Miss Speechy IPA" panose="02000000000000000000" pitchFamily="2" charset="0"/>
                        </a:rPr>
                        <a:t>Procesos</a:t>
                      </a:r>
                      <a:r>
                        <a:rPr lang="es-ES" sz="900" b="1" baseline="0" dirty="0" smtClean="0">
                          <a:solidFill>
                            <a:schemeClr val="tx1"/>
                          </a:solidFill>
                          <a:latin typeface="KG Miss Speechy IPA" panose="02000000000000000000" pitchFamily="2" charset="0"/>
                        </a:rPr>
                        <a:t> de Desarrollo del Aprendizaje (PDA):</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900" b="0" dirty="0" smtClean="0">
                          <a:solidFill>
                            <a:schemeClr val="tx1"/>
                          </a:solidFill>
                          <a:latin typeface="KG Miss Speechy IPA" panose="02000000000000000000" pitchFamily="2" charset="0"/>
                        </a:rPr>
                        <a:t>111.-</a:t>
                      </a:r>
                      <a:r>
                        <a:rPr lang="es-MX" sz="900" b="0" baseline="0" dirty="0" smtClean="0">
                          <a:solidFill>
                            <a:schemeClr val="tx1"/>
                          </a:solidFill>
                          <a:latin typeface="KG Miss Speechy IPA" panose="02000000000000000000" pitchFamily="2" charset="0"/>
                        </a:rPr>
                        <a:t> </a:t>
                      </a:r>
                      <a:r>
                        <a:rPr lang="es-ES" sz="900" b="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9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900" b="1" dirty="0" smtClean="0">
                          <a:solidFill>
                            <a:schemeClr val="tx1"/>
                          </a:solidFill>
                          <a:latin typeface="KG Miss Speechy IPA" panose="02000000000000000000" pitchFamily="2" charset="0"/>
                        </a:rPr>
                        <a:t>Transversalidad: </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900" b="0" dirty="0" smtClean="0">
                          <a:solidFill>
                            <a:schemeClr val="tx1"/>
                          </a:solidFill>
                          <a:latin typeface="KG Miss Speechy IPA" panose="02000000000000000000" pitchFamily="2" charset="0"/>
                        </a:rPr>
                        <a:t>1- </a:t>
                      </a:r>
                      <a:r>
                        <a:rPr lang="es-ES" sz="9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p>
                      <a:pPr algn="just"/>
                      <a:r>
                        <a:rPr lang="es-ES" sz="900" b="0" dirty="0" smtClean="0">
                          <a:latin typeface="KG Miss Speechy IPA" panose="02000000000000000000" pitchFamily="2" charset="0"/>
                        </a:rPr>
                        <a:t>111.-</a:t>
                      </a:r>
                      <a:r>
                        <a:rPr lang="es-ES" sz="900" b="0" baseline="0" dirty="0" smtClean="0">
                          <a:latin typeface="KG Miss Speechy IPA" panose="02000000000000000000" pitchFamily="2" charset="0"/>
                        </a:rPr>
                        <a:t> </a:t>
                      </a:r>
                      <a:r>
                        <a:rPr lang="es-ES" sz="900" dirty="0" smtClean="0">
                          <a:latin typeface="KG Miss Speechy IPA" panose="02000000000000000000" pitchFamily="2" charset="0"/>
                        </a:rPr>
                        <a:t>Enriquece sus producciones creativas al incluir o retomar elementos, tales como líneas, combinación de colores, formas, imágenes, gestos, posturas, sonidos, entre otros, de las manifestaciones artísticas y culturales.</a:t>
                      </a:r>
                      <a:endParaRPr lang="es-ES" sz="9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900" b="1" dirty="0" smtClean="0">
                          <a:solidFill>
                            <a:schemeClr val="tx1"/>
                          </a:solidFill>
                          <a:latin typeface="KG Miss Speechy IPA" panose="02000000000000000000" pitchFamily="2" charset="0"/>
                        </a:rPr>
                        <a:t>FASE</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900" b="1" dirty="0" smtClean="0">
                          <a:latin typeface="KG Miss Speechy IPA" panose="02000000000000000000" pitchFamily="2" charset="0"/>
                        </a:rPr>
                        <a:t>ACTIVIDAD</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900" b="1" dirty="0" smtClean="0">
                          <a:latin typeface="KG Miss Speechy IPA" panose="02000000000000000000" pitchFamily="2" charset="0"/>
                        </a:rPr>
                        <a:t>MATERIALES</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900" b="1" dirty="0" smtClean="0">
                          <a:latin typeface="KG Miss Speechy IPA" panose="02000000000000000000" pitchFamily="2" charset="0"/>
                        </a:rPr>
                        <a:t>INICIO:</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900" b="0" baseline="0" dirty="0" smtClean="0">
                          <a:latin typeface="KG Miss Speechy IPA" panose="02000000000000000000" pitchFamily="2" charset="0"/>
                        </a:rPr>
                        <a:t>Video “Animales polares | Antártida y Polo Sur | Canciones Infantiles | </a:t>
                      </a:r>
                      <a:r>
                        <a:rPr lang="es-ES" sz="900" b="0" baseline="0" dirty="0" err="1" smtClean="0">
                          <a:latin typeface="KG Miss Speechy IPA" panose="02000000000000000000" pitchFamily="2" charset="0"/>
                        </a:rPr>
                        <a:t>JunyTony</a:t>
                      </a:r>
                      <a:r>
                        <a:rPr lang="es-ES" sz="900" b="0" baseline="0" dirty="0" smtClean="0">
                          <a:latin typeface="KG Miss Speechy IPA" panose="02000000000000000000" pitchFamily="2" charset="0"/>
                        </a:rPr>
                        <a:t> en español”</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Lámina “Animales del Polo Norte y Polo Sur”</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Plumones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Imágenes de animales polares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Video “EL OSO POLAR”</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Lámina “OSO POLAR”</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¼ de cartulina negra</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Crayón blanco</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Canción “El Oso Polar”</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Canción “¡Aprende 4 maneras de moverte con el Oso Polar y OTA El Hipopótamo!”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900" kern="1200" dirty="0" smtClean="0">
                          <a:solidFill>
                            <a:schemeClr val="dk1"/>
                          </a:solidFill>
                          <a:effectLst/>
                          <a:latin typeface="KG Miss Speechy IPA" panose="02000000000000000000" pitchFamily="2" charset="0"/>
                          <a:ea typeface="+mn-ea"/>
                          <a:cs typeface="+mn-cs"/>
                        </a:rPr>
                        <a:t>Poner a los niños en plenaria y recordar sobre los animales a los cuales les gusta el frío, recordar quienes viven en el polo norte y quienes en el polo sur. De ser necesario volver a observar el video: “</a:t>
                      </a:r>
                      <a:r>
                        <a:rPr lang="es-ES" sz="900" b="0" i="0" kern="1200" dirty="0" smtClean="0">
                          <a:solidFill>
                            <a:schemeClr val="dk1"/>
                          </a:solidFill>
                          <a:effectLst/>
                          <a:latin typeface="KG Miss Speechy IPA" panose="02000000000000000000" pitchFamily="2" charset="0"/>
                          <a:ea typeface="+mn-ea"/>
                          <a:cs typeface="+mn-cs"/>
                        </a:rPr>
                        <a:t>Animales Polares | Antártida y Polo Sur | Canciones Infantiles | </a:t>
                      </a:r>
                      <a:r>
                        <a:rPr lang="es-ES" sz="900" b="0" i="0" kern="1200" dirty="0" err="1" smtClean="0">
                          <a:solidFill>
                            <a:schemeClr val="dk1"/>
                          </a:solidFill>
                          <a:effectLst/>
                          <a:latin typeface="KG Miss Speechy IPA" panose="02000000000000000000" pitchFamily="2" charset="0"/>
                          <a:ea typeface="+mn-ea"/>
                          <a:cs typeface="+mn-cs"/>
                        </a:rPr>
                        <a:t>JunyTony</a:t>
                      </a:r>
                      <a:r>
                        <a:rPr lang="es-ES" sz="900" b="0" i="0" kern="1200" dirty="0" smtClean="0">
                          <a:solidFill>
                            <a:schemeClr val="dk1"/>
                          </a:solidFill>
                          <a:effectLst/>
                          <a:latin typeface="KG Miss Speechy IPA" panose="02000000000000000000" pitchFamily="2" charset="0"/>
                          <a:ea typeface="+mn-ea"/>
                          <a:cs typeface="+mn-cs"/>
                        </a:rPr>
                        <a:t> en español”</a:t>
                      </a:r>
                      <a:r>
                        <a:rPr lang="es-ES" sz="900" b="0" i="0" kern="1200" baseline="0" dirty="0" smtClean="0">
                          <a:solidFill>
                            <a:schemeClr val="dk1"/>
                          </a:solidFill>
                          <a:effectLst/>
                          <a:latin typeface="KG Miss Speechy IPA" panose="02000000000000000000" pitchFamily="2" charset="0"/>
                          <a:ea typeface="+mn-ea"/>
                          <a:cs typeface="+mn-cs"/>
                        </a:rPr>
                        <a:t> </a:t>
                      </a:r>
                      <a:r>
                        <a:rPr lang="es-ES" sz="900" b="0" i="0" kern="1200" baseline="0" dirty="0" smtClean="0">
                          <a:solidFill>
                            <a:schemeClr val="dk1"/>
                          </a:solidFill>
                          <a:effectLst/>
                          <a:latin typeface="KG Miss Speechy IPA" panose="02000000000000000000" pitchFamily="2" charset="0"/>
                          <a:ea typeface="+mn-ea"/>
                          <a:cs typeface="+mn-cs"/>
                          <a:hlinkClick r:id="rId4"/>
                        </a:rPr>
                        <a:t>https://youtu.be/_AOVI1SBRfw?si=ENfhGoqNG-dwKRYM</a:t>
                      </a:r>
                      <a:r>
                        <a:rPr lang="es-ES" sz="900" b="0" i="0" kern="1200" baseline="0" dirty="0" smtClean="0">
                          <a:solidFill>
                            <a:schemeClr val="dk1"/>
                          </a:solidFill>
                          <a:effectLst/>
                          <a:latin typeface="KG Miss Speechy IPA" panose="02000000000000000000" pitchFamily="2" charset="0"/>
                          <a:ea typeface="+mn-ea"/>
                          <a:cs typeface="+mn-cs"/>
                        </a:rPr>
                        <a:t> .</a:t>
                      </a:r>
                      <a:endParaRPr lang="es-MX" sz="9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900" kern="1200" dirty="0" smtClean="0">
                          <a:solidFill>
                            <a:schemeClr val="dk1"/>
                          </a:solidFill>
                          <a:effectLst/>
                          <a:latin typeface="KG Miss Speechy IPA" panose="02000000000000000000" pitchFamily="2" charset="0"/>
                          <a:ea typeface="+mn-ea"/>
                          <a:cs typeface="+mn-cs"/>
                        </a:rPr>
                        <a:t>En la lámina “Animales del polo</a:t>
                      </a:r>
                      <a:r>
                        <a:rPr lang="es-MX" sz="900" kern="1200" baseline="0" dirty="0" smtClean="0">
                          <a:solidFill>
                            <a:schemeClr val="dk1"/>
                          </a:solidFill>
                          <a:effectLst/>
                          <a:latin typeface="KG Miss Speechy IPA" panose="02000000000000000000" pitchFamily="2" charset="0"/>
                          <a:ea typeface="+mn-ea"/>
                          <a:cs typeface="+mn-cs"/>
                        </a:rPr>
                        <a:t> Norte y Polo Sur</a:t>
                      </a:r>
                      <a:r>
                        <a:rPr lang="es-MX" sz="900" kern="1200" dirty="0" smtClean="0">
                          <a:solidFill>
                            <a:schemeClr val="dk1"/>
                          </a:solidFill>
                          <a:effectLst/>
                          <a:latin typeface="KG Miss Speechy IPA" panose="02000000000000000000" pitchFamily="2" charset="0"/>
                          <a:ea typeface="+mn-ea"/>
                          <a:cs typeface="+mn-cs"/>
                        </a:rPr>
                        <a:t>” ubicar el hemisferio norte y el hemisferio sur, a continuación, pegar</a:t>
                      </a:r>
                      <a:r>
                        <a:rPr lang="es-MX" sz="900" kern="1200" baseline="0" dirty="0" smtClean="0">
                          <a:solidFill>
                            <a:schemeClr val="dk1"/>
                          </a:solidFill>
                          <a:effectLst/>
                          <a:latin typeface="KG Miss Speechy IPA" panose="02000000000000000000" pitchFamily="2" charset="0"/>
                          <a:ea typeface="+mn-ea"/>
                          <a:cs typeface="+mn-cs"/>
                        </a:rPr>
                        <a:t> las imágenes de animales polares que traen desde casa en el hemisferio que </a:t>
                      </a:r>
                      <a:r>
                        <a:rPr lang="es-MX" sz="900" kern="1200" dirty="0" smtClean="0">
                          <a:solidFill>
                            <a:schemeClr val="dk1"/>
                          </a:solidFill>
                          <a:effectLst/>
                          <a:latin typeface="KG Miss Speechy IPA" panose="02000000000000000000" pitchFamily="2" charset="0"/>
                          <a:ea typeface="+mn-ea"/>
                          <a:cs typeface="+mn-cs"/>
                        </a:rPr>
                        <a:t> corresponda.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900" b="1" dirty="0" smtClean="0">
                          <a:latin typeface="KG Miss Speechy IPA" panose="02000000000000000000" pitchFamily="2" charset="0"/>
                        </a:rPr>
                        <a:t>DESARROLLO:</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900" b="0" kern="1200" dirty="0" smtClean="0">
                          <a:solidFill>
                            <a:schemeClr val="dk1"/>
                          </a:solidFill>
                          <a:effectLst/>
                          <a:latin typeface="KG Miss Speechy IPA" panose="02000000000000000000" pitchFamily="2" charset="0"/>
                          <a:ea typeface="+mn-ea"/>
                          <a:cs typeface="+mn-cs"/>
                        </a:rPr>
                        <a:t>Explicarles que el día de hoy aprenderemos sobre los osos polares, observar el video “</a:t>
                      </a:r>
                      <a:r>
                        <a:rPr lang="es-ES" sz="900" b="0" i="0" kern="1200" dirty="0" smtClean="0">
                          <a:solidFill>
                            <a:schemeClr val="dk1"/>
                          </a:solidFill>
                          <a:effectLst/>
                          <a:latin typeface="KG Miss Speechy IPA" panose="02000000000000000000" pitchFamily="2" charset="0"/>
                          <a:ea typeface="+mn-ea"/>
                          <a:cs typeface="+mn-cs"/>
                        </a:rPr>
                        <a:t>EL OSO POLAR | Videos educativos para niños | Los animales | Documentales para niños</a:t>
                      </a:r>
                      <a:r>
                        <a:rPr lang="es-MX" sz="900" b="0" kern="1200" dirty="0" smtClean="0">
                          <a:solidFill>
                            <a:schemeClr val="dk1"/>
                          </a:solidFill>
                          <a:effectLst/>
                          <a:latin typeface="KG Miss Speechy IPA" panose="02000000000000000000" pitchFamily="2" charset="0"/>
                          <a:ea typeface="+mn-ea"/>
                          <a:cs typeface="+mn-cs"/>
                        </a:rPr>
                        <a:t>” </a:t>
                      </a:r>
                      <a:r>
                        <a:rPr lang="es-MX" sz="900" b="0" kern="1200" dirty="0" smtClean="0">
                          <a:solidFill>
                            <a:schemeClr val="dk1"/>
                          </a:solidFill>
                          <a:effectLst/>
                          <a:latin typeface="KG Miss Speechy IPA" panose="02000000000000000000" pitchFamily="2" charset="0"/>
                          <a:ea typeface="+mn-ea"/>
                          <a:cs typeface="+mn-cs"/>
                          <a:hlinkClick r:id="rId5"/>
                        </a:rPr>
                        <a:t>https://www.youtube.com/watch?v=ULWUyKD5_Ok</a:t>
                      </a:r>
                      <a:r>
                        <a:rPr lang="es-MX" sz="900" b="0" kern="1200" dirty="0" smtClean="0">
                          <a:solidFill>
                            <a:schemeClr val="dk1"/>
                          </a:solidFill>
                          <a:effectLst/>
                          <a:latin typeface="KG Miss Speechy IPA" panose="02000000000000000000" pitchFamily="2" charset="0"/>
                          <a:ea typeface="+mn-ea"/>
                          <a:cs typeface="+mn-cs"/>
                        </a:rPr>
                        <a:t>  y enseguida contestar las preguntas de la</a:t>
                      </a:r>
                      <a:r>
                        <a:rPr lang="es-MX" sz="900" b="0" kern="1200" baseline="0" dirty="0" smtClean="0">
                          <a:solidFill>
                            <a:schemeClr val="dk1"/>
                          </a:solidFill>
                          <a:effectLst/>
                          <a:latin typeface="KG Miss Speechy IPA" panose="02000000000000000000" pitchFamily="2" charset="0"/>
                          <a:ea typeface="+mn-ea"/>
                          <a:cs typeface="+mn-cs"/>
                        </a:rPr>
                        <a:t> lámina</a:t>
                      </a:r>
                      <a:r>
                        <a:rPr lang="es-MX" sz="900" b="0" kern="1200" dirty="0" smtClean="0">
                          <a:solidFill>
                            <a:schemeClr val="dk1"/>
                          </a:solidFill>
                          <a:effectLst/>
                          <a:latin typeface="KG Miss Speechy IPA" panose="02000000000000000000" pitchFamily="2" charset="0"/>
                          <a:ea typeface="+mn-ea"/>
                          <a:cs typeface="+mn-cs"/>
                        </a:rPr>
                        <a:t> “OSO POLAR”: ¿Cómo es?, ¿Dónde vive?, ¿Qué come?, escribir lo que dicten los niños en la lámina.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900" b="1" dirty="0" smtClean="0">
                          <a:latin typeface="KG Miss Speechy IPA" panose="02000000000000000000" pitchFamily="2" charset="0"/>
                        </a:rPr>
                        <a:t>CIERRE:</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900" b="0" kern="1200" dirty="0" smtClean="0">
                          <a:solidFill>
                            <a:schemeClr val="dk1"/>
                          </a:solidFill>
                          <a:effectLst/>
                          <a:latin typeface="KG Miss Speechy IPA" panose="02000000000000000000" pitchFamily="2" charset="0"/>
                          <a:ea typeface="+mn-ea"/>
                          <a:cs typeface="+mn-cs"/>
                        </a:rPr>
                        <a:t>Para finalizar en un cuarto de cartulina negra dibujar con crayón blanco un oso polar.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900" b="0" kern="1200" dirty="0" smtClean="0">
                          <a:solidFill>
                            <a:schemeClr val="dk1"/>
                          </a:solidFill>
                          <a:effectLst/>
                          <a:latin typeface="KG Miss Speechy IPA" panose="02000000000000000000" pitchFamily="2" charset="0"/>
                          <a:ea typeface="+mn-ea"/>
                          <a:cs typeface="+mn-cs"/>
                        </a:rPr>
                        <a:t>Despedirnos con las canciones “El Oso Polar | Danilo &amp; </a:t>
                      </a:r>
                      <a:r>
                        <a:rPr lang="es-MX" sz="900" b="0" kern="1200" dirty="0" err="1" smtClean="0">
                          <a:solidFill>
                            <a:schemeClr val="dk1"/>
                          </a:solidFill>
                          <a:effectLst/>
                          <a:latin typeface="KG Miss Speechy IPA" panose="02000000000000000000" pitchFamily="2" charset="0"/>
                          <a:ea typeface="+mn-ea"/>
                          <a:cs typeface="+mn-cs"/>
                        </a:rPr>
                        <a:t>Chapis</a:t>
                      </a:r>
                      <a:r>
                        <a:rPr lang="es-MX" sz="900" b="0" kern="1200" dirty="0" smtClean="0">
                          <a:solidFill>
                            <a:schemeClr val="dk1"/>
                          </a:solidFill>
                          <a:effectLst/>
                          <a:latin typeface="KG Miss Speechy IPA" panose="02000000000000000000" pitchFamily="2" charset="0"/>
                          <a:ea typeface="+mn-ea"/>
                          <a:cs typeface="+mn-cs"/>
                        </a:rPr>
                        <a:t> | Canciones Infantiles” </a:t>
                      </a:r>
                      <a:r>
                        <a:rPr lang="es-MX" sz="900" b="0" kern="1200" dirty="0" smtClean="0">
                          <a:solidFill>
                            <a:schemeClr val="dk1"/>
                          </a:solidFill>
                          <a:effectLst/>
                          <a:latin typeface="KG Miss Speechy IPA" panose="02000000000000000000" pitchFamily="2" charset="0"/>
                          <a:ea typeface="+mn-ea"/>
                          <a:cs typeface="+mn-cs"/>
                          <a:hlinkClick r:id="rId6"/>
                        </a:rPr>
                        <a:t>https://youtu.be/gDBZrLATKUU?si=t11jsXULWzBmlozq</a:t>
                      </a:r>
                      <a:r>
                        <a:rPr lang="es-MX" sz="900" b="0" kern="1200" dirty="0" smtClean="0">
                          <a:solidFill>
                            <a:schemeClr val="dk1"/>
                          </a:solidFill>
                          <a:effectLst/>
                          <a:latin typeface="KG Miss Speechy IPA" panose="02000000000000000000" pitchFamily="2" charset="0"/>
                          <a:ea typeface="+mn-ea"/>
                          <a:cs typeface="+mn-cs"/>
                        </a:rPr>
                        <a:t>  y “</a:t>
                      </a:r>
                      <a:r>
                        <a:rPr lang="es-ES" sz="900" b="0" i="0" kern="1200" dirty="0" smtClean="0">
                          <a:solidFill>
                            <a:schemeClr val="dk1"/>
                          </a:solidFill>
                          <a:effectLst/>
                          <a:latin typeface="KG Miss Speechy IPA" panose="02000000000000000000" pitchFamily="2" charset="0"/>
                          <a:ea typeface="+mn-ea"/>
                          <a:cs typeface="+mn-cs"/>
                        </a:rPr>
                        <a:t>¡Aprende 4 Maneras de Moverte con El Oso Polar y OTA El Hipopótamo! - Cantando se aprende mejor” </a:t>
                      </a:r>
                      <a:r>
                        <a:rPr lang="es-ES" sz="900" b="0" i="0" kern="1200" dirty="0" smtClean="0">
                          <a:solidFill>
                            <a:schemeClr val="dk1"/>
                          </a:solidFill>
                          <a:effectLst/>
                          <a:latin typeface="KG Miss Speechy IPA" panose="02000000000000000000" pitchFamily="2" charset="0"/>
                          <a:ea typeface="+mn-ea"/>
                          <a:cs typeface="+mn-cs"/>
                          <a:hlinkClick r:id="rId7"/>
                        </a:rPr>
                        <a:t>https://www.youtube.com/watch?v=znK_0qdUEbA</a:t>
                      </a:r>
                      <a:r>
                        <a:rPr lang="es-ES" sz="900" b="0" i="0" kern="1200" dirty="0" smtClean="0">
                          <a:solidFill>
                            <a:schemeClr val="dk1"/>
                          </a:solidFill>
                          <a:effectLst/>
                          <a:latin typeface="KG Miss Speechy IPA" panose="02000000000000000000" pitchFamily="2" charset="0"/>
                          <a:ea typeface="+mn-ea"/>
                          <a:cs typeface="+mn-cs"/>
                        </a:rPr>
                        <a:t>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182323" y="3621523"/>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41997" y="4729253"/>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69545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811" y="-1371923"/>
            <a:ext cx="8146391" cy="10498724"/>
          </a:xfrm>
          <a:prstGeom prst="rect">
            <a:avLst/>
          </a:prstGeom>
        </p:spPr>
      </p:pic>
      <p:sp>
        <p:nvSpPr>
          <p:cNvPr id="12" name="CuadroTexto 11"/>
          <p:cNvSpPr txBox="1"/>
          <p:nvPr/>
        </p:nvSpPr>
        <p:spPr>
          <a:xfrm>
            <a:off x="821411" y="2143007"/>
            <a:ext cx="8353586" cy="3323987"/>
          </a:xfrm>
          <a:prstGeom prst="rect">
            <a:avLst/>
          </a:prstGeom>
          <a:noFill/>
        </p:spPr>
        <p:txBody>
          <a:bodyPr wrap="square" rtlCol="0">
            <a:spAutoFit/>
          </a:bodyPr>
          <a:lstStyle/>
          <a:p>
            <a:endParaRPr lang="es-ES" dirty="0"/>
          </a:p>
          <a:p>
            <a:r>
              <a:rPr lang="es-ES" sz="2400" dirty="0" smtClean="0">
                <a:latin typeface="KG Miss Speechy IPA" panose="02000000000000000000" pitchFamily="2" charset="0"/>
              </a:rPr>
              <a:t>Jardín de Niños:                               C.C.T:                      Sector: </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Educadora:                                  Zona Escolar:</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Grado y grupo:                    Ciclo Escolar: 2023 -2024</a:t>
            </a:r>
          </a:p>
          <a:p>
            <a:endParaRPr lang="es-ES" sz="2400" dirty="0">
              <a:latin typeface="KG Miss Speechy IPA" panose="02000000000000000000" pitchFamily="2" charset="0"/>
            </a:endParaRPr>
          </a:p>
          <a:p>
            <a:pPr algn="ctr"/>
            <a:r>
              <a:rPr lang="es-ES" sz="2400" dirty="0" smtClean="0">
                <a:latin typeface="KG Miss Speechy IPA" panose="02000000000000000000" pitchFamily="2" charset="0"/>
              </a:rPr>
              <a:t>Fecha de aplicación: 08 al 26 de Enero de 2024</a:t>
            </a:r>
            <a:endParaRPr lang="es-MX" sz="2400" dirty="0">
              <a:latin typeface="KG Miss Speechy IPA" panose="02000000000000000000" pitchFamily="2" charset="0"/>
            </a:endParaRPr>
          </a:p>
        </p:txBody>
      </p:sp>
      <p:sp>
        <p:nvSpPr>
          <p:cNvPr id="14" name="Rectángulo 13"/>
          <p:cNvSpPr/>
          <p:nvPr/>
        </p:nvSpPr>
        <p:spPr>
          <a:xfrm>
            <a:off x="1400680" y="1116253"/>
            <a:ext cx="7195048" cy="830997"/>
          </a:xfrm>
          <a:prstGeom prst="rect">
            <a:avLst/>
          </a:prstGeom>
        </p:spPr>
        <p:txBody>
          <a:bodyPr wrap="none">
            <a:prstTxWarp prst="textArchUp">
              <a:avLst/>
            </a:prstTxWarp>
            <a:spAutoFit/>
          </a:bodyPr>
          <a:lstStyle/>
          <a:p>
            <a:pPr algn="ctr"/>
            <a:r>
              <a:rPr lang="es-ES" sz="4400" dirty="0">
                <a:latin typeface="A Year Without Rain" panose="02000000000000000000" pitchFamily="2" charset="0"/>
              </a:rPr>
              <a:t>Aprendamos sobre el </a:t>
            </a:r>
            <a:r>
              <a:rPr lang="es-ES" sz="4800" dirty="0">
                <a:solidFill>
                  <a:srgbClr val="0070C0"/>
                </a:solidFill>
                <a:latin typeface="Super Boys" panose="02000600000000000000" pitchFamily="2" charset="0"/>
              </a:rPr>
              <a:t>INVIERNO</a:t>
            </a:r>
          </a:p>
        </p:txBody>
      </p:sp>
      <p:pic>
        <p:nvPicPr>
          <p:cNvPr id="18" name="Picture 12" descr="Zoo animals &amp; Prepositions Flashcards | Quiz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8531" y="5215676"/>
            <a:ext cx="2685635" cy="255672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337" y="5465022"/>
            <a:ext cx="3696427" cy="2448965"/>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0628" y="5997050"/>
            <a:ext cx="452617" cy="433799"/>
          </a:xfrm>
          <a:prstGeom prst="rect">
            <a:avLst/>
          </a:prstGeom>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407" y="998647"/>
            <a:ext cx="452617" cy="433799"/>
          </a:xfrm>
          <a:prstGeom prst="rect">
            <a:avLst/>
          </a:prstGeom>
        </p:spPr>
      </p:pic>
      <p:pic>
        <p:nvPicPr>
          <p:cNvPr id="22" name="Imagen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2380" y="2815379"/>
            <a:ext cx="452617" cy="433799"/>
          </a:xfrm>
          <a:prstGeom prst="rect">
            <a:avLst/>
          </a:prstGeom>
        </p:spPr>
      </p:pic>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0953" y="6177555"/>
            <a:ext cx="452617" cy="433799"/>
          </a:xfrm>
          <a:prstGeom prst="rect">
            <a:avLst/>
          </a:prstGeom>
        </p:spPr>
      </p:pic>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9100" y="962252"/>
            <a:ext cx="452617" cy="433799"/>
          </a:xfrm>
          <a:prstGeom prst="rect">
            <a:avLst/>
          </a:prstGeom>
        </p:spPr>
      </p:pic>
      <p:pic>
        <p:nvPicPr>
          <p:cNvPr id="25" name="Imagen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8338" y="646051"/>
            <a:ext cx="870273" cy="703869"/>
          </a:xfrm>
          <a:prstGeom prst="rect">
            <a:avLst/>
          </a:prstGeom>
        </p:spPr>
      </p:pic>
    </p:spTree>
    <p:extLst>
      <p:ext uri="{BB962C8B-B14F-4D97-AF65-F5344CB8AC3E}">
        <p14:creationId xmlns:p14="http://schemas.microsoft.com/office/powerpoint/2010/main" val="164545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5602" name="Picture 2" descr="https://i.pinimg.com/564x/ef/29/95/ef299526d509fec2bfc13782f48637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361" y="1778176"/>
            <a:ext cx="3991882" cy="5343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604" name="Picture 4" descr="https://i.pinimg.com/564x/08/99/8d/08998dd7230c1249edc1de06f2e230a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441" y="1692287"/>
            <a:ext cx="4258159" cy="5429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44590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844467673"/>
              </p:ext>
            </p:extLst>
          </p:nvPr>
        </p:nvGraphicFramePr>
        <p:xfrm>
          <a:off x="658395" y="706676"/>
          <a:ext cx="8245664" cy="6283221"/>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Zorro Polar</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Miércoles 17</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Saberes</a:t>
                      </a:r>
                      <a:r>
                        <a:rPr lang="es-ES" sz="1000" b="1" baseline="0" dirty="0" smtClean="0">
                          <a:solidFill>
                            <a:schemeClr val="tx1"/>
                          </a:solidFill>
                          <a:latin typeface="KG Miss Speechy IPA" panose="02000000000000000000" pitchFamily="2" charset="0"/>
                        </a:rPr>
                        <a:t> y Pensamiento Científico</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Exploración de la diversidad natural que existe en la comunidad y en otros lugares.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MX" sz="1000" b="0" baseline="0" dirty="0" smtClean="0">
                          <a:solidFill>
                            <a:schemeClr val="tx1"/>
                          </a:solidFill>
                          <a:latin typeface="KG Miss Speechy IPA" panose="02000000000000000000" pitchFamily="2" charset="0"/>
                        </a:rPr>
                        <a:t> </a:t>
                      </a:r>
                      <a:r>
                        <a:rPr lang="es-ES" sz="1000" b="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p>
                      <a:pPr algn="just"/>
                      <a:r>
                        <a:rPr lang="es-ES" sz="1000" b="0" dirty="0" smtClean="0">
                          <a:latin typeface="KG Miss Speechy IPA" panose="02000000000000000000" pitchFamily="2" charset="0"/>
                        </a:rPr>
                        <a:t>111.-</a:t>
                      </a:r>
                      <a:r>
                        <a:rPr lang="es-ES" sz="1000" b="0" baseline="0" dirty="0" smtClean="0">
                          <a:latin typeface="KG Miss Speechy IPA" panose="02000000000000000000" pitchFamily="2" charset="0"/>
                        </a:rPr>
                        <a:t> </a:t>
                      </a:r>
                      <a:r>
                        <a:rPr lang="es-ES" sz="1000" dirty="0" smtClean="0">
                          <a:latin typeface="KG Miss Speechy IPA" panose="02000000000000000000" pitchFamily="2" charset="0"/>
                        </a:rPr>
                        <a:t>Enriquece sus producciones creativas al incluir o retomar elementos, tales como líneas, combinación de colores, formas, imágenes, gestos, posturas, sonidos, entre otros, de las manifestaciones artísticas y culturales.</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Lámina “ZORRO ÁRTICO”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Video “El zorro polar en Noruega | NATIONAL GEOGRAPHIC ESPAÑA”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Ficha de trabajo 5</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Crayones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Tijeras </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Pegamento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Lápiz</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Poema “Z. de Zorro Ártico”</a:t>
                      </a:r>
                    </a:p>
                    <a:p>
                      <a:pPr algn="ctr"/>
                      <a:endParaRPr lang="es-ES" sz="1000" b="0" baseline="0" dirty="0" smtClean="0">
                        <a:latin typeface="KG Miss Speechy IPA" panose="02000000000000000000" pitchFamily="2" charset="0"/>
                      </a:endParaRPr>
                    </a:p>
                    <a:p>
                      <a:pPr algn="ctr"/>
                      <a:endParaRPr lang="es-ES" sz="1000" b="0" baseline="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recordar lo que aprendimos el día de ayer, sobre el oso polar. Darnos los buenos días.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Mencionarles que el día de hoy aprenderemos sobre otro animal polar, mostrarles la lámina “ZORRO ÁRTICO” y preguntarles: ¿recuerdan cómo se llama?, ¿pertenece al polo norte o al polo sur? </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b="0" kern="1200" dirty="0" smtClean="0">
                          <a:solidFill>
                            <a:schemeClr val="dk1"/>
                          </a:solidFill>
                          <a:effectLst/>
                          <a:latin typeface="KG Miss Speechy IPA" panose="02000000000000000000" pitchFamily="2" charset="0"/>
                          <a:ea typeface="+mn-ea"/>
                          <a:cs typeface="+mn-cs"/>
                        </a:rPr>
                        <a:t>Enseguida observar el video “</a:t>
                      </a:r>
                      <a:r>
                        <a:rPr lang="es-ES" sz="1000" b="0" i="0" kern="1200" dirty="0" smtClean="0">
                          <a:solidFill>
                            <a:schemeClr val="dk1"/>
                          </a:solidFill>
                          <a:effectLst/>
                          <a:latin typeface="KG Miss Speechy IPA" panose="02000000000000000000" pitchFamily="2" charset="0"/>
                          <a:ea typeface="+mn-ea"/>
                          <a:cs typeface="+mn-cs"/>
                        </a:rPr>
                        <a:t>El zorro polar en Noruega | NATIONAL GEOGRAPHIC ESPAÑA</a:t>
                      </a:r>
                      <a:r>
                        <a:rPr lang="es-MX" sz="1000" b="0" kern="1200" dirty="0" smtClean="0">
                          <a:solidFill>
                            <a:schemeClr val="dk1"/>
                          </a:solidFill>
                          <a:effectLst/>
                          <a:latin typeface="KG Miss Speechy IPA" panose="02000000000000000000" pitchFamily="2" charset="0"/>
                          <a:ea typeface="+mn-ea"/>
                          <a:cs typeface="+mn-cs"/>
                        </a:rPr>
                        <a:t>” </a:t>
                      </a:r>
                      <a:r>
                        <a:rPr lang="es-MX" sz="1000" b="0" kern="1200" dirty="0" smtClean="0">
                          <a:solidFill>
                            <a:schemeClr val="dk1"/>
                          </a:solidFill>
                          <a:effectLst/>
                          <a:latin typeface="KG Miss Speechy IPA" panose="02000000000000000000" pitchFamily="2" charset="0"/>
                          <a:ea typeface="+mn-ea"/>
                          <a:cs typeface="+mn-cs"/>
                          <a:hlinkClick r:id="rId4"/>
                        </a:rPr>
                        <a:t>https://www.youtube.com/watch?v=S7_TQuBEDlI</a:t>
                      </a:r>
                      <a:r>
                        <a:rPr lang="es-MX" sz="1000" b="0" kern="1200" dirty="0" smtClean="0">
                          <a:solidFill>
                            <a:schemeClr val="dk1"/>
                          </a:solidFill>
                          <a:effectLst/>
                          <a:latin typeface="KG Miss Speechy IPA" panose="02000000000000000000" pitchFamily="2" charset="0"/>
                          <a:ea typeface="+mn-ea"/>
                          <a:cs typeface="+mn-cs"/>
                        </a:rPr>
                        <a:t>  y comentar sobre este para responder las siguientes preguntas en la lámina: ¿Cómo es?, ¿Dónde vive?, ¿Qué come?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Posteriormente, pedirles que en la ficha de trabajo 5, respondan a los cuestionamientos sobre el Zorro Ártico, recortando y pegando las respuestas donde corresponda.</a:t>
                      </a:r>
                    </a:p>
                    <a:p>
                      <a:pPr algn="just"/>
                      <a:r>
                        <a:rPr lang="es-MX" sz="1000" kern="1200" dirty="0" smtClean="0">
                          <a:solidFill>
                            <a:schemeClr val="dk1"/>
                          </a:solidFill>
                          <a:effectLst/>
                          <a:latin typeface="KG Miss Speechy IPA" panose="02000000000000000000" pitchFamily="2" charset="0"/>
                          <a:ea typeface="+mn-ea"/>
                          <a:cs typeface="+mn-cs"/>
                        </a:rPr>
                        <a:t>Para finalizar, decir de manera grupal el poema “Z.</a:t>
                      </a:r>
                      <a:r>
                        <a:rPr lang="es-MX" sz="1000" kern="1200" baseline="0" dirty="0" smtClean="0">
                          <a:solidFill>
                            <a:schemeClr val="dk1"/>
                          </a:solidFill>
                          <a:effectLst/>
                          <a:latin typeface="KG Miss Speechy IPA" panose="02000000000000000000" pitchFamily="2" charset="0"/>
                          <a:ea typeface="+mn-ea"/>
                          <a:cs typeface="+mn-cs"/>
                        </a:rPr>
                        <a:t> de Zorro Ártico</a:t>
                      </a:r>
                      <a:r>
                        <a:rPr lang="es-MX" sz="1000" kern="1200" dirty="0" smtClean="0">
                          <a:solidFill>
                            <a:schemeClr val="dk1"/>
                          </a:solidFill>
                          <a:effectLst/>
                          <a:latin typeface="KG Miss Speechy IPA" panose="02000000000000000000" pitchFamily="2" charset="0"/>
                          <a:ea typeface="+mn-ea"/>
                          <a:cs typeface="+mn-cs"/>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07707" y="5291228"/>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250648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Miércoles 17 de Enero de 2024</a:t>
            </a:r>
          </a:p>
          <a:p>
            <a:pPr algn="ctr"/>
            <a:endParaRPr lang="es-MX" sz="6600" dirty="0">
              <a:latin typeface="A Year Without Rain" panose="02000000000000000000" pitchFamily="2" charset="0"/>
            </a:endParaRPr>
          </a:p>
        </p:txBody>
      </p:sp>
      <p:sp>
        <p:nvSpPr>
          <p:cNvPr id="2" name="CuadroTexto 1"/>
          <p:cNvSpPr txBox="1"/>
          <p:nvPr/>
        </p:nvSpPr>
        <p:spPr>
          <a:xfrm>
            <a:off x="883403" y="3130658"/>
            <a:ext cx="8105614" cy="2554545"/>
          </a:xfrm>
          <a:prstGeom prst="rect">
            <a:avLst/>
          </a:prstGeom>
          <a:noFill/>
        </p:spPr>
        <p:txBody>
          <a:bodyPr wrap="square" rtlCol="0">
            <a:spAutoFit/>
          </a:bodyPr>
          <a:lstStyle/>
          <a:p>
            <a:pPr algn="just"/>
            <a:r>
              <a:rPr lang="es-MX" sz="3200" dirty="0" smtClean="0">
                <a:latin typeface="KG Miss Speechy IPA" panose="02000000000000000000" pitchFamily="2" charset="0"/>
              </a:rPr>
              <a:t>Traer para el día de mañana un plato desechable plano, un mandil, y trozos de estambre negro. (6-8 trozos de estambre, traerlos en una bolsita con nombre).</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275519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206649687"/>
              </p:ext>
            </p:extLst>
          </p:nvPr>
        </p:nvGraphicFramePr>
        <p:xfrm>
          <a:off x="658395" y="706676"/>
          <a:ext cx="8245664" cy="6588021"/>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Morsa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Jueves 18</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Saberes</a:t>
                      </a:r>
                      <a:r>
                        <a:rPr lang="es-ES" sz="1000" b="1" baseline="0" dirty="0" smtClean="0">
                          <a:solidFill>
                            <a:schemeClr val="tx1"/>
                          </a:solidFill>
                          <a:latin typeface="KG Miss Speechy IPA" panose="02000000000000000000" pitchFamily="2" charset="0"/>
                        </a:rPr>
                        <a:t> y Pensamiento Científico</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Exploración de la diversidad natural que existe en la comunidad y en otros lugares.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MX" sz="1000" b="0" baseline="0" dirty="0" smtClean="0">
                          <a:solidFill>
                            <a:schemeClr val="tx1"/>
                          </a:solidFill>
                          <a:latin typeface="KG Miss Speechy IPA" panose="02000000000000000000" pitchFamily="2" charset="0"/>
                        </a:rPr>
                        <a:t> </a:t>
                      </a:r>
                      <a:r>
                        <a:rPr lang="es-ES" sz="1000" b="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p>
                      <a:pPr algn="just"/>
                      <a:r>
                        <a:rPr lang="es-ES" sz="1000" b="0" dirty="0" smtClean="0">
                          <a:latin typeface="KG Miss Speechy IPA" panose="02000000000000000000" pitchFamily="2" charset="0"/>
                        </a:rPr>
                        <a:t>111.-</a:t>
                      </a:r>
                      <a:r>
                        <a:rPr lang="es-ES" sz="1000" b="0" baseline="0" dirty="0" smtClean="0">
                          <a:latin typeface="KG Miss Speechy IPA" panose="02000000000000000000" pitchFamily="2" charset="0"/>
                        </a:rPr>
                        <a:t> </a:t>
                      </a:r>
                      <a:r>
                        <a:rPr lang="es-ES" sz="1000" dirty="0" smtClean="0">
                          <a:latin typeface="KG Miss Speechy IPA" panose="02000000000000000000" pitchFamily="2" charset="0"/>
                        </a:rPr>
                        <a:t>Enriquece sus producciones creativas al incluir o retomar elementos, tales como líneas, combinación de colores, formas, imágenes, gestos, posturas, sonidos, entre otros, de las manifestaciones artísticas y culturales.</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Video “¿Sabias esto sobre la morsa?”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Lámina “MORSA”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Plumones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Plato desechable plano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Pintura café</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Pincel</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Ficha de trabajo 6</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Tijeras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Pegamento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Estambre negro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Canción “Morsa”</a:t>
                      </a:r>
                    </a:p>
                    <a:p>
                      <a:pPr algn="ctr"/>
                      <a:endParaRPr lang="es-ES" sz="1000" b="0" baseline="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Poner a los niños en plenaria y darnos lo buenos días, posteriormente, recordar lo que hemos estado aprendiendo sobre el invierno y los animales polares. Después, observar el video “¿sabías esto sobre la morsa?” </a:t>
                      </a:r>
                      <a:r>
                        <a:rPr lang="es-MX" sz="1000" kern="1200" dirty="0" smtClean="0">
                          <a:solidFill>
                            <a:schemeClr val="dk1"/>
                          </a:solidFill>
                          <a:effectLst/>
                          <a:latin typeface="KG Miss Speechy IPA" panose="02000000000000000000" pitchFamily="2" charset="0"/>
                          <a:ea typeface="+mn-ea"/>
                          <a:cs typeface="+mn-cs"/>
                          <a:hlinkClick r:id="rId4"/>
                        </a:rPr>
                        <a:t>https://www.youtube.com/shorts/e1aCkqlUEkc</a:t>
                      </a:r>
                      <a:r>
                        <a:rPr lang="es-MX" sz="1000" kern="1200" baseline="0" dirty="0" smtClean="0">
                          <a:solidFill>
                            <a:schemeClr val="dk1"/>
                          </a:solidFill>
                          <a:effectLst/>
                          <a:latin typeface="KG Miss Speechy IPA" panose="02000000000000000000" pitchFamily="2" charset="0"/>
                          <a:ea typeface="+mn-ea"/>
                          <a:cs typeface="+mn-cs"/>
                        </a:rPr>
                        <a:t> </a:t>
                      </a:r>
                      <a:r>
                        <a:rPr lang="es-MX" sz="1000" kern="1200" dirty="0" smtClean="0">
                          <a:solidFill>
                            <a:schemeClr val="dk1"/>
                          </a:solidFill>
                          <a:effectLst/>
                          <a:latin typeface="KG Miss Speechy IPA" panose="02000000000000000000" pitchFamily="2" charset="0"/>
                          <a:ea typeface="+mn-ea"/>
                          <a:cs typeface="+mn-cs"/>
                        </a:rPr>
                        <a:t>y hacerles las siguientes preguntas que se contestaran en la lámina “MORSA”.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Enseguida elaborarán una morsa, pintaran un plato desechable plano de color café, enseguida en la ficha de trabajo 6 recortarán y pegaran en el plato los ojos, nariz y colmillos, y como bigotes les colocarán estambre negro.</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i="0" kern="1200" dirty="0" smtClean="0">
                          <a:solidFill>
                            <a:schemeClr val="dk1"/>
                          </a:solidFill>
                          <a:effectLst/>
                          <a:latin typeface="KG Miss Speechy IPA" panose="02000000000000000000" pitchFamily="2" charset="0"/>
                          <a:ea typeface="+mn-ea"/>
                          <a:cs typeface="+mn-cs"/>
                        </a:rPr>
                        <a:t>Para</a:t>
                      </a:r>
                      <a:r>
                        <a:rPr lang="es-ES" sz="1000" b="0" i="0" kern="1200" baseline="0" dirty="0" smtClean="0">
                          <a:solidFill>
                            <a:schemeClr val="dk1"/>
                          </a:solidFill>
                          <a:effectLst/>
                          <a:latin typeface="KG Miss Speechy IPA" panose="02000000000000000000" pitchFamily="2" charset="0"/>
                          <a:ea typeface="+mn-ea"/>
                          <a:cs typeface="+mn-cs"/>
                        </a:rPr>
                        <a:t> finalizar, despedirnos entonando la canción “</a:t>
                      </a:r>
                      <a:r>
                        <a:rPr lang="es-ES" sz="1000" b="0" i="0" kern="1200" dirty="0" smtClean="0">
                          <a:solidFill>
                            <a:schemeClr val="dk1"/>
                          </a:solidFill>
                          <a:effectLst/>
                          <a:latin typeface="KG Miss Speechy IPA" panose="02000000000000000000" pitchFamily="2" charset="0"/>
                          <a:ea typeface="+mn-ea"/>
                          <a:cs typeface="+mn-cs"/>
                        </a:rPr>
                        <a:t>Morsa | Animales del Mar | </a:t>
                      </a:r>
                      <a:r>
                        <a:rPr lang="es-ES" sz="1000" b="0" i="0" kern="1200" dirty="0" err="1" smtClean="0">
                          <a:solidFill>
                            <a:schemeClr val="dk1"/>
                          </a:solidFill>
                          <a:effectLst/>
                          <a:latin typeface="KG Miss Speechy IPA" panose="02000000000000000000" pitchFamily="2" charset="0"/>
                          <a:ea typeface="+mn-ea"/>
                          <a:cs typeface="+mn-cs"/>
                        </a:rPr>
                        <a:t>Pinkfong</a:t>
                      </a:r>
                      <a:r>
                        <a:rPr lang="es-ES" sz="1000" b="0" i="0" kern="1200" dirty="0" smtClean="0">
                          <a:solidFill>
                            <a:schemeClr val="dk1"/>
                          </a:solidFill>
                          <a:effectLst/>
                          <a:latin typeface="KG Miss Speechy IPA" panose="02000000000000000000" pitchFamily="2" charset="0"/>
                          <a:ea typeface="+mn-ea"/>
                          <a:cs typeface="+mn-cs"/>
                        </a:rPr>
                        <a:t> Canciones Infantiles” </a:t>
                      </a:r>
                      <a:r>
                        <a:rPr lang="es-ES" sz="1000" b="0" i="0" kern="1200" dirty="0" smtClean="0">
                          <a:solidFill>
                            <a:schemeClr val="dk1"/>
                          </a:solidFill>
                          <a:effectLst/>
                          <a:latin typeface="KG Miss Speechy IPA" panose="02000000000000000000" pitchFamily="2" charset="0"/>
                          <a:ea typeface="+mn-ea"/>
                          <a:cs typeface="+mn-cs"/>
                          <a:hlinkClick r:id="rId5"/>
                        </a:rPr>
                        <a:t>https://www.youtube.com/watch?v=MsoyhL7k7Yo</a:t>
                      </a:r>
                      <a:r>
                        <a:rPr lang="es-ES" sz="1000" b="0" i="0" kern="1200" dirty="0" smtClean="0">
                          <a:solidFill>
                            <a:schemeClr val="dk1"/>
                          </a:solidFill>
                          <a:effectLst/>
                          <a:latin typeface="KG Miss Speechy IPA" panose="02000000000000000000" pitchFamily="2" charset="0"/>
                          <a:ea typeface="+mn-ea"/>
                          <a:cs typeface="+mn-cs"/>
                        </a:rPr>
                        <a:t> .</a:t>
                      </a:r>
                    </a:p>
                    <a:p>
                      <a:pPr algn="just"/>
                      <a:endParaRPr lang="es-MX" sz="1000" b="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07707" y="5291228"/>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749136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6626" name="Picture 2" descr="https://i.pinimg.com/564x/cf/17/a2/cf17a2a7a8d3a7fca3f876e940bb42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959" y="1778176"/>
            <a:ext cx="3488481" cy="5232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405034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Jueves 18 de Enero de 2024</a:t>
            </a:r>
          </a:p>
          <a:p>
            <a:pPr algn="ctr"/>
            <a:endParaRPr lang="es-MX" sz="6600" dirty="0">
              <a:latin typeface="A Year Without Rain" panose="02000000000000000000" pitchFamily="2" charset="0"/>
            </a:endParaRPr>
          </a:p>
        </p:txBody>
      </p:sp>
      <p:sp>
        <p:nvSpPr>
          <p:cNvPr id="2" name="CuadroTexto 1"/>
          <p:cNvSpPr txBox="1"/>
          <p:nvPr/>
        </p:nvSpPr>
        <p:spPr>
          <a:xfrm>
            <a:off x="883403" y="3130658"/>
            <a:ext cx="8105614" cy="584775"/>
          </a:xfrm>
          <a:prstGeom prst="rect">
            <a:avLst/>
          </a:prstGeom>
          <a:noFill/>
        </p:spPr>
        <p:txBody>
          <a:bodyPr wrap="square" rtlCol="0">
            <a:spAutoFit/>
          </a:bodyPr>
          <a:lstStyle/>
          <a:p>
            <a:pPr algn="just"/>
            <a:r>
              <a:rPr lang="es-MX" sz="3200" dirty="0" smtClean="0">
                <a:latin typeface="KG Miss Speechy IPA" panose="02000000000000000000" pitchFamily="2" charset="0"/>
              </a:rPr>
              <a:t>Traer un cascaron de huevo.</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54842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378656801"/>
              </p:ext>
            </p:extLst>
          </p:nvPr>
        </p:nvGraphicFramePr>
        <p:xfrm>
          <a:off x="658395" y="706676"/>
          <a:ext cx="8245664" cy="6588021"/>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Animales del Polo Sur/ Pingüino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Viernes 19</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Saberes</a:t>
                      </a:r>
                      <a:r>
                        <a:rPr lang="es-ES" sz="1000" b="1" baseline="0" dirty="0" smtClean="0">
                          <a:solidFill>
                            <a:schemeClr val="tx1"/>
                          </a:solidFill>
                          <a:latin typeface="KG Miss Speechy IPA" panose="02000000000000000000" pitchFamily="2" charset="0"/>
                        </a:rPr>
                        <a:t> y Pensamiento Científico</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Exploración de la diversidad natural que existe en la comunidad y en otros lugares.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MX" sz="1000" b="0" baseline="0" dirty="0" smtClean="0">
                          <a:solidFill>
                            <a:schemeClr val="tx1"/>
                          </a:solidFill>
                          <a:latin typeface="KG Miss Speechy IPA" panose="02000000000000000000" pitchFamily="2" charset="0"/>
                        </a:rPr>
                        <a:t> </a:t>
                      </a:r>
                      <a:r>
                        <a:rPr lang="es-ES" sz="1000" b="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p>
                      <a:pPr algn="just"/>
                      <a:r>
                        <a:rPr lang="es-ES" sz="1000" b="0" dirty="0" smtClean="0">
                          <a:latin typeface="KG Miss Speechy IPA" panose="02000000000000000000" pitchFamily="2" charset="0"/>
                        </a:rPr>
                        <a:t>111.-</a:t>
                      </a:r>
                      <a:r>
                        <a:rPr lang="es-ES" sz="1000" b="0" baseline="0" dirty="0" smtClean="0">
                          <a:latin typeface="KG Miss Speechy IPA" panose="02000000000000000000" pitchFamily="2" charset="0"/>
                        </a:rPr>
                        <a:t> </a:t>
                      </a:r>
                      <a:r>
                        <a:rPr lang="es-ES" sz="1000" dirty="0" smtClean="0">
                          <a:latin typeface="KG Miss Speechy IPA" panose="02000000000000000000" pitchFamily="2" charset="0"/>
                        </a:rPr>
                        <a:t>Enriquece sus producciones creativas al incluir o retomar elementos, tales como líneas, combinación de colores, formas, imágenes, gestos, posturas, sonidos, entre otros, de las manifestaciones artísticas y culturales.</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Cuento “El huevo del Emperador”</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Lámina “PINGÜINO”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Plumones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Ficha de trabajo 7</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Crayones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Cascarón de huevo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Pinturas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Pincel</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Canción “LOS PINGÜINOS”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recordar lo que se hizo en la semana, sobre los animales del polo norte y características importantes de algunos de ellos.</a:t>
                      </a:r>
                    </a:p>
                    <a:p>
                      <a:pPr algn="just"/>
                      <a:r>
                        <a:rPr lang="es-MX" sz="1000" kern="1200" dirty="0" smtClean="0">
                          <a:solidFill>
                            <a:schemeClr val="dk1"/>
                          </a:solidFill>
                          <a:effectLst/>
                          <a:latin typeface="KG Miss Speechy IPA" panose="02000000000000000000" pitchFamily="2" charset="0"/>
                          <a:ea typeface="+mn-ea"/>
                          <a:cs typeface="+mn-cs"/>
                        </a:rPr>
                        <a:t>Mencionarles que a partir de hoy continuaremos aprendiendo sobre animales del polo sur; pedirles que mencionen algunos de ellos si los recuerdan, observando la lámina que se hizo anteriormente.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Posteriormente, mencionarles que este día aprenderemos sobre los pingüinos y hacerles las siguientes preguntas: ¿Qué saben sobre los pingüinos? Escuchar sus respuestas.</a:t>
                      </a:r>
                    </a:p>
                    <a:p>
                      <a:pPr algn="just"/>
                      <a:r>
                        <a:rPr lang="es-MX" sz="1000" kern="1200" dirty="0" smtClean="0">
                          <a:solidFill>
                            <a:schemeClr val="dk1"/>
                          </a:solidFill>
                          <a:effectLst/>
                          <a:latin typeface="KG Miss Speechy IPA" panose="02000000000000000000" pitchFamily="2" charset="0"/>
                          <a:ea typeface="+mn-ea"/>
                          <a:cs typeface="+mn-cs"/>
                        </a:rPr>
                        <a:t>Enseguida narrarles</a:t>
                      </a:r>
                      <a:r>
                        <a:rPr lang="es-MX" sz="1000" kern="1200" baseline="0" dirty="0" smtClean="0">
                          <a:solidFill>
                            <a:schemeClr val="dk1"/>
                          </a:solidFill>
                          <a:effectLst/>
                          <a:latin typeface="KG Miss Speechy IPA" panose="02000000000000000000" pitchFamily="2" charset="0"/>
                          <a:ea typeface="+mn-ea"/>
                          <a:cs typeface="+mn-cs"/>
                        </a:rPr>
                        <a:t> el cuento “El huevo del Emperador</a:t>
                      </a:r>
                      <a:r>
                        <a:rPr lang="es-MX" sz="1000" kern="1200" dirty="0" smtClean="0">
                          <a:solidFill>
                            <a:schemeClr val="dk1"/>
                          </a:solidFill>
                          <a:effectLst/>
                          <a:latin typeface="KG Miss Speechy IPA" panose="02000000000000000000" pitchFamily="2" charset="0"/>
                          <a:ea typeface="+mn-ea"/>
                          <a:cs typeface="+mn-cs"/>
                        </a:rPr>
                        <a:t>” y comentar acerca de este, contestar las preguntas de la lámina “PINGÜINO”.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b="0" kern="1200" dirty="0" smtClean="0">
                          <a:solidFill>
                            <a:schemeClr val="dk1"/>
                          </a:solidFill>
                          <a:effectLst/>
                          <a:latin typeface="KG Miss Speechy IPA" panose="02000000000000000000" pitchFamily="2" charset="0"/>
                          <a:ea typeface="+mn-ea"/>
                          <a:cs typeface="+mn-cs"/>
                        </a:rPr>
                        <a:t>Comentar sobre el</a:t>
                      </a:r>
                      <a:r>
                        <a:rPr lang="es-MX" sz="1000" b="0" kern="1200" baseline="0" dirty="0" smtClean="0">
                          <a:solidFill>
                            <a:schemeClr val="dk1"/>
                          </a:solidFill>
                          <a:effectLst/>
                          <a:latin typeface="KG Miss Speechy IPA" panose="02000000000000000000" pitchFamily="2" charset="0"/>
                          <a:ea typeface="+mn-ea"/>
                          <a:cs typeface="+mn-cs"/>
                        </a:rPr>
                        <a:t> cuento</a:t>
                      </a:r>
                      <a:r>
                        <a:rPr lang="es-MX" sz="1000" b="0" kern="1200" dirty="0" smtClean="0">
                          <a:solidFill>
                            <a:schemeClr val="dk1"/>
                          </a:solidFill>
                          <a:effectLst/>
                          <a:latin typeface="KG Miss Speechy IPA" panose="02000000000000000000" pitchFamily="2" charset="0"/>
                          <a:ea typeface="+mn-ea"/>
                          <a:cs typeface="+mn-cs"/>
                        </a:rPr>
                        <a:t> y solicitarles que en la ficha de trabajo 7 observen</a:t>
                      </a:r>
                      <a:r>
                        <a:rPr lang="es-MX" sz="1000" b="0" kern="1200" baseline="0" dirty="0" smtClean="0">
                          <a:solidFill>
                            <a:schemeClr val="dk1"/>
                          </a:solidFill>
                          <a:effectLst/>
                          <a:latin typeface="KG Miss Speechy IPA" panose="02000000000000000000" pitchFamily="2" charset="0"/>
                          <a:ea typeface="+mn-ea"/>
                          <a:cs typeface="+mn-cs"/>
                        </a:rPr>
                        <a:t> el ciclo de vida del pingüino, comenten sobre el con sus compañeros y maestra(o) e ilustren las imágenes. Además, pedirles que en un cascarón lo pinten con forma de pingüino y pedirles que traten de cuidarlo como si fueran el papá pingüino, deberán cuidarlo por el resto del día. </a:t>
                      </a:r>
                      <a:r>
                        <a:rPr lang="es-MX" sz="1000" b="0" kern="1200" dirty="0" smtClean="0">
                          <a:solidFill>
                            <a:schemeClr val="dk1"/>
                          </a:solidFill>
                          <a:effectLst/>
                          <a:latin typeface="KG Miss Speechy IPA" panose="02000000000000000000" pitchFamily="2" charset="0"/>
                          <a:ea typeface="+mn-ea"/>
                          <a:cs typeface="+mn-cs"/>
                        </a:rPr>
                        <a:t>Para finalizar, cantar la canción “</a:t>
                      </a:r>
                      <a:r>
                        <a:rPr lang="es-ES" sz="1000" b="0" i="0" kern="1200" dirty="0" smtClean="0">
                          <a:solidFill>
                            <a:schemeClr val="dk1"/>
                          </a:solidFill>
                          <a:effectLst/>
                          <a:latin typeface="KG Miss Speechy IPA" panose="02000000000000000000" pitchFamily="2" charset="0"/>
                          <a:ea typeface="+mn-ea"/>
                          <a:cs typeface="+mn-cs"/>
                        </a:rPr>
                        <a:t>LOS PINGÜINOS Canciones Infantiles | </a:t>
                      </a:r>
                      <a:r>
                        <a:rPr lang="es-ES" sz="1000" b="0" i="0" kern="1200" dirty="0" err="1" smtClean="0">
                          <a:solidFill>
                            <a:schemeClr val="dk1"/>
                          </a:solidFill>
                          <a:effectLst/>
                          <a:latin typeface="KG Miss Speechy IPA" panose="02000000000000000000" pitchFamily="2" charset="0"/>
                          <a:ea typeface="+mn-ea"/>
                          <a:cs typeface="+mn-cs"/>
                        </a:rPr>
                        <a:t>Dubbi</a:t>
                      </a:r>
                      <a:r>
                        <a:rPr lang="es-ES" sz="1000" b="0" i="0" kern="1200" dirty="0" smtClean="0">
                          <a:solidFill>
                            <a:schemeClr val="dk1"/>
                          </a:solidFill>
                          <a:effectLst/>
                          <a:latin typeface="KG Miss Speechy IPA" panose="02000000000000000000" pitchFamily="2" charset="0"/>
                          <a:ea typeface="+mn-ea"/>
                          <a:cs typeface="+mn-cs"/>
                        </a:rPr>
                        <a:t> </a:t>
                      </a:r>
                      <a:r>
                        <a:rPr lang="es-ES" sz="1000" b="0" i="0" kern="1200" dirty="0" err="1" smtClean="0">
                          <a:solidFill>
                            <a:schemeClr val="dk1"/>
                          </a:solidFill>
                          <a:effectLst/>
                          <a:latin typeface="KG Miss Speechy IPA" panose="02000000000000000000" pitchFamily="2" charset="0"/>
                          <a:ea typeface="+mn-ea"/>
                          <a:cs typeface="+mn-cs"/>
                        </a:rPr>
                        <a:t>Kids</a:t>
                      </a:r>
                      <a:endParaRPr lang="es-ES" sz="1000" b="0" i="0" kern="1200" dirty="0" smtClean="0">
                        <a:solidFill>
                          <a:schemeClr val="dk1"/>
                        </a:solidFill>
                        <a:effectLst/>
                        <a:latin typeface="KG Miss Speechy IPA" panose="02000000000000000000" pitchFamily="2" charset="0"/>
                        <a:ea typeface="+mn-ea"/>
                        <a:cs typeface="+mn-cs"/>
                      </a:endParaRPr>
                    </a:p>
                    <a:p>
                      <a:pPr algn="just"/>
                      <a:r>
                        <a:rPr lang="es-MX" sz="1000" b="0" kern="1200" dirty="0" smtClean="0">
                          <a:solidFill>
                            <a:schemeClr val="dk1"/>
                          </a:solidFill>
                          <a:effectLst/>
                          <a:latin typeface="KG Miss Speechy IPA" panose="02000000000000000000" pitchFamily="2" charset="0"/>
                          <a:ea typeface="+mn-ea"/>
                          <a:cs typeface="+mn-cs"/>
                        </a:rPr>
                        <a:t>” </a:t>
                      </a:r>
                      <a:r>
                        <a:rPr lang="es-MX" sz="1000" b="0" kern="1200" dirty="0" smtClean="0">
                          <a:solidFill>
                            <a:schemeClr val="dk1"/>
                          </a:solidFill>
                          <a:effectLst/>
                          <a:latin typeface="KG Miss Speechy IPA" panose="02000000000000000000" pitchFamily="2" charset="0"/>
                          <a:ea typeface="+mn-ea"/>
                          <a:cs typeface="+mn-cs"/>
                          <a:hlinkClick r:id="rId4"/>
                        </a:rPr>
                        <a:t>https://www.youtube.com/watch?v=NEztFVNRDxE</a:t>
                      </a:r>
                      <a:r>
                        <a:rPr lang="es-MX" sz="1000" b="0" kern="1200" dirty="0" smtClean="0">
                          <a:solidFill>
                            <a:schemeClr val="dk1"/>
                          </a:solidFill>
                          <a:effectLst/>
                          <a:latin typeface="KG Miss Speechy IPA" panose="02000000000000000000" pitchFamily="2" charset="0"/>
                          <a:ea typeface="+mn-ea"/>
                          <a:cs typeface="+mn-cs"/>
                        </a:rPr>
                        <a:t>  siguiendo los pasos. </a:t>
                      </a:r>
                      <a:endParaRPr lang="es-MX" sz="1000" b="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07707" y="5291228"/>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60554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7650" name="Picture 2" descr="https://i.pinimg.com/564x/f7/bd/d0/f7bdd03f01b63082a15cb0abe7c5378a.jpg"/>
          <p:cNvPicPr>
            <a:picLocks noChangeAspect="1" noChangeArrowheads="1"/>
          </p:cNvPicPr>
          <p:nvPr/>
        </p:nvPicPr>
        <p:blipFill rotWithShape="1">
          <a:blip r:embed="rId4">
            <a:extLst>
              <a:ext uri="{28A0092B-C50C-407E-A947-70E740481C1C}">
                <a14:useLocalDpi xmlns:a14="http://schemas.microsoft.com/office/drawing/2010/main" val="0"/>
              </a:ext>
            </a:extLst>
          </a:blip>
          <a:srcRect l="16726" t="27413" r="16371" b="19573"/>
          <a:stretch/>
        </p:blipFill>
        <p:spPr bwMode="auto">
          <a:xfrm>
            <a:off x="3232149" y="2133983"/>
            <a:ext cx="3594101" cy="37973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98355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Viernes 19 de Enero de 2024</a:t>
            </a:r>
          </a:p>
          <a:p>
            <a:pPr algn="ctr"/>
            <a:endParaRPr lang="es-MX" sz="6600" dirty="0">
              <a:latin typeface="A Year Without Rain" panose="02000000000000000000" pitchFamily="2" charset="0"/>
            </a:endParaRPr>
          </a:p>
        </p:txBody>
      </p:sp>
      <p:sp>
        <p:nvSpPr>
          <p:cNvPr id="2" name="CuadroTexto 1"/>
          <p:cNvSpPr txBox="1"/>
          <p:nvPr/>
        </p:nvSpPr>
        <p:spPr>
          <a:xfrm>
            <a:off x="1177871" y="2588217"/>
            <a:ext cx="8105614" cy="1569660"/>
          </a:xfrm>
          <a:prstGeom prst="rect">
            <a:avLst/>
          </a:prstGeom>
          <a:noFill/>
        </p:spPr>
        <p:txBody>
          <a:bodyPr wrap="square" rtlCol="0">
            <a:spAutoFit/>
          </a:bodyPr>
          <a:lstStyle/>
          <a:p>
            <a:pPr algn="just"/>
            <a:r>
              <a:rPr lang="es-MX" sz="2400" dirty="0" smtClean="0">
                <a:latin typeface="KG Miss Speechy IPA" panose="02000000000000000000" pitchFamily="2" charset="0"/>
              </a:rPr>
              <a:t>Traer una  botella de plástico o un bote de mayonesa cortado de la siguiente manera (tratar de quemar las orillas con un encendedor para que no esté filoso), para el día de Lunes 22 de Enero.</a:t>
            </a:r>
          </a:p>
        </p:txBody>
      </p:sp>
      <p:pic>
        <p:nvPicPr>
          <p:cNvPr id="6" name="Picture 6" descr="https://i.pinimg.com/564x/d3/32/c4/d332c44ebc27c48270389c36e9ab35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652" y="4292368"/>
            <a:ext cx="2053095" cy="2737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15308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811" y="-1371923"/>
            <a:ext cx="8146391" cy="10498724"/>
          </a:xfrm>
          <a:prstGeom prst="rect">
            <a:avLst/>
          </a:prstGeom>
        </p:spPr>
      </p:pic>
      <p:sp>
        <p:nvSpPr>
          <p:cNvPr id="14" name="Rectángulo 13"/>
          <p:cNvSpPr/>
          <p:nvPr/>
        </p:nvSpPr>
        <p:spPr>
          <a:xfrm>
            <a:off x="1431676" y="1668321"/>
            <a:ext cx="7195048" cy="830997"/>
          </a:xfrm>
          <a:prstGeom prst="rect">
            <a:avLst/>
          </a:prstGeom>
        </p:spPr>
        <p:txBody>
          <a:bodyPr wrap="none">
            <a:prstTxWarp prst="textArchUp">
              <a:avLst/>
            </a:prstTxWarp>
            <a:spAutoFit/>
          </a:bodyPr>
          <a:lstStyle/>
          <a:p>
            <a:pPr algn="ctr"/>
            <a:r>
              <a:rPr lang="es-ES" sz="4400" dirty="0" smtClean="0">
                <a:latin typeface="A Year Without Rain" panose="02000000000000000000" pitchFamily="2" charset="0"/>
              </a:rPr>
              <a:t>Cronograma de actividades</a:t>
            </a:r>
          </a:p>
          <a:p>
            <a:pPr algn="ctr"/>
            <a:r>
              <a:rPr lang="es-ES" sz="4400" dirty="0" smtClean="0">
                <a:solidFill>
                  <a:srgbClr val="0070C0"/>
                </a:solidFill>
                <a:latin typeface="A Year Without Rain" panose="02000000000000000000" pitchFamily="2" charset="0"/>
              </a:rPr>
              <a:t>22 al 26 de Enero de 2024</a:t>
            </a:r>
            <a:endParaRPr lang="es-ES" sz="4800" dirty="0">
              <a:solidFill>
                <a:srgbClr val="0070C0"/>
              </a:solidFill>
              <a:latin typeface="Super Boys" panose="02000600000000000000" pitchFamily="2" charset="0"/>
            </a:endParaRPr>
          </a:p>
        </p:txBody>
      </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628" y="5997050"/>
            <a:ext cx="452617" cy="433799"/>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407" y="998647"/>
            <a:ext cx="452617" cy="433799"/>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380" y="2815379"/>
            <a:ext cx="452617" cy="433799"/>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0953" y="6177555"/>
            <a:ext cx="452617" cy="433799"/>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100" y="962252"/>
            <a:ext cx="452617" cy="43379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770992331"/>
              </p:ext>
            </p:extLst>
          </p:nvPr>
        </p:nvGraphicFramePr>
        <p:xfrm>
          <a:off x="637263" y="2143876"/>
          <a:ext cx="8624454" cy="4862043"/>
        </p:xfrm>
        <a:graphic>
          <a:graphicData uri="http://schemas.openxmlformats.org/drawingml/2006/table">
            <a:tbl>
              <a:tblPr firstRow="1" bandRow="1">
                <a:tableStyleId>{5C22544A-7EE6-4342-B048-85BDC9FD1C3A}</a:tableStyleId>
              </a:tblPr>
              <a:tblGrid>
                <a:gridCol w="846842"/>
                <a:gridCol w="1522285"/>
                <a:gridCol w="1537855"/>
                <a:gridCol w="1558636"/>
                <a:gridCol w="1641764"/>
                <a:gridCol w="1517072"/>
              </a:tblGrid>
              <a:tr h="750291">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22</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MARTES 23</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MIÉRCOLES 24</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25</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VIERNES 26</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Honores a la bandera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dirty="0" smtClean="0">
                          <a:latin typeface="A Year Without Rain" panose="02000000000000000000" pitchFamily="2" charset="0"/>
                        </a:rPr>
                        <a:t>C.TE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Orca</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ACTIVIDAD:Foca</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err="1" smtClean="0">
                          <a:latin typeface="A Year Without Rain" panose="02000000000000000000" pitchFamily="2" charset="0"/>
                        </a:rPr>
                        <a:t>Calentamien</a:t>
                      </a:r>
                      <a:r>
                        <a:rPr lang="es-MX" dirty="0" smtClean="0">
                          <a:latin typeface="A Year Without Rain" panose="02000000000000000000" pitchFamily="2" charset="0"/>
                        </a:rPr>
                        <a:t>-to</a:t>
                      </a:r>
                      <a:r>
                        <a:rPr lang="es-MX" baseline="0" dirty="0" smtClean="0">
                          <a:latin typeface="A Year Without Rain" panose="02000000000000000000" pitchFamily="2" charset="0"/>
                        </a:rPr>
                        <a:t> Global</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¡Cuidemos</a:t>
                      </a:r>
                      <a:r>
                        <a:rPr lang="es-MX" baseline="0" dirty="0" smtClean="0">
                          <a:latin typeface="A Year Without Rain" panose="02000000000000000000" pitchFamily="2" charset="0"/>
                        </a:rPr>
                        <a:t> el Planeta!</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Abigail" pitchFamily="50" charset="0"/>
                        </a:rPr>
                        <a:t>Recreo</a:t>
                      </a:r>
                      <a:endParaRPr lang="es-MX" sz="2800" dirty="0">
                        <a:latin typeface="Abigail" pitchFamily="50"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CFF"/>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49560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811" y="-1371923"/>
            <a:ext cx="8146391" cy="10498724"/>
          </a:xfrm>
          <a:prstGeom prst="rect">
            <a:avLst/>
          </a:prstGeom>
        </p:spPr>
      </p:pic>
      <p:sp>
        <p:nvSpPr>
          <p:cNvPr id="14" name="Rectángulo 13"/>
          <p:cNvSpPr/>
          <p:nvPr/>
        </p:nvSpPr>
        <p:spPr>
          <a:xfrm>
            <a:off x="1431676" y="1308959"/>
            <a:ext cx="7195048" cy="830997"/>
          </a:xfrm>
          <a:prstGeom prst="rect">
            <a:avLst/>
          </a:prstGeom>
        </p:spPr>
        <p:txBody>
          <a:bodyPr wrap="none">
            <a:prstTxWarp prst="textArchUp">
              <a:avLst/>
            </a:prstTxWarp>
            <a:spAutoFit/>
          </a:bodyPr>
          <a:lstStyle/>
          <a:p>
            <a:pPr algn="ctr"/>
            <a:r>
              <a:rPr lang="es-ES" sz="4400" dirty="0" smtClean="0">
                <a:latin typeface="A Year Without Rain" panose="02000000000000000000" pitchFamily="2" charset="0"/>
              </a:rPr>
              <a:t> </a:t>
            </a:r>
            <a:r>
              <a:rPr lang="es-ES" sz="6000" dirty="0" smtClean="0">
                <a:solidFill>
                  <a:srgbClr val="0070C0"/>
                </a:solidFill>
                <a:latin typeface="Super Boys" panose="02000600000000000000" pitchFamily="2" charset="0"/>
              </a:rPr>
              <a:t>DICIEMBRE</a:t>
            </a:r>
            <a:endParaRPr lang="es-ES" sz="6000" dirty="0">
              <a:solidFill>
                <a:srgbClr val="0070C0"/>
              </a:solidFill>
              <a:latin typeface="Super Boys" panose="02000600000000000000" pitchFamily="2" charset="0"/>
            </a:endParaRPr>
          </a:p>
        </p:txBody>
      </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467" y="1238859"/>
            <a:ext cx="452617" cy="433799"/>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380" y="2815379"/>
            <a:ext cx="452617" cy="433799"/>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100" y="962252"/>
            <a:ext cx="452617" cy="43379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04385404"/>
              </p:ext>
            </p:extLst>
          </p:nvPr>
        </p:nvGraphicFramePr>
        <p:xfrm>
          <a:off x="686326" y="1507239"/>
          <a:ext cx="8575391" cy="809714"/>
        </p:xfrm>
        <a:graphic>
          <a:graphicData uri="http://schemas.openxmlformats.org/drawingml/2006/table">
            <a:tbl>
              <a:tblPr firstRow="1" firstCol="1" bandRow="1">
                <a:tableStyleId>{5C22544A-7EE6-4342-B048-85BDC9FD1C3A}</a:tableStyleId>
              </a:tblPr>
              <a:tblGrid>
                <a:gridCol w="1166522"/>
                <a:gridCol w="1166522"/>
                <a:gridCol w="1439680"/>
                <a:gridCol w="1166522"/>
                <a:gridCol w="1166522"/>
                <a:gridCol w="1166522"/>
                <a:gridCol w="1303101"/>
              </a:tblGrid>
              <a:tr h="809714">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LUNES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MARTES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MIÉRCOLES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JUEVES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VIERNES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SÁBADO</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DOMINGO</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13305199"/>
              </p:ext>
            </p:extLst>
          </p:nvPr>
        </p:nvGraphicFramePr>
        <p:xfrm>
          <a:off x="686324" y="2066600"/>
          <a:ext cx="8575395" cy="3719742"/>
        </p:xfrm>
        <a:graphic>
          <a:graphicData uri="http://schemas.openxmlformats.org/drawingml/2006/table">
            <a:tbl>
              <a:tblPr firstRow="1" firstCol="1" bandRow="1">
                <a:tableStyleId>{5C22544A-7EE6-4342-B048-85BDC9FD1C3A}</a:tableStyleId>
              </a:tblPr>
              <a:tblGrid>
                <a:gridCol w="1229720"/>
                <a:gridCol w="1257703"/>
                <a:gridCol w="1206401"/>
                <a:gridCol w="1243713"/>
                <a:gridCol w="1206401"/>
                <a:gridCol w="1206401"/>
                <a:gridCol w="1225056"/>
              </a:tblGrid>
              <a:tr h="668472">
                <a:tc>
                  <a:txBody>
                    <a:bodyPr/>
                    <a:lstStyle/>
                    <a:p>
                      <a:pPr algn="l">
                        <a:lnSpc>
                          <a:spcPct val="107000"/>
                        </a:lnSpc>
                        <a:spcAft>
                          <a:spcPts val="0"/>
                        </a:spcAft>
                      </a:pPr>
                      <a:r>
                        <a:rPr lang="es-MX" sz="1600" b="0" i="0" dirty="0">
                          <a:solidFill>
                            <a:schemeClr val="tx1"/>
                          </a:solidFill>
                          <a:effectLst/>
                          <a:latin typeface="A Year Without Rain" panose="02000000000000000000" pitchFamily="2" charset="0"/>
                        </a:rPr>
                        <a:t> </a:t>
                      </a:r>
                      <a:r>
                        <a:rPr lang="es-MX" sz="1600" b="0" i="0" dirty="0" smtClean="0">
                          <a:solidFill>
                            <a:schemeClr val="tx1"/>
                          </a:solidFill>
                          <a:effectLst/>
                          <a:latin typeface="A Year Without Rain" panose="02000000000000000000" pitchFamily="2" charset="0"/>
                        </a:rPr>
                        <a:t>1</a:t>
                      </a:r>
                    </a:p>
                    <a:p>
                      <a:pPr algn="ctr">
                        <a:lnSpc>
                          <a:spcPct val="107000"/>
                        </a:lnSpc>
                        <a:spcAft>
                          <a:spcPts val="0"/>
                        </a:spcAft>
                      </a:pPr>
                      <a:r>
                        <a:rPr lang="es-MX" sz="1600" b="0" i="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Año Nuevo</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A Year Without Rain" panose="02000000000000000000" pitchFamily="2" charset="0"/>
                        </a:rPr>
                        <a:t>2</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A Year Without Rain" panose="02000000000000000000" pitchFamily="2" charset="0"/>
                        </a:rPr>
                        <a:t>3</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A Year Without Rain" panose="02000000000000000000" pitchFamily="2" charset="0"/>
                        </a:rPr>
                        <a:t>4</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A Year Without Rain" panose="02000000000000000000" pitchFamily="2" charset="0"/>
                          <a:ea typeface="+mn-ea"/>
                          <a:cs typeface="+mn-cs"/>
                        </a:rPr>
                        <a:t>5</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A Year Without Rain" panose="02000000000000000000" pitchFamily="2" charset="0"/>
                          <a:ea typeface="+mn-ea"/>
                          <a:cs typeface="+mn-cs"/>
                        </a:rPr>
                        <a:t>6</a:t>
                      </a:r>
                    </a:p>
                    <a:p>
                      <a:pPr algn="ctr">
                        <a:lnSpc>
                          <a:spcPct val="107000"/>
                        </a:lnSpc>
                        <a:spcAft>
                          <a:spcPts val="0"/>
                        </a:spcAft>
                      </a:pPr>
                      <a:r>
                        <a:rPr lang="es-MX" sz="1600" b="0" i="0" dirty="0" smtClean="0">
                          <a:solidFill>
                            <a:schemeClr val="tx1"/>
                          </a:solidFill>
                          <a:effectLst/>
                          <a:latin typeface="A Year Without Rain" panose="02000000000000000000" pitchFamily="2" charset="0"/>
                          <a:ea typeface="+mn-ea"/>
                          <a:cs typeface="+mn-cs"/>
                        </a:rPr>
                        <a:t>Día de Reyes</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7</a:t>
                      </a:r>
                      <a:endParaRPr lang="es-MX" sz="1600" b="0" i="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8472">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8</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ea typeface="+mn-ea"/>
                          <a:cs typeface="+mn-cs"/>
                        </a:rPr>
                        <a:t>9</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10</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11</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12</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13</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14</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990">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15</a:t>
                      </a:r>
                    </a:p>
                    <a:p>
                      <a:pPr algn="ctr">
                        <a:lnSpc>
                          <a:spcPct val="107000"/>
                        </a:lnSpc>
                        <a:spcAft>
                          <a:spcPts val="0"/>
                        </a:spcAft>
                      </a:pPr>
                      <a:r>
                        <a:rPr lang="es-MX" sz="1600" b="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Día del compositor</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16</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17</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18</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19</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20</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21</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8472">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22</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23</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24</a:t>
                      </a:r>
                    </a:p>
                    <a:p>
                      <a:pPr algn="ctr">
                        <a:lnSpc>
                          <a:spcPct val="107000"/>
                        </a:lnSpc>
                        <a:spcAft>
                          <a:spcPts val="0"/>
                        </a:spcAft>
                      </a:pPr>
                      <a:r>
                        <a:rPr lang="es-MX" sz="1600" b="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Día </a:t>
                      </a:r>
                      <a:r>
                        <a:rPr lang="es-MX" sz="1600" b="0" dirty="0" err="1"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Intl</a:t>
                      </a:r>
                      <a:r>
                        <a:rPr lang="es-MX" sz="1600" b="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a:t>
                      </a:r>
                      <a:r>
                        <a:rPr lang="es-MX" sz="1600" b="0" baseline="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 De la Educación</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25</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26</a:t>
                      </a:r>
                    </a:p>
                    <a:p>
                      <a:pPr algn="ctr">
                        <a:lnSpc>
                          <a:spcPct val="107000"/>
                        </a:lnSpc>
                        <a:spcAft>
                          <a:spcPts val="0"/>
                        </a:spcAft>
                      </a:pPr>
                      <a:r>
                        <a:rPr lang="es-MX" sz="1200" b="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C.T.E</a:t>
                      </a:r>
                    </a:p>
                    <a:p>
                      <a:pPr algn="ctr">
                        <a:lnSpc>
                          <a:spcPct val="107000"/>
                        </a:lnSpc>
                        <a:spcAft>
                          <a:spcPts val="0"/>
                        </a:spcAft>
                      </a:pPr>
                      <a:r>
                        <a:rPr lang="es-MX" sz="1200" b="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Día</a:t>
                      </a:r>
                      <a:r>
                        <a:rPr lang="es-MX" sz="1200" b="0" baseline="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 Mundial de la </a:t>
                      </a:r>
                      <a:r>
                        <a:rPr lang="es-MX" sz="1200" b="0" baseline="0" dirty="0" err="1"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Educ</a:t>
                      </a:r>
                      <a:r>
                        <a:rPr lang="es-MX" sz="1200" b="0" baseline="0" dirty="0" smtClean="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rPr>
                        <a:t>. Ambiental</a:t>
                      </a:r>
                      <a:endParaRPr lang="es-MX" sz="12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27</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28</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990">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29</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30</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l">
                        <a:lnSpc>
                          <a:spcPct val="107000"/>
                        </a:lnSpc>
                        <a:spcAft>
                          <a:spcPts val="0"/>
                        </a:spcAft>
                      </a:pPr>
                      <a:r>
                        <a:rPr lang="es-MX" sz="1600" b="0" dirty="0" smtClean="0">
                          <a:solidFill>
                            <a:schemeClr val="tx1"/>
                          </a:solidFill>
                          <a:effectLst/>
                          <a:latin typeface="A Year Without Rain" panose="02000000000000000000" pitchFamily="2" charset="0"/>
                        </a:rPr>
                        <a:t>31</a:t>
                      </a: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l">
                        <a:lnSpc>
                          <a:spcPct val="107000"/>
                        </a:lnSpc>
                        <a:spcAft>
                          <a:spcPts val="0"/>
                        </a:spcAft>
                      </a:pP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l">
                        <a:lnSpc>
                          <a:spcPct val="107000"/>
                        </a:lnSpc>
                        <a:spcAft>
                          <a:spcPts val="0"/>
                        </a:spcAft>
                      </a:pP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algn="l">
                        <a:lnSpc>
                          <a:spcPct val="107000"/>
                        </a:lnSpc>
                        <a:spcAft>
                          <a:spcPts val="0"/>
                        </a:spcAft>
                      </a:pP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endParaRPr lang="es-MX" sz="1600" b="0" dirty="0">
                        <a:solidFill>
                          <a:schemeClr val="tx1"/>
                        </a:solidFill>
                        <a:effectLst/>
                        <a:latin typeface="A Year Without Rain"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8" name="Picture 12" descr="Zoo animals &amp; Prepositions Flashcards | Quiz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07613" y="5457434"/>
            <a:ext cx="2685635" cy="255672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1337" y="5465022"/>
            <a:ext cx="3696427" cy="2448965"/>
          </a:xfrm>
          <a:prstGeom prst="rect">
            <a:avLst/>
          </a:prstGeom>
        </p:spPr>
      </p:pic>
      <p:sp>
        <p:nvSpPr>
          <p:cNvPr id="8" name="CuadroTexto 7"/>
          <p:cNvSpPr txBox="1"/>
          <p:nvPr/>
        </p:nvSpPr>
        <p:spPr>
          <a:xfrm>
            <a:off x="2993248" y="920496"/>
            <a:ext cx="4721902" cy="523220"/>
          </a:xfrm>
          <a:prstGeom prst="rect">
            <a:avLst/>
          </a:prstGeom>
          <a:noFill/>
        </p:spPr>
        <p:txBody>
          <a:bodyPr wrap="square" rtlCol="0">
            <a:spAutoFit/>
          </a:bodyPr>
          <a:lstStyle/>
          <a:p>
            <a:r>
              <a:rPr lang="es-MX" sz="2800" dirty="0" smtClean="0">
                <a:latin typeface="SweetLovelyRainbowOne" pitchFamily="50" charset="0"/>
              </a:rPr>
              <a:t>Diciembre</a:t>
            </a:r>
            <a:endParaRPr lang="es-MX" sz="2800" dirty="0">
              <a:latin typeface="SweetLovelyRainbowOne" pitchFamily="50" charset="0"/>
            </a:endParaRPr>
          </a:p>
        </p:txBody>
      </p:sp>
      <p:sp>
        <p:nvSpPr>
          <p:cNvPr id="25" name="Cuadro de texto 11"/>
          <p:cNvSpPr txBox="1"/>
          <p:nvPr/>
        </p:nvSpPr>
        <p:spPr>
          <a:xfrm>
            <a:off x="3575118" y="6087098"/>
            <a:ext cx="3025775" cy="5976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dirty="0">
                <a:effectLst/>
                <a:latin typeface="KG Red Hands" panose="02000505000000020004" pitchFamily="2" charset="0"/>
                <a:ea typeface="Calibri" panose="020F0502020204030204" pitchFamily="34" charset="0"/>
                <a:cs typeface="Times New Roman" panose="02020603050405020304" pitchFamily="18" charset="0"/>
              </a:rPr>
              <a:t>Aplicación del Proyecto: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200" dirty="0" smtClean="0">
                <a:latin typeface="KG Red Hands" panose="02000505000000020004" pitchFamily="2" charset="0"/>
                <a:ea typeface="Calibri" panose="020F0502020204030204" pitchFamily="34" charset="0"/>
                <a:cs typeface="Times New Roman" panose="02020603050405020304" pitchFamily="18" charset="0"/>
              </a:rPr>
              <a:t>Aprendamos sobre el INVIERNO</a:t>
            </a:r>
            <a:endParaRPr lang="es-MX" sz="1100" dirty="0">
              <a:effectLst/>
              <a:ea typeface="Calibri" panose="020F0502020204030204" pitchFamily="34" charset="0"/>
              <a:cs typeface="Times New Roman" panose="02020603050405020304" pitchFamily="18" charset="0"/>
            </a:endParaRPr>
          </a:p>
        </p:txBody>
      </p:sp>
      <p:sp>
        <p:nvSpPr>
          <p:cNvPr id="26" name="Cuadro de texto 11"/>
          <p:cNvSpPr txBox="1"/>
          <p:nvPr/>
        </p:nvSpPr>
        <p:spPr>
          <a:xfrm>
            <a:off x="3639533" y="5760300"/>
            <a:ext cx="3025775" cy="315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dirty="0" smtClean="0">
                <a:latin typeface="KG Red Hands" panose="02000505000000020004" pitchFamily="2" charset="0"/>
                <a:ea typeface="Calibri" panose="020F0502020204030204" pitchFamily="34" charset="0"/>
                <a:cs typeface="Times New Roman" panose="02020603050405020304" pitchFamily="18" charset="0"/>
              </a:rPr>
              <a:t>Inicio de clases</a:t>
            </a:r>
            <a:endParaRPr lang="es-MX" sz="1100" dirty="0">
              <a:effectLst/>
              <a:ea typeface="Calibri" panose="020F0502020204030204" pitchFamily="34" charset="0"/>
              <a:cs typeface="Times New Roman" panose="02020603050405020304" pitchFamily="18" charset="0"/>
            </a:endParaRPr>
          </a:p>
        </p:txBody>
      </p:sp>
      <p:sp>
        <p:nvSpPr>
          <p:cNvPr id="27" name="Cuadro de texto 11"/>
          <p:cNvSpPr txBox="1"/>
          <p:nvPr/>
        </p:nvSpPr>
        <p:spPr>
          <a:xfrm>
            <a:off x="3639532" y="6691505"/>
            <a:ext cx="3025775" cy="315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dirty="0" smtClean="0">
                <a:latin typeface="KG Red Hands" panose="02000505000000020004" pitchFamily="2" charset="0"/>
                <a:ea typeface="Calibri" panose="020F0502020204030204" pitchFamily="34" charset="0"/>
                <a:cs typeface="Times New Roman" panose="02020603050405020304" pitchFamily="18" charset="0"/>
              </a:rPr>
              <a:t>Consejo Técnico Escolar</a:t>
            </a:r>
            <a:endParaRPr lang="es-MX" sz="1100" dirty="0">
              <a:effectLst/>
              <a:ea typeface="Calibri" panose="020F0502020204030204" pitchFamily="34" charset="0"/>
              <a:cs typeface="Times New Roman" panose="02020603050405020304" pitchFamily="18" charset="0"/>
            </a:endParaRPr>
          </a:p>
        </p:txBody>
      </p:sp>
      <p:sp>
        <p:nvSpPr>
          <p:cNvPr id="28" name="Rectángulo redondeado 27"/>
          <p:cNvSpPr/>
          <p:nvPr/>
        </p:nvSpPr>
        <p:spPr>
          <a:xfrm>
            <a:off x="3176338" y="6170157"/>
            <a:ext cx="398780" cy="398780"/>
          </a:xfrm>
          <a:prstGeom prst="roundRect">
            <a:avLst/>
          </a:prstGeom>
          <a:solidFill>
            <a:srgbClr val="CCECFF"/>
          </a:solidFill>
          <a:ln>
            <a:solidFill>
              <a:srgbClr val="C5F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9" name="Rectángulo redondeado 28"/>
          <p:cNvSpPr/>
          <p:nvPr/>
        </p:nvSpPr>
        <p:spPr>
          <a:xfrm>
            <a:off x="3172569" y="5732389"/>
            <a:ext cx="398780" cy="398780"/>
          </a:xfrm>
          <a:prstGeom prst="roundRect">
            <a:avLst/>
          </a:prstGeom>
          <a:solidFill>
            <a:srgbClr val="00B0F0"/>
          </a:solidFill>
          <a:ln>
            <a:solidFill>
              <a:srgbClr val="C5F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0" name="Rectángulo redondeado 29"/>
          <p:cNvSpPr/>
          <p:nvPr/>
        </p:nvSpPr>
        <p:spPr>
          <a:xfrm>
            <a:off x="3172569" y="6607925"/>
            <a:ext cx="398780" cy="39878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319" y="1278716"/>
            <a:ext cx="452617" cy="433799"/>
          </a:xfrm>
          <a:prstGeom prst="rect">
            <a:avLst/>
          </a:prstGeom>
        </p:spPr>
      </p:pic>
      <p:pic>
        <p:nvPicPr>
          <p:cNvPr id="32" name="Imagen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516" y="814784"/>
            <a:ext cx="452617" cy="433799"/>
          </a:xfrm>
          <a:prstGeom prst="rect">
            <a:avLst/>
          </a:prstGeom>
        </p:spPr>
      </p:pic>
      <p:sp>
        <p:nvSpPr>
          <p:cNvPr id="33" name="Rectángulo redondeado 32"/>
          <p:cNvSpPr/>
          <p:nvPr/>
        </p:nvSpPr>
        <p:spPr>
          <a:xfrm>
            <a:off x="3172569" y="7051318"/>
            <a:ext cx="398780" cy="398780"/>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4" name="Cuadro de texto 11"/>
          <p:cNvSpPr txBox="1"/>
          <p:nvPr/>
        </p:nvSpPr>
        <p:spPr>
          <a:xfrm>
            <a:off x="3639532" y="7035833"/>
            <a:ext cx="3025775" cy="597652"/>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dirty="0">
                <a:effectLst/>
                <a:latin typeface="KG Red Hands" panose="02000505000000020004" pitchFamily="2" charset="0"/>
                <a:ea typeface="Calibri" panose="020F0502020204030204" pitchFamily="34" charset="0"/>
                <a:cs typeface="Times New Roman" panose="02020603050405020304" pitchFamily="18" charset="0"/>
              </a:rPr>
              <a:t>Aplicación del Proyecto: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200" dirty="0" smtClean="0">
                <a:latin typeface="KG Red Hands" panose="02000505000000020004" pitchFamily="2" charset="0"/>
                <a:ea typeface="Calibri" panose="020F0502020204030204" pitchFamily="34" charset="0"/>
                <a:cs typeface="Times New Roman" panose="02020603050405020304" pitchFamily="18" charset="0"/>
              </a:rPr>
              <a:t>Festejemos San Valentín</a:t>
            </a:r>
            <a:endParaRPr lang="es-MX" sz="1100" dirty="0">
              <a:effectLst/>
              <a:ea typeface="Calibri" panose="020F0502020204030204" pitchFamily="34" charset="0"/>
              <a:cs typeface="Times New Roman" panose="02020603050405020304" pitchFamily="18" charset="0"/>
            </a:endParaRPr>
          </a:p>
        </p:txBody>
      </p:sp>
      <p:pic>
        <p:nvPicPr>
          <p:cNvPr id="35" name="Imagen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214182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354084197"/>
              </p:ext>
            </p:extLst>
          </p:nvPr>
        </p:nvGraphicFramePr>
        <p:xfrm>
          <a:off x="658395" y="706676"/>
          <a:ext cx="8245664" cy="6786141"/>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Orca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Lunes 22</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Saberes</a:t>
                      </a:r>
                      <a:r>
                        <a:rPr lang="es-ES" sz="1000" b="1" baseline="0" dirty="0" smtClean="0">
                          <a:solidFill>
                            <a:schemeClr val="tx1"/>
                          </a:solidFill>
                          <a:latin typeface="KG Miss Speechy IPA" panose="02000000000000000000" pitchFamily="2" charset="0"/>
                        </a:rPr>
                        <a:t> y Pensamiento Científico</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Exploración de la diversidad natural que existe en la comunidad y en otros lugares.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MX" sz="1000" b="0" baseline="0" dirty="0" smtClean="0">
                          <a:solidFill>
                            <a:schemeClr val="tx1"/>
                          </a:solidFill>
                          <a:latin typeface="KG Miss Speechy IPA" panose="02000000000000000000" pitchFamily="2" charset="0"/>
                        </a:rPr>
                        <a:t> </a:t>
                      </a:r>
                      <a:r>
                        <a:rPr lang="es-ES" sz="1000" b="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p>
                      <a:pPr algn="just"/>
                      <a:r>
                        <a:rPr lang="es-ES" sz="1000" b="0" dirty="0" smtClean="0">
                          <a:latin typeface="KG Miss Speechy IPA" panose="02000000000000000000" pitchFamily="2" charset="0"/>
                        </a:rPr>
                        <a:t>111.-</a:t>
                      </a:r>
                      <a:r>
                        <a:rPr lang="es-ES" sz="1000" b="0" baseline="0" dirty="0" smtClean="0">
                          <a:latin typeface="KG Miss Speechy IPA" panose="02000000000000000000" pitchFamily="2" charset="0"/>
                        </a:rPr>
                        <a:t> </a:t>
                      </a:r>
                      <a:r>
                        <a:rPr lang="es-ES" sz="1000" dirty="0" smtClean="0">
                          <a:latin typeface="KG Miss Speechy IPA" panose="02000000000000000000" pitchFamily="2" charset="0"/>
                        </a:rPr>
                        <a:t>Enriquece sus producciones creativas al incluir o retomar elementos, tales como líneas, combinación de colores, formas, imágenes, gestos, posturas, sonidos, entre otros, de las manifestaciones artísticas y culturales.</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900" b="0" baseline="0" dirty="0" smtClean="0">
                          <a:latin typeface="KG Miss Speechy IPA" panose="02000000000000000000" pitchFamily="2" charset="0"/>
                        </a:rPr>
                        <a:t>Video “La Orca”</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Lámina “ORCA”</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Plumones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Ficha de trabajo 8</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Crayones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Tijeras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Pegamento</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Elementos de la naturaleza (arena, piedras, conchas)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Botella de plástico cortada a la mitad</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Pintura azul</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Pincel</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Canción “Canción de las Ballenas”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Dar los buenos días a los alumnos y recordar lo aprendido las semanas anteriores, sobre el invierno y los animales polares. Mencionarles que hoy conoceremos a otro animal que visita temporalmente el polo sur, su nombre es orca. Preguntarles: ¿ustedes las conocen?, ¿saben cómo son? ¿Qué comen estos animales? Escuchar sus respuestas.</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b="0" kern="1200" dirty="0" smtClean="0">
                          <a:solidFill>
                            <a:schemeClr val="dk1"/>
                          </a:solidFill>
                          <a:effectLst/>
                          <a:latin typeface="KG Miss Speechy IPA" panose="02000000000000000000" pitchFamily="2" charset="0"/>
                          <a:ea typeface="+mn-ea"/>
                          <a:cs typeface="+mn-cs"/>
                        </a:rPr>
                        <a:t>Enseguida, ver el video “La Orca | Videos educativos para niños” </a:t>
                      </a:r>
                      <a:r>
                        <a:rPr lang="es-MX" sz="1000" b="0" u="sng" kern="1200" dirty="0" smtClean="0">
                          <a:solidFill>
                            <a:schemeClr val="dk1"/>
                          </a:solidFill>
                          <a:effectLst/>
                          <a:latin typeface="KG Miss Speechy IPA" panose="02000000000000000000" pitchFamily="2" charset="0"/>
                          <a:ea typeface="+mn-ea"/>
                          <a:cs typeface="+mn-cs"/>
                          <a:hlinkClick r:id="rId4"/>
                        </a:rPr>
                        <a:t>https://www.youtube.com/watch?v=-I8TzWV_IZA</a:t>
                      </a:r>
                      <a:r>
                        <a:rPr lang="es-MX" sz="1000" b="0" kern="1200" dirty="0" smtClean="0">
                          <a:solidFill>
                            <a:schemeClr val="dk1"/>
                          </a:solidFill>
                          <a:effectLst/>
                          <a:latin typeface="KG Miss Speechy IPA" panose="02000000000000000000" pitchFamily="2" charset="0"/>
                          <a:ea typeface="+mn-ea"/>
                          <a:cs typeface="+mn-cs"/>
                        </a:rPr>
                        <a:t> y responder las preguntas de la lámina “ORCA”.</a:t>
                      </a:r>
                    </a:p>
                    <a:p>
                      <a:pPr algn="just"/>
                      <a:r>
                        <a:rPr lang="es-MX" sz="1000" b="0" kern="1200" dirty="0" smtClean="0">
                          <a:solidFill>
                            <a:schemeClr val="dk1"/>
                          </a:solidFill>
                          <a:effectLst/>
                          <a:latin typeface="KG Miss Speechy IPA" panose="02000000000000000000" pitchFamily="2" charset="0"/>
                          <a:ea typeface="+mn-ea"/>
                          <a:cs typeface="+mn-cs"/>
                        </a:rPr>
                        <a:t>Solicitarles que en la ficha de trabajo 8 ilustren los dibujos que aparecen en él, son para crear un ecosistema para una orca, una vez ilustrados los recortaran y pegaran en una botella cortada aproximadamente a la mitad (que traerán de casa) la cual pintarán de  azul. Podrán colocarle piedras y arena.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b="0" kern="1200" dirty="0" smtClean="0">
                          <a:solidFill>
                            <a:schemeClr val="dk1"/>
                          </a:solidFill>
                          <a:effectLst/>
                          <a:latin typeface="KG Miss Speechy IPA" panose="02000000000000000000" pitchFamily="2" charset="0"/>
                          <a:ea typeface="+mn-ea"/>
                          <a:cs typeface="+mn-cs"/>
                        </a:rPr>
                        <a:t>Cantar</a:t>
                      </a:r>
                      <a:r>
                        <a:rPr lang="es-MX" sz="1000" b="0" kern="1200" baseline="0" dirty="0" smtClean="0">
                          <a:solidFill>
                            <a:schemeClr val="dk1"/>
                          </a:solidFill>
                          <a:effectLst/>
                          <a:latin typeface="KG Miss Speechy IPA" panose="02000000000000000000" pitchFamily="2" charset="0"/>
                          <a:ea typeface="+mn-ea"/>
                          <a:cs typeface="+mn-cs"/>
                        </a:rPr>
                        <a:t> la canción “</a:t>
                      </a:r>
                      <a:r>
                        <a:rPr lang="es-ES" sz="1000" b="0" i="0" kern="1200" dirty="0" smtClean="0">
                          <a:solidFill>
                            <a:schemeClr val="dk1"/>
                          </a:solidFill>
                          <a:effectLst/>
                          <a:latin typeface="KG Miss Speechy IPA" panose="02000000000000000000" pitchFamily="2" charset="0"/>
                          <a:ea typeface="+mn-ea"/>
                          <a:cs typeface="+mn-cs"/>
                        </a:rPr>
                        <a:t>Canción de las Ballenas | </a:t>
                      </a:r>
                      <a:r>
                        <a:rPr lang="es-ES" sz="1000" b="0" i="0" kern="1200" dirty="0" err="1" smtClean="0">
                          <a:solidFill>
                            <a:schemeClr val="dk1"/>
                          </a:solidFill>
                          <a:effectLst/>
                          <a:latin typeface="KG Miss Speechy IPA" panose="02000000000000000000" pitchFamily="2" charset="0"/>
                          <a:ea typeface="+mn-ea"/>
                          <a:cs typeface="+mn-cs"/>
                        </a:rPr>
                        <a:t>Beluga</a:t>
                      </a:r>
                      <a:r>
                        <a:rPr lang="es-ES" sz="1000" b="0" i="0" kern="1200" dirty="0" smtClean="0">
                          <a:solidFill>
                            <a:schemeClr val="dk1"/>
                          </a:solidFill>
                          <a:effectLst/>
                          <a:latin typeface="KG Miss Speechy IPA" panose="02000000000000000000" pitchFamily="2" charset="0"/>
                          <a:ea typeface="+mn-ea"/>
                          <a:cs typeface="+mn-cs"/>
                        </a:rPr>
                        <a:t>, Orca, Cachalote, Ballena Azul | </a:t>
                      </a:r>
                      <a:r>
                        <a:rPr lang="es-ES" sz="1000" b="0" i="0" kern="1200" dirty="0" err="1" smtClean="0">
                          <a:solidFill>
                            <a:schemeClr val="dk1"/>
                          </a:solidFill>
                          <a:effectLst/>
                          <a:latin typeface="KG Miss Speechy IPA" panose="02000000000000000000" pitchFamily="2" charset="0"/>
                          <a:ea typeface="+mn-ea"/>
                          <a:cs typeface="+mn-cs"/>
                        </a:rPr>
                        <a:t>JunyTony</a:t>
                      </a:r>
                      <a:r>
                        <a:rPr lang="es-ES" sz="1000" b="0" i="0" kern="1200" dirty="0" smtClean="0">
                          <a:solidFill>
                            <a:schemeClr val="dk1"/>
                          </a:solidFill>
                          <a:effectLst/>
                          <a:latin typeface="KG Miss Speechy IPA" panose="02000000000000000000" pitchFamily="2" charset="0"/>
                          <a:ea typeface="+mn-ea"/>
                          <a:cs typeface="+mn-cs"/>
                        </a:rPr>
                        <a:t> en español</a:t>
                      </a:r>
                      <a:r>
                        <a:rPr lang="es-MX" sz="1000" b="0" i="0" kern="1200" dirty="0" smtClean="0">
                          <a:solidFill>
                            <a:schemeClr val="dk1"/>
                          </a:solidFill>
                          <a:effectLst/>
                          <a:latin typeface="KG Miss Speechy IPA" panose="02000000000000000000" pitchFamily="2" charset="0"/>
                          <a:ea typeface="+mn-ea"/>
                          <a:cs typeface="+mn-cs"/>
                        </a:rPr>
                        <a:t>” </a:t>
                      </a:r>
                      <a:r>
                        <a:rPr lang="es-MX" sz="1000" b="0" i="0" kern="1200" dirty="0" smtClean="0">
                          <a:solidFill>
                            <a:schemeClr val="dk1"/>
                          </a:solidFill>
                          <a:effectLst/>
                          <a:latin typeface="KG Miss Speechy IPA" panose="02000000000000000000" pitchFamily="2" charset="0"/>
                          <a:ea typeface="+mn-ea"/>
                          <a:cs typeface="+mn-cs"/>
                          <a:hlinkClick r:id="rId5"/>
                        </a:rPr>
                        <a:t>https://www.youtube.com/watch?v=-Kj3y6Qu1eA</a:t>
                      </a:r>
                      <a:r>
                        <a:rPr lang="es-MX" sz="1000" b="0" i="0" kern="1200" dirty="0" smtClean="0">
                          <a:solidFill>
                            <a:schemeClr val="dk1"/>
                          </a:solidFill>
                          <a:effectLst/>
                          <a:latin typeface="KG Miss Speechy IPA" panose="02000000000000000000" pitchFamily="2" charset="0"/>
                          <a:ea typeface="+mn-ea"/>
                          <a:cs typeface="+mn-cs"/>
                        </a:rPr>
                        <a:t> .</a:t>
                      </a:r>
                      <a:endParaRPr lang="es-ES" sz="1000" b="0" i="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07707" y="5291228"/>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2851761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8678" name="Picture 6" descr="https://i.pinimg.com/564x/d3/32/c4/d332c44ebc27c48270389c36e9ab35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2044826"/>
            <a:ext cx="3517900" cy="4690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68062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Lunes 22 de Enero de 2024</a:t>
            </a:r>
          </a:p>
          <a:p>
            <a:pPr algn="ctr"/>
            <a:endParaRPr lang="es-MX" sz="6600" dirty="0">
              <a:latin typeface="A Year Without Rain" panose="02000000000000000000" pitchFamily="2" charset="0"/>
            </a:endParaRPr>
          </a:p>
        </p:txBody>
      </p:sp>
      <p:sp>
        <p:nvSpPr>
          <p:cNvPr id="2" name="CuadroTexto 1"/>
          <p:cNvSpPr txBox="1"/>
          <p:nvPr/>
        </p:nvSpPr>
        <p:spPr>
          <a:xfrm>
            <a:off x="1061634" y="3285603"/>
            <a:ext cx="8105614" cy="1200329"/>
          </a:xfrm>
          <a:prstGeom prst="rect">
            <a:avLst/>
          </a:prstGeom>
          <a:noFill/>
        </p:spPr>
        <p:txBody>
          <a:bodyPr wrap="square" rtlCol="0">
            <a:spAutoFit/>
          </a:bodyPr>
          <a:lstStyle/>
          <a:p>
            <a:pPr algn="just"/>
            <a:r>
              <a:rPr lang="es-MX" sz="2400" dirty="0" smtClean="0">
                <a:latin typeface="KG Miss Speechy IPA" panose="02000000000000000000" pitchFamily="2" charset="0"/>
              </a:rPr>
              <a:t>Traer una  botella de plástico con tapa y un trozo pequeño de hielo seco o unicel para el día de mañana Martes 23 de Enero.</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627298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256631614"/>
              </p:ext>
            </p:extLst>
          </p:nvPr>
        </p:nvGraphicFramePr>
        <p:xfrm>
          <a:off x="658395" y="706676"/>
          <a:ext cx="8245664" cy="6599658"/>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Foca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Martes 23</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Saberes</a:t>
                      </a:r>
                      <a:r>
                        <a:rPr lang="es-ES" sz="1000" b="1" baseline="0" dirty="0" smtClean="0">
                          <a:solidFill>
                            <a:schemeClr val="tx1"/>
                          </a:solidFill>
                          <a:latin typeface="KG Miss Speechy IPA" panose="02000000000000000000" pitchFamily="2" charset="0"/>
                        </a:rPr>
                        <a:t> y Pensamiento Científico</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Exploración de la diversidad natural que existe en la comunidad y en otros lugares.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MX" sz="1000" b="0" baseline="0" dirty="0" smtClean="0">
                          <a:solidFill>
                            <a:schemeClr val="tx1"/>
                          </a:solidFill>
                          <a:latin typeface="KG Miss Speechy IPA" panose="02000000000000000000" pitchFamily="2" charset="0"/>
                        </a:rPr>
                        <a:t> </a:t>
                      </a:r>
                      <a:r>
                        <a:rPr lang="es-ES" sz="1000" b="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Video “Características de la FOCA para niños – La vida de las focas marinas”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Lámina “FOCA”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Plumones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Botella de plástico con tapa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Pintura azul</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Hielo seco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Foca para ilustrar</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Cinta</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Crayones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Lápiz</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Canción “Pica-Pica – La foca Ramona”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dar los buenos días. Mencionarles que el día de hoy conoceremos al tercer y último animal del polo sur. Su nombre es Foca. Preguntarles: ¿conocen a este animal?, ¿Cómo es?, ¿Qué come? Escuchar sus respuestas.</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b="0" kern="1200" dirty="0" smtClean="0">
                          <a:solidFill>
                            <a:schemeClr val="dk1"/>
                          </a:solidFill>
                          <a:effectLst/>
                          <a:latin typeface="KG Miss Speechy IPA" panose="02000000000000000000" pitchFamily="2" charset="0"/>
                          <a:ea typeface="+mn-ea"/>
                          <a:cs typeface="+mn-cs"/>
                        </a:rPr>
                        <a:t>Enseguida ver el video “Características de la FOCA para niños- La vida de las focas marinas“ </a:t>
                      </a:r>
                      <a:r>
                        <a:rPr lang="es-MX" sz="1000" b="0" u="sng" kern="1200" dirty="0" smtClean="0">
                          <a:solidFill>
                            <a:schemeClr val="dk1"/>
                          </a:solidFill>
                          <a:effectLst/>
                          <a:latin typeface="KG Miss Speechy IPA" panose="02000000000000000000" pitchFamily="2" charset="0"/>
                          <a:ea typeface="+mn-ea"/>
                          <a:cs typeface="+mn-cs"/>
                          <a:hlinkClick r:id="rId4"/>
                        </a:rPr>
                        <a:t>https://www.youtube.com/watch?v=bKrmstcCNVw</a:t>
                      </a:r>
                      <a:r>
                        <a:rPr lang="es-MX" sz="1000" b="0" kern="1200" dirty="0" smtClean="0">
                          <a:solidFill>
                            <a:schemeClr val="dk1"/>
                          </a:solidFill>
                          <a:effectLst/>
                          <a:latin typeface="KG Miss Speechy IPA" panose="02000000000000000000" pitchFamily="2" charset="0"/>
                          <a:ea typeface="+mn-ea"/>
                          <a:cs typeface="+mn-cs"/>
                        </a:rPr>
                        <a:t> , y contestar las preguntas de la lámina “FOCA”.</a:t>
                      </a:r>
                    </a:p>
                    <a:p>
                      <a:pPr algn="just"/>
                      <a:r>
                        <a:rPr lang="es-MX" sz="1000" b="0" kern="1200" dirty="0" smtClean="0">
                          <a:solidFill>
                            <a:schemeClr val="dk1"/>
                          </a:solidFill>
                          <a:effectLst/>
                          <a:latin typeface="KG Miss Speechy IPA" panose="02000000000000000000" pitchFamily="2" charset="0"/>
                          <a:ea typeface="+mn-ea"/>
                          <a:cs typeface="+mn-cs"/>
                        </a:rPr>
                        <a:t>Posteriormente, en</a:t>
                      </a:r>
                      <a:r>
                        <a:rPr lang="es-MX" sz="1000" b="0" kern="1200" baseline="0" dirty="0" smtClean="0">
                          <a:solidFill>
                            <a:schemeClr val="dk1"/>
                          </a:solidFill>
                          <a:effectLst/>
                          <a:latin typeface="KG Miss Speechy IPA" panose="02000000000000000000" pitchFamily="2" charset="0"/>
                          <a:ea typeface="+mn-ea"/>
                          <a:cs typeface="+mn-cs"/>
                        </a:rPr>
                        <a:t> una botella de plástico con tapa colocar un poco de agua y unas gotas de pintura azul, agitar muy bien para que la pintura se mezcle con el agua. Enseguida introducir trozos de hielo seco, el cual se pretende que sea el hielo del polo sur y por ultimo introducir un dibujo de una foca, previamente ilustrada y forrada en cinta (para que no se moje). Y listo, tendremos una maqueta del hogar de las focas. Ponerle el nombre con un plumón permanente.</a:t>
                      </a:r>
                      <a:endParaRPr lang="es-MX" sz="1000" b="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i="0" kern="1200" dirty="0" smtClean="0">
                          <a:solidFill>
                            <a:schemeClr val="dk1"/>
                          </a:solidFill>
                          <a:effectLst/>
                          <a:latin typeface="KG Miss Speechy IPA" panose="02000000000000000000" pitchFamily="2" charset="0"/>
                          <a:ea typeface="+mn-ea"/>
                          <a:cs typeface="+mn-cs"/>
                        </a:rPr>
                        <a:t>Cantar</a:t>
                      </a:r>
                      <a:r>
                        <a:rPr lang="es-ES" sz="1000" b="0" i="0" kern="1200" baseline="0" dirty="0" smtClean="0">
                          <a:solidFill>
                            <a:schemeClr val="dk1"/>
                          </a:solidFill>
                          <a:effectLst/>
                          <a:latin typeface="KG Miss Speechy IPA" panose="02000000000000000000" pitchFamily="2" charset="0"/>
                          <a:ea typeface="+mn-ea"/>
                          <a:cs typeface="+mn-cs"/>
                        </a:rPr>
                        <a:t> y bailar la canción “Pica-Pica - La foca Ramona” </a:t>
                      </a:r>
                      <a:r>
                        <a:rPr lang="es-ES" sz="1000" b="0" i="0" kern="1200" baseline="0" dirty="0" smtClean="0">
                          <a:solidFill>
                            <a:schemeClr val="dk1"/>
                          </a:solidFill>
                          <a:effectLst/>
                          <a:latin typeface="KG Miss Speechy IPA" panose="02000000000000000000" pitchFamily="2" charset="0"/>
                          <a:ea typeface="+mn-ea"/>
                          <a:cs typeface="+mn-cs"/>
                          <a:hlinkClick r:id="rId5"/>
                        </a:rPr>
                        <a:t>https://www.youtube.com/watch?v=Lkaaqu7DbS8</a:t>
                      </a:r>
                      <a:r>
                        <a:rPr lang="es-ES" sz="1000" b="0" i="0" kern="1200" baseline="0" dirty="0" smtClean="0">
                          <a:solidFill>
                            <a:schemeClr val="dk1"/>
                          </a:solidFill>
                          <a:effectLst/>
                          <a:latin typeface="KG Miss Speechy IPA" panose="02000000000000000000" pitchFamily="2" charset="0"/>
                          <a:ea typeface="+mn-ea"/>
                          <a:cs typeface="+mn-cs"/>
                        </a:rPr>
                        <a:t> .</a:t>
                      </a:r>
                      <a:endParaRPr lang="es-ES" sz="1000" b="0" i="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19137" y="4327383"/>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4054009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9698" name="Picture 2" descr="https://i.pinimg.com/564x/61/ae/18/61ae1808c2c20b4e1731eae27cf759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1994156"/>
            <a:ext cx="47625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2089281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355313236"/>
              </p:ext>
            </p:extLst>
          </p:nvPr>
        </p:nvGraphicFramePr>
        <p:xfrm>
          <a:off x="658395" y="706676"/>
          <a:ext cx="8245664" cy="6294858"/>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Calentamiento Global</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Miércoles 24</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Ética,</a:t>
                      </a:r>
                      <a:r>
                        <a:rPr lang="es-ES" sz="1000" b="1" baseline="0" dirty="0" smtClean="0">
                          <a:solidFill>
                            <a:schemeClr val="tx1"/>
                          </a:solidFill>
                          <a:latin typeface="KG Miss Speechy IPA" panose="02000000000000000000" pitchFamily="2" charset="0"/>
                        </a:rPr>
                        <a:t> Naturaleza y Sociedades</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Interacción, cuidado y conservación de la naturaleza, que favorece la construcción de una conciencia ambiental.</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ES" sz="1000" dirty="0" smtClean="0">
                          <a:latin typeface="KG Miss Speechy IPA" panose="02000000000000000000" pitchFamily="2" charset="0"/>
                        </a:rPr>
                        <a:t>Manifiesta interés por cuidar a la naturaleza y encuentra formas creativas de resolver problemas ambientales de su comunidad, como la contaminación, la deforestación, el cambio del clima, el deshielo o la sobreexplotación de los recursos naturales.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a:t>
                      </a:r>
                      <a:r>
                        <a:rPr lang="es-ES" sz="1000" dirty="0" smtClean="0">
                          <a:latin typeface="KG Miss Speechy IPA" panose="02000000000000000000" pitchFamily="2" charset="0"/>
                        </a:rPr>
                        <a:t>Expresa lo que supone sucedería si se alteran las condiciones de la naturaleza por las acciones de las personas, por ejemplo, al contaminarla o dañarla.</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Video “¡Cuidemos Nuestro planeta!”</a:t>
                      </a:r>
                    </a:p>
                    <a:p>
                      <a:pPr algn="ctr"/>
                      <a:endParaRPr lang="es-ES" sz="1000" b="0" baseline="0" dirty="0" smtClean="0">
                        <a:latin typeface="KG Miss Speechy IPA" panose="02000000000000000000" pitchFamily="2" charset="0"/>
                      </a:endParaRPr>
                    </a:p>
                    <a:p>
                      <a:pPr algn="ctr"/>
                      <a:endParaRPr lang="es-ES" sz="1000" b="0" baseline="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platicar sobre lo que hemos aprendido</a:t>
                      </a:r>
                      <a:r>
                        <a:rPr lang="es-MX" sz="1000" kern="1200" baseline="0" dirty="0" smtClean="0">
                          <a:solidFill>
                            <a:schemeClr val="dk1"/>
                          </a:solidFill>
                          <a:effectLst/>
                          <a:latin typeface="KG Miss Speechy IPA" panose="02000000000000000000" pitchFamily="2" charset="0"/>
                          <a:ea typeface="+mn-ea"/>
                          <a:cs typeface="+mn-cs"/>
                        </a:rPr>
                        <a:t> a lo largo de este mes. Mencionarles que el polo Norte y el Polo Sur aun tienen muchísimos animales de los cuales podemos seguir aprendiendo.</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b="0" kern="1200" dirty="0" smtClean="0">
                          <a:solidFill>
                            <a:schemeClr val="dk1"/>
                          </a:solidFill>
                          <a:effectLst/>
                          <a:latin typeface="KG Miss Speechy IPA" panose="02000000000000000000" pitchFamily="2" charset="0"/>
                          <a:ea typeface="+mn-ea"/>
                          <a:cs typeface="+mn-cs"/>
                        </a:rPr>
                        <a:t>Enseguida</a:t>
                      </a:r>
                      <a:r>
                        <a:rPr lang="es-MX" sz="1000" b="0" kern="1200" baseline="0" dirty="0" smtClean="0">
                          <a:solidFill>
                            <a:schemeClr val="dk1"/>
                          </a:solidFill>
                          <a:effectLst/>
                          <a:latin typeface="KG Miss Speechy IPA" panose="02000000000000000000" pitchFamily="2" charset="0"/>
                          <a:ea typeface="+mn-ea"/>
                          <a:cs typeface="+mn-cs"/>
                        </a:rPr>
                        <a:t> observar el video “¡Cuidemos Nuestro planeta! | Calentamiento Global | Canciones Infantiles | </a:t>
                      </a:r>
                      <a:r>
                        <a:rPr lang="es-MX" sz="1000" b="0" kern="1200" baseline="0" dirty="0" err="1" smtClean="0">
                          <a:solidFill>
                            <a:schemeClr val="dk1"/>
                          </a:solidFill>
                          <a:effectLst/>
                          <a:latin typeface="KG Miss Speechy IPA" panose="02000000000000000000" pitchFamily="2" charset="0"/>
                          <a:ea typeface="+mn-ea"/>
                          <a:cs typeface="+mn-cs"/>
                        </a:rPr>
                        <a:t>JunyTony</a:t>
                      </a:r>
                      <a:r>
                        <a:rPr lang="es-MX" sz="1000" b="0" kern="1200" baseline="0" dirty="0" smtClean="0">
                          <a:solidFill>
                            <a:schemeClr val="dk1"/>
                          </a:solidFill>
                          <a:effectLst/>
                          <a:latin typeface="KG Miss Speechy IPA" panose="02000000000000000000" pitchFamily="2" charset="0"/>
                          <a:ea typeface="+mn-ea"/>
                          <a:cs typeface="+mn-cs"/>
                        </a:rPr>
                        <a:t> en español” (hasta el minuto 3:15) </a:t>
                      </a:r>
                      <a:r>
                        <a:rPr lang="es-MX" sz="1000" b="0" kern="1200" baseline="0" dirty="0" smtClean="0">
                          <a:solidFill>
                            <a:schemeClr val="dk1"/>
                          </a:solidFill>
                          <a:effectLst/>
                          <a:latin typeface="KG Miss Speechy IPA" panose="02000000000000000000" pitchFamily="2" charset="0"/>
                          <a:ea typeface="+mn-ea"/>
                          <a:cs typeface="+mn-cs"/>
                          <a:hlinkClick r:id="rId4"/>
                        </a:rPr>
                        <a:t>https://www.youtube.com/watch?v=Pt2Du-uufWw</a:t>
                      </a:r>
                      <a:r>
                        <a:rPr lang="es-MX" sz="1000" b="0" kern="1200" baseline="0" dirty="0" smtClean="0">
                          <a:solidFill>
                            <a:schemeClr val="dk1"/>
                          </a:solidFill>
                          <a:effectLst/>
                          <a:latin typeface="KG Miss Speechy IPA" panose="02000000000000000000" pitchFamily="2" charset="0"/>
                          <a:ea typeface="+mn-ea"/>
                          <a:cs typeface="+mn-cs"/>
                        </a:rPr>
                        <a:t> y hacerles las siguientes preguntas: ¿Qué pasa con los glaciares?, ¿Por qué sucede esto?, ¿Qué pasa si se derriten los glaciares?, ¿Qué podemos hacer para evitar que el cambio climático aumente? </a:t>
                      </a:r>
                    </a:p>
                    <a:p>
                      <a:pPr algn="just"/>
                      <a:r>
                        <a:rPr lang="es-MX" sz="1000" b="0" kern="1200" baseline="0" dirty="0" smtClean="0">
                          <a:solidFill>
                            <a:schemeClr val="dk1"/>
                          </a:solidFill>
                          <a:effectLst/>
                          <a:latin typeface="KG Miss Speechy IPA" panose="02000000000000000000" pitchFamily="2" charset="0"/>
                          <a:ea typeface="+mn-ea"/>
                          <a:cs typeface="+mn-cs"/>
                        </a:rPr>
                        <a:t>Mencionarles, que es muy importante las pequeñas contribuciones que nosotros hacemos diariamente para que el calentamiento global no vaya en aumento. Ya que al derretirse los polos muchos animalitos de los cuales hemos estado aprendiendo se quedarían sin hogar y podrían extinguirse o dejar de existir.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b="0" kern="1200" baseline="0" dirty="0" smtClean="0">
                          <a:solidFill>
                            <a:schemeClr val="dk1"/>
                          </a:solidFill>
                          <a:effectLst/>
                          <a:latin typeface="KG Miss Speechy IPA" panose="02000000000000000000" pitchFamily="2" charset="0"/>
                          <a:ea typeface="+mn-ea"/>
                          <a:cs typeface="+mn-cs"/>
                        </a:rPr>
                        <a:t>Proponerles´, que el día de mañana realicemos en las aulas una concientización ante esta problemática con la realización de carteles y folletos, para invitar a la comunidad escolar a realizar estas pequeñas acciones para disminuir el calentamiento de los polos. Para ello, hacer una lista de lo que necesitaremos: pedir que investiguen en casa con ayuda de sus padres otras medidas para cuidar el medio ambiente y evitar que los polos se derritan rápidamente y traer un cartel.</a:t>
                      </a:r>
                      <a:endParaRPr lang="es-MX" sz="1000" b="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19137" y="4404327"/>
            <a:ext cx="2567354" cy="400110"/>
          </a:xfrm>
          <a:prstGeom prst="rect">
            <a:avLst/>
          </a:prstGeom>
          <a:noFill/>
        </p:spPr>
        <p:txBody>
          <a:bodyPr wrap="square" rtlCol="0">
            <a:spAutoFit/>
          </a:bodyPr>
          <a:lstStyle/>
          <a:p>
            <a:pPr algn="ctr"/>
            <a:r>
              <a:rPr lang="es-ES" sz="1000" dirty="0">
                <a:latin typeface="KG Miss Speechy IPA" panose="02000000000000000000" pitchFamily="2" charset="0"/>
              </a:rPr>
              <a:t>4</a:t>
            </a:r>
            <a:r>
              <a:rPr lang="es-ES" sz="1000" dirty="0" smtClean="0">
                <a:latin typeface="KG Miss Speechy IPA" panose="02000000000000000000" pitchFamily="2" charset="0"/>
              </a:rPr>
              <a:t>.- PRESENTACIÓN DE LOS DATOS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895754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588936" y="2990985"/>
            <a:ext cx="8880528" cy="713110"/>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Tarea</a:t>
            </a:r>
          </a:p>
          <a:p>
            <a:pPr algn="ctr"/>
            <a:r>
              <a:rPr lang="es-MX" sz="6600" dirty="0" smtClean="0">
                <a:latin typeface="A Year Without Rain" panose="02000000000000000000" pitchFamily="2" charset="0"/>
              </a:rPr>
              <a:t>Miércoles 24 de Enero de 2024</a:t>
            </a:r>
          </a:p>
          <a:p>
            <a:pPr algn="ctr"/>
            <a:endParaRPr lang="es-MX" sz="6600" dirty="0">
              <a:latin typeface="A Year Without Rain" panose="02000000000000000000" pitchFamily="2" charset="0"/>
            </a:endParaRPr>
          </a:p>
        </p:txBody>
      </p:sp>
      <p:sp>
        <p:nvSpPr>
          <p:cNvPr id="2" name="CuadroTexto 1"/>
          <p:cNvSpPr txBox="1"/>
          <p:nvPr/>
        </p:nvSpPr>
        <p:spPr>
          <a:xfrm>
            <a:off x="1061634" y="3285603"/>
            <a:ext cx="8105614" cy="1938992"/>
          </a:xfrm>
          <a:prstGeom prst="rect">
            <a:avLst/>
          </a:prstGeom>
          <a:noFill/>
        </p:spPr>
        <p:txBody>
          <a:bodyPr wrap="square" rtlCol="0">
            <a:spAutoFit/>
          </a:bodyPr>
          <a:lstStyle/>
          <a:p>
            <a:pPr algn="just"/>
            <a:r>
              <a:rPr lang="es-MX" sz="2400" dirty="0" smtClean="0">
                <a:latin typeface="KG Miss Speechy IPA" panose="02000000000000000000" pitchFamily="2" charset="0"/>
              </a:rPr>
              <a:t>Investiga sobre algunas medidas que podemos realizar para reducir el calentamiento global, y con ayuda de tus padres elabora en media cartulina blanca un cartel alusivo; para el día de mañana Jueves 25 de Enero.</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069873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29666345"/>
              </p:ext>
            </p:extLst>
          </p:nvPr>
        </p:nvGraphicFramePr>
        <p:xfrm>
          <a:off x="658395" y="706676"/>
          <a:ext cx="8245664" cy="6599658"/>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baseline="0" dirty="0" smtClean="0">
                          <a:solidFill>
                            <a:schemeClr val="tx1"/>
                          </a:solidFill>
                          <a:latin typeface="KG Miss Speechy IPA" panose="02000000000000000000" pitchFamily="2" charset="0"/>
                        </a:rPr>
                        <a:t>¡Cuidemos el Planeta!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Jueves 25</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KG Miss Speechy IPA" panose="02000000000000000000" pitchFamily="2" charset="0"/>
                        </a:rPr>
                        <a:t>Ética,</a:t>
                      </a:r>
                      <a:r>
                        <a:rPr lang="es-ES" sz="1000" b="1" baseline="0" dirty="0" smtClean="0">
                          <a:solidFill>
                            <a:schemeClr val="tx1"/>
                          </a:solidFill>
                          <a:latin typeface="KG Miss Speechy IPA" panose="02000000000000000000" pitchFamily="2" charset="0"/>
                        </a:rPr>
                        <a:t> Naturaleza y Sociedades</a:t>
                      </a:r>
                      <a:endParaRPr lang="es-MX" sz="10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Interacción, cuidado y conservación de la naturaleza, que favorece la construcción de una conciencia ambiental.</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MX" sz="1000" b="0" dirty="0" smtClean="0">
                          <a:solidFill>
                            <a:schemeClr val="tx1"/>
                          </a:solidFill>
                          <a:latin typeface="KG Miss Speechy IPA" panose="02000000000000000000" pitchFamily="2" charset="0"/>
                        </a:rPr>
                        <a:t>111.-</a:t>
                      </a:r>
                      <a:r>
                        <a:rPr lang="es-ES" sz="1000" dirty="0" smtClean="0">
                          <a:latin typeface="KG Miss Speechy IPA" panose="02000000000000000000" pitchFamily="2" charset="0"/>
                        </a:rPr>
                        <a:t>Manifiesta interés por cuidar a la naturaleza y encuentra formas creativas de resolver problemas ambientales de su comunidad, como la contaminación, la deforestación, el cambio del clima, el deshielo o la sobreexplotación de los recursos naturales.</a:t>
                      </a:r>
                      <a:endParaRPr lang="es-MX" sz="10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000" b="0" dirty="0" smtClean="0">
                          <a:solidFill>
                            <a:schemeClr val="tx1"/>
                          </a:solidFill>
                          <a:latin typeface="KG Miss Speechy IPA" panose="02000000000000000000" pitchFamily="2" charset="0"/>
                        </a:rPr>
                        <a:t>1-</a:t>
                      </a:r>
                      <a:r>
                        <a:rPr lang="es-ES" sz="1000" dirty="0" smtClean="0">
                          <a:latin typeface="KG Miss Speechy IPA" panose="02000000000000000000" pitchFamily="2" charset="0"/>
                        </a:rPr>
                        <a:t>Expresa lo que supone sucedería si se alteran las condiciones de la naturaleza por las acciones de las personas, por ejemplo, al contaminarla o dañarla.</a:t>
                      </a:r>
                      <a:endParaRPr lang="es-ES" sz="10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baseline="0" dirty="0" smtClean="0">
                          <a:latin typeface="KG Miss Speechy IPA" panose="02000000000000000000" pitchFamily="2" charset="0"/>
                        </a:rPr>
                        <a:t>Carteles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Ficha de trabajo 9</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Crayones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Tijeras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Cinta</a:t>
                      </a:r>
                    </a:p>
                    <a:p>
                      <a:pPr algn="ctr"/>
                      <a:endParaRPr lang="es-ES" sz="1000" b="0" baseline="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a:t>
                      </a:r>
                      <a:r>
                        <a:rPr lang="es-MX" sz="1000" kern="1200" baseline="0" dirty="0" smtClean="0">
                          <a:solidFill>
                            <a:schemeClr val="dk1"/>
                          </a:solidFill>
                          <a:effectLst/>
                          <a:latin typeface="KG Miss Speechy IPA" panose="02000000000000000000" pitchFamily="2" charset="0"/>
                          <a:ea typeface="+mn-ea"/>
                          <a:cs typeface="+mn-cs"/>
                        </a:rPr>
                        <a:t> dar los buenos días y recordar lo que es el calentamiento global y sus consecuencias. Recordar lo que vamos a realizar el día de hoy.</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767840">
                <a:tc vMerge="1">
                  <a:txBody>
                    <a:bodyPr/>
                    <a:lstStyle/>
                    <a:p>
                      <a:endParaRPr lang="es-MX"/>
                    </a:p>
                  </a:txBody>
                  <a:tcPr/>
                </a:tc>
                <a:tc gridSpan="4">
                  <a:txBody>
                    <a:bodyPr/>
                    <a:lstStyle/>
                    <a:p>
                      <a:pPr algn="just"/>
                      <a:r>
                        <a:rPr lang="es-MX" sz="1000" b="0" kern="1200" baseline="0" dirty="0" smtClean="0">
                          <a:solidFill>
                            <a:schemeClr val="dk1"/>
                          </a:solidFill>
                          <a:effectLst/>
                          <a:latin typeface="KG Miss Speechy IPA" panose="02000000000000000000" pitchFamily="2" charset="0"/>
                          <a:ea typeface="+mn-ea"/>
                          <a:cs typeface="+mn-cs"/>
                        </a:rPr>
                        <a:t>Enseguida, se le dará a cada alumno un espacio y tiempo para que comente sobre la tarea, lo que investigó y el cartel que elaboró con apoyo de sus padres.</a:t>
                      </a:r>
                    </a:p>
                    <a:p>
                      <a:pPr algn="just"/>
                      <a:r>
                        <a:rPr lang="es-MX" sz="1000" b="0" kern="1200" baseline="0" dirty="0" smtClean="0">
                          <a:solidFill>
                            <a:schemeClr val="dk1"/>
                          </a:solidFill>
                          <a:effectLst/>
                          <a:latin typeface="KG Miss Speechy IPA" panose="02000000000000000000" pitchFamily="2" charset="0"/>
                          <a:ea typeface="+mn-ea"/>
                          <a:cs typeface="+mn-cs"/>
                        </a:rPr>
                        <a:t>Una vez que todos hayan compartido su cartel con el grupo y el mensaje, invitarlos a realizar un folleto para repartir a la comunidad escolar, el cual contenga medidas que podemos hacer para evitar el calentamiento global. Entregarles la ficha de trabajo 9, explicarles el mensaje que contiene el folleto y que procedan a ilustrarlo, recortar y hacer los dobleces necesarios. Una vez terminados los folletos, pasar a las aulas a dar el mensaje sobre el calentamiento global y los cuidados que podemos darle a nuestro planeta, pedirle a los alumnos que entreguen su folleto a algún niño para que pueda quedarse con la información. Al finalizar pegar los carteles en varias partes de la escuela para que todos puedan observarlo.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rowSpan="2">
                  <a:txBody>
                    <a:bodyPr/>
                    <a:lstStyle/>
                    <a:p>
                      <a:endParaRPr lang="es-MX"/>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b="0" kern="1200" dirty="0" smtClean="0">
                          <a:solidFill>
                            <a:schemeClr val="dk1"/>
                          </a:solidFill>
                          <a:effectLst/>
                          <a:latin typeface="KG Miss Speechy IPA" panose="02000000000000000000" pitchFamily="2" charset="0"/>
                          <a:ea typeface="+mn-ea"/>
                          <a:cs typeface="+mn-cs"/>
                        </a:rPr>
                        <a:t>Una</a:t>
                      </a:r>
                      <a:r>
                        <a:rPr lang="es-MX" sz="1000" b="0" kern="1200" baseline="0" dirty="0" smtClean="0">
                          <a:solidFill>
                            <a:schemeClr val="dk1"/>
                          </a:solidFill>
                          <a:effectLst/>
                          <a:latin typeface="KG Miss Speechy IPA" panose="02000000000000000000" pitchFamily="2" charset="0"/>
                          <a:ea typeface="+mn-ea"/>
                          <a:cs typeface="+mn-cs"/>
                        </a:rPr>
                        <a:t> vez en el salón reflexionar sobre el trabajo que hemos hecho a lo largo del mes; y hacer una retroalimentación sobre lo aprendido: ¿Qué aprendimos sobre el invierno?, ¿Qué pasa en invierno?, ¿Cómo se forman los copos de nieve?, ¿Qué actividades podemos realizar en invierno?, ¿Cuáles son los animales que disfrutan del frio?, ¿Quiénes viven en el polo norte y quienes en el polo sur?, ¿Qué podemos hacer para cuidar a estos animalitos?, ¿consideran que nos falto algo por hacer o aprender?, ¿Qué nos faltó?, ¿Cómo consideran que trabajaron?</a:t>
                      </a:r>
                      <a:endParaRPr lang="es-MX" sz="1000" b="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225039" y="3631571"/>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56006" y="4102385"/>
            <a:ext cx="1975482" cy="400110"/>
          </a:xfrm>
          <a:prstGeom prst="rect">
            <a:avLst/>
          </a:prstGeom>
          <a:noFill/>
        </p:spPr>
        <p:txBody>
          <a:bodyPr wrap="square" rtlCol="0">
            <a:spAutoFit/>
          </a:bodyPr>
          <a:lstStyle/>
          <a:p>
            <a:pPr algn="ctr"/>
            <a:r>
              <a:rPr lang="es-ES" sz="1000" dirty="0">
                <a:latin typeface="KG Miss Speechy IPA" panose="02000000000000000000" pitchFamily="2" charset="0"/>
              </a:rPr>
              <a:t>4</a:t>
            </a:r>
            <a:r>
              <a:rPr lang="es-ES" sz="1000" dirty="0" smtClean="0">
                <a:latin typeface="KG Miss Speechy IPA" panose="02000000000000000000" pitchFamily="2" charset="0"/>
              </a:rPr>
              <a:t>.- PRESENTACIÓN DE LOS DATOS DE INDAGACIÓN.</a:t>
            </a:r>
            <a:endParaRPr lang="es-MX" sz="1000" dirty="0">
              <a:latin typeface="KG Miss Speechy IPA" panose="02000000000000000000" pitchFamily="2" charset="0"/>
            </a:endParaRPr>
          </a:p>
        </p:txBody>
      </p:sp>
      <p:sp>
        <p:nvSpPr>
          <p:cNvPr id="10" name="CuadroTexto 9"/>
          <p:cNvSpPr txBox="1"/>
          <p:nvPr/>
        </p:nvSpPr>
        <p:spPr>
          <a:xfrm rot="16200000">
            <a:off x="62242" y="6491488"/>
            <a:ext cx="1975482" cy="246221"/>
          </a:xfrm>
          <a:prstGeom prst="rect">
            <a:avLst/>
          </a:prstGeom>
          <a:noFill/>
        </p:spPr>
        <p:txBody>
          <a:bodyPr wrap="square" rtlCol="0">
            <a:spAutoFit/>
          </a:bodyPr>
          <a:lstStyle/>
          <a:p>
            <a:pPr algn="ctr"/>
            <a:r>
              <a:rPr lang="es-ES" sz="1000" dirty="0" smtClean="0">
                <a:latin typeface="KG Miss Speechy IPA" panose="02000000000000000000" pitchFamily="2" charset="0"/>
              </a:rPr>
              <a:t>5.- METACOGNICIÓN</a:t>
            </a:r>
            <a:endParaRPr lang="es-MX" sz="1000" dirty="0">
              <a:latin typeface="KG Miss Speechy IPA" panose="02000000000000000000" pitchFamily="2" charset="0"/>
            </a:endParaRP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918929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30722" name="Picture 2" descr="https://i.pinimg.com/564x/e9/d3/11/e9d3119283f8a082d70c79ee415360d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788" y="2107318"/>
            <a:ext cx="3280824" cy="4356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4142821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1294108" y="1147630"/>
            <a:ext cx="7470183" cy="1235074"/>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Fuentes utilizadas para la edición</a:t>
            </a:r>
            <a:endParaRPr lang="es-MX" sz="6600" dirty="0">
              <a:latin typeface="A Year Without Rain" panose="02000000000000000000" pitchFamily="2"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835" y="3858382"/>
            <a:ext cx="1811796" cy="1465364"/>
          </a:xfrm>
          <a:prstGeom prst="rect">
            <a:avLst/>
          </a:prstGeom>
        </p:spPr>
      </p:pic>
      <p:sp>
        <p:nvSpPr>
          <p:cNvPr id="8" name="CuadroTexto 7"/>
          <p:cNvSpPr txBox="1"/>
          <p:nvPr/>
        </p:nvSpPr>
        <p:spPr>
          <a:xfrm>
            <a:off x="1177860" y="2167770"/>
            <a:ext cx="3611116" cy="3046988"/>
          </a:xfrm>
          <a:prstGeom prst="rect">
            <a:avLst/>
          </a:prstGeom>
          <a:noFill/>
        </p:spPr>
        <p:txBody>
          <a:bodyPr wrap="square" rtlCol="0">
            <a:spAutoFit/>
          </a:bodyPr>
          <a:lstStyle/>
          <a:p>
            <a:pPr algn="just"/>
            <a:r>
              <a:rPr lang="es-MX" sz="2400" dirty="0" smtClean="0">
                <a:latin typeface="KG Miss Speechy IPA" panose="02000000000000000000" pitchFamily="2" charset="0"/>
              </a:rPr>
              <a:t>KG Miss </a:t>
            </a:r>
            <a:r>
              <a:rPr lang="es-MX" sz="2400" dirty="0" err="1" smtClean="0">
                <a:latin typeface="KG Miss Speechy IPA" panose="02000000000000000000" pitchFamily="2" charset="0"/>
              </a:rPr>
              <a:t>Speechy</a:t>
            </a:r>
            <a:r>
              <a:rPr lang="es-MX" sz="2400" dirty="0" smtClean="0">
                <a:latin typeface="KG Miss Speechy IPA" panose="02000000000000000000" pitchFamily="2" charset="0"/>
              </a:rPr>
              <a:t> IPA</a:t>
            </a:r>
          </a:p>
          <a:p>
            <a:pPr algn="just"/>
            <a:endParaRPr lang="es-MX" sz="2400" dirty="0">
              <a:latin typeface="KG Miss Speechy IPA" panose="02000000000000000000" pitchFamily="2" charset="0"/>
            </a:endParaRPr>
          </a:p>
          <a:p>
            <a:pPr algn="just"/>
            <a:r>
              <a:rPr lang="es-MX" sz="2400" dirty="0" smtClean="0">
                <a:latin typeface="Super Boys" panose="02000600000000000000" pitchFamily="2" charset="0"/>
              </a:rPr>
              <a:t>SUPER BOYS</a:t>
            </a:r>
          </a:p>
          <a:p>
            <a:pPr algn="just"/>
            <a:endParaRPr lang="es-MX" sz="2400" dirty="0">
              <a:latin typeface="Super Boys" panose="02000600000000000000" pitchFamily="2" charset="0"/>
            </a:endParaRPr>
          </a:p>
          <a:p>
            <a:pPr algn="just"/>
            <a:r>
              <a:rPr lang="es-MX" sz="2400" dirty="0" smtClean="0">
                <a:latin typeface="A Year Without Rain" panose="02000000000000000000" pitchFamily="2" charset="0"/>
              </a:rPr>
              <a:t>A </a:t>
            </a:r>
            <a:r>
              <a:rPr lang="es-MX" sz="2400" dirty="0" err="1" smtClean="0">
                <a:latin typeface="A Year Without Rain" panose="02000000000000000000" pitchFamily="2" charset="0"/>
              </a:rPr>
              <a:t>Year</a:t>
            </a:r>
            <a:r>
              <a:rPr lang="es-MX" sz="2400" dirty="0" smtClean="0">
                <a:latin typeface="A Year Without Rain" panose="02000000000000000000" pitchFamily="2" charset="0"/>
              </a:rPr>
              <a:t> </a:t>
            </a:r>
            <a:r>
              <a:rPr lang="es-MX" sz="2400" dirty="0" err="1" smtClean="0">
                <a:latin typeface="A Year Without Rain" panose="02000000000000000000" pitchFamily="2" charset="0"/>
              </a:rPr>
              <a:t>Without</a:t>
            </a:r>
            <a:r>
              <a:rPr lang="es-MX" sz="2400" dirty="0" smtClean="0">
                <a:latin typeface="A Year Without Rain" panose="02000000000000000000" pitchFamily="2" charset="0"/>
              </a:rPr>
              <a:t> Rain</a:t>
            </a:r>
          </a:p>
          <a:p>
            <a:pPr algn="just"/>
            <a:endParaRPr lang="es-MX" sz="2400" dirty="0" smtClean="0">
              <a:latin typeface="A Year Without Rain" panose="02000000000000000000" pitchFamily="2" charset="0"/>
            </a:endParaRPr>
          </a:p>
          <a:p>
            <a:pPr algn="just"/>
            <a:r>
              <a:rPr lang="es-MX" sz="2400" dirty="0" err="1" smtClean="0">
                <a:latin typeface="Somelove" panose="02000500000000000000" pitchFamily="50" charset="0"/>
              </a:rPr>
              <a:t>Somelove</a:t>
            </a:r>
            <a:endParaRPr lang="es-MX" sz="2400" dirty="0">
              <a:latin typeface="Somelove" panose="02000500000000000000" pitchFamily="50" charset="0"/>
            </a:endParaRPr>
          </a:p>
          <a:p>
            <a:pPr algn="just"/>
            <a:endParaRPr lang="es-MX" sz="2400" dirty="0" smtClean="0">
              <a:latin typeface="A Year Without Rain" panose="02000000000000000000" pitchFamily="2" charset="0"/>
            </a:endParaRPr>
          </a:p>
        </p:txBody>
      </p:sp>
      <p:sp>
        <p:nvSpPr>
          <p:cNvPr id="9" name="CuadroTexto 8"/>
          <p:cNvSpPr txBox="1"/>
          <p:nvPr/>
        </p:nvSpPr>
        <p:spPr>
          <a:xfrm>
            <a:off x="5153175" y="2614046"/>
            <a:ext cx="3611116" cy="1077218"/>
          </a:xfrm>
          <a:prstGeom prst="rect">
            <a:avLst/>
          </a:prstGeom>
          <a:solidFill>
            <a:srgbClr val="FFFF00"/>
          </a:solidFill>
        </p:spPr>
        <p:txBody>
          <a:bodyPr wrap="square" rtlCol="0">
            <a:spAutoFit/>
          </a:bodyPr>
          <a:lstStyle/>
          <a:p>
            <a:pPr algn="ctr"/>
            <a:r>
              <a:rPr lang="es-MX" sz="3200" dirty="0" smtClean="0">
                <a:latin typeface="A Year Without Rain" panose="02000000000000000000" pitchFamily="2" charset="0"/>
              </a:rPr>
              <a:t>Descárgalas de DAFONT.COM</a:t>
            </a:r>
          </a:p>
        </p:txBody>
      </p:sp>
      <p:sp>
        <p:nvSpPr>
          <p:cNvPr id="10" name="CuadroTexto 9"/>
          <p:cNvSpPr txBox="1"/>
          <p:nvPr/>
        </p:nvSpPr>
        <p:spPr>
          <a:xfrm>
            <a:off x="1177860" y="5432734"/>
            <a:ext cx="7997137" cy="1200329"/>
          </a:xfrm>
          <a:prstGeom prst="rect">
            <a:avLst/>
          </a:prstGeom>
          <a:noFill/>
        </p:spPr>
        <p:txBody>
          <a:bodyPr wrap="square" rtlCol="0">
            <a:spAutoFit/>
          </a:bodyPr>
          <a:lstStyle/>
          <a:p>
            <a:pPr algn="just"/>
            <a:r>
              <a:rPr lang="es-MX" sz="2400" dirty="0" smtClean="0">
                <a:latin typeface="A Year Without Rain" panose="02000000000000000000" pitchFamily="2" charset="0"/>
              </a:rPr>
              <a:t>Este material es gratuito. Puedes conseguirlo en la página de Facebook “Aula Creativa o en el canal de </a:t>
            </a:r>
            <a:r>
              <a:rPr lang="es-MX" sz="2400" dirty="0" err="1" smtClean="0">
                <a:latin typeface="A Year Without Rain" panose="02000000000000000000" pitchFamily="2" charset="0"/>
              </a:rPr>
              <a:t>Youtube</a:t>
            </a:r>
            <a:r>
              <a:rPr lang="es-MX" sz="2400" dirty="0" smtClean="0">
                <a:latin typeface="A Year Without Rain" panose="02000000000000000000" pitchFamily="2" charset="0"/>
              </a:rPr>
              <a:t> “Mtra. Karen Lucía” en donde estaré compartiendo los links de descarga.</a:t>
            </a:r>
          </a:p>
        </p:txBody>
      </p:sp>
    </p:spTree>
    <p:extLst>
      <p:ext uri="{BB962C8B-B14F-4D97-AF65-F5344CB8AC3E}">
        <p14:creationId xmlns:p14="http://schemas.microsoft.com/office/powerpoint/2010/main" val="272850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811" y="-1371923"/>
            <a:ext cx="8146391" cy="10498724"/>
          </a:xfrm>
          <a:prstGeom prst="rect">
            <a:avLst/>
          </a:prstGeom>
        </p:spPr>
      </p:pic>
      <p:sp>
        <p:nvSpPr>
          <p:cNvPr id="14" name="Rectángulo 13"/>
          <p:cNvSpPr/>
          <p:nvPr/>
        </p:nvSpPr>
        <p:spPr>
          <a:xfrm>
            <a:off x="1431676" y="1668321"/>
            <a:ext cx="7195048" cy="830997"/>
          </a:xfrm>
          <a:prstGeom prst="rect">
            <a:avLst/>
          </a:prstGeom>
        </p:spPr>
        <p:txBody>
          <a:bodyPr wrap="none">
            <a:prstTxWarp prst="textArchUp">
              <a:avLst/>
            </a:prstTxWarp>
            <a:spAutoFit/>
          </a:bodyPr>
          <a:lstStyle/>
          <a:p>
            <a:pPr algn="ctr"/>
            <a:r>
              <a:rPr lang="es-ES" sz="4400" dirty="0" smtClean="0">
                <a:latin typeface="A Year Without Rain" panose="02000000000000000000" pitchFamily="2" charset="0"/>
              </a:rPr>
              <a:t>Cronograma de actividades</a:t>
            </a:r>
          </a:p>
          <a:p>
            <a:pPr algn="ctr"/>
            <a:r>
              <a:rPr lang="es-ES" sz="4400" dirty="0" smtClean="0">
                <a:solidFill>
                  <a:srgbClr val="0070C0"/>
                </a:solidFill>
                <a:latin typeface="A Year Without Rain" panose="02000000000000000000" pitchFamily="2" charset="0"/>
              </a:rPr>
              <a:t>08 al 12 de Enero de 2024</a:t>
            </a:r>
            <a:endParaRPr lang="es-ES" sz="4800" dirty="0">
              <a:solidFill>
                <a:srgbClr val="0070C0"/>
              </a:solidFill>
              <a:latin typeface="Super Boys" panose="02000600000000000000" pitchFamily="2" charset="0"/>
            </a:endParaRPr>
          </a:p>
        </p:txBody>
      </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628" y="5997050"/>
            <a:ext cx="452617" cy="433799"/>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407" y="998647"/>
            <a:ext cx="452617" cy="433799"/>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380" y="2815379"/>
            <a:ext cx="452617" cy="433799"/>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0953" y="6177555"/>
            <a:ext cx="452617" cy="433799"/>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100" y="962252"/>
            <a:ext cx="452617" cy="43379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712072135"/>
              </p:ext>
            </p:extLst>
          </p:nvPr>
        </p:nvGraphicFramePr>
        <p:xfrm>
          <a:off x="637263" y="2143876"/>
          <a:ext cx="8624454" cy="4862043"/>
        </p:xfrm>
        <a:graphic>
          <a:graphicData uri="http://schemas.openxmlformats.org/drawingml/2006/table">
            <a:tbl>
              <a:tblPr firstRow="1" bandRow="1">
                <a:tableStyleId>{5C22544A-7EE6-4342-B048-85BDC9FD1C3A}</a:tableStyleId>
              </a:tblPr>
              <a:tblGrid>
                <a:gridCol w="846842"/>
                <a:gridCol w="1522285"/>
                <a:gridCol w="1537855"/>
                <a:gridCol w="1558636"/>
                <a:gridCol w="1641764"/>
                <a:gridCol w="1517072"/>
              </a:tblGrid>
              <a:tr h="750291">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08</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MARTES 09</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MIÉRCOLES 10</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11</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r>
                        <a:rPr lang="es-MX" sz="1400" dirty="0" smtClean="0">
                          <a:latin typeface="KG Miss Speechy IPA" panose="02000000000000000000" pitchFamily="2" charset="0"/>
                        </a:rPr>
                        <a:t>VIERNES 12</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Honores a la bandera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Activación física</a:t>
                      </a:r>
                    </a:p>
                    <a:p>
                      <a:pPr algn="ctr"/>
                      <a:r>
                        <a:rPr lang="es-MX" dirty="0" smtClean="0">
                          <a:latin typeface="A Year Without Rain" panose="02000000000000000000" pitchFamily="2" charset="0"/>
                        </a:rPr>
                        <a:t>Pase</a:t>
                      </a:r>
                      <a:r>
                        <a:rPr lang="es-MX" baseline="0" dirty="0" smtClean="0">
                          <a:latin typeface="A Year Without Rain" panose="02000000000000000000" pitchFamily="2" charset="0"/>
                        </a:rPr>
                        <a:t> de lista</a:t>
                      </a:r>
                    </a:p>
                    <a:p>
                      <a:pPr algn="ctr"/>
                      <a:r>
                        <a:rPr lang="es-MX" baseline="0" dirty="0" smtClean="0">
                          <a:latin typeface="A Year Without Rain" panose="02000000000000000000" pitchFamily="2" charset="0"/>
                        </a:rPr>
                        <a:t>Contar niños y niñas</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¿Qué sabes del invierno?</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¿Por</a:t>
                      </a:r>
                      <a:r>
                        <a:rPr lang="es-MX" baseline="0" dirty="0" smtClean="0">
                          <a:latin typeface="A Year Without Rain" panose="02000000000000000000" pitchFamily="2" charset="0"/>
                        </a:rPr>
                        <a:t> qué hace frío</a:t>
                      </a:r>
                      <a:r>
                        <a:rPr lang="es-MX" dirty="0" smtClean="0">
                          <a:latin typeface="A Year Without Rain" panose="02000000000000000000" pitchFamily="2" charset="0"/>
                        </a:rPr>
                        <a:t>?</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Copo</a:t>
                      </a:r>
                      <a:r>
                        <a:rPr lang="es-MX" baseline="0" dirty="0" smtClean="0">
                          <a:latin typeface="A Year Without Rain" panose="02000000000000000000" pitchFamily="2" charset="0"/>
                        </a:rPr>
                        <a:t> de nieve</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Muñeco</a:t>
                      </a:r>
                      <a:r>
                        <a:rPr lang="es-MX" baseline="0" dirty="0" smtClean="0">
                          <a:latin typeface="A Year Without Rain" panose="02000000000000000000" pitchFamily="2" charset="0"/>
                        </a:rPr>
                        <a:t> de nieve</a:t>
                      </a:r>
                      <a:endParaRPr lang="es-MX" dirty="0" smtClean="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smtClean="0">
                          <a:latin typeface="A Year Without Rain" panose="02000000000000000000" pitchFamily="2" charset="0"/>
                        </a:rPr>
                        <a:t>ACTIVIDAD:</a:t>
                      </a:r>
                    </a:p>
                    <a:p>
                      <a:pPr algn="ctr"/>
                      <a:r>
                        <a:rPr lang="es-MX" dirty="0" smtClean="0">
                          <a:latin typeface="A Year Without Rain" panose="02000000000000000000" pitchFamily="2" charset="0"/>
                        </a:rPr>
                        <a:t>Juguemos</a:t>
                      </a:r>
                      <a:r>
                        <a:rPr lang="es-MX" baseline="0" dirty="0" smtClean="0">
                          <a:latin typeface="A Year Without Rain" panose="02000000000000000000" pitchFamily="2" charset="0"/>
                        </a:rPr>
                        <a:t> en la nieve</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Abigail" pitchFamily="50" charset="0"/>
                        </a:rPr>
                        <a:t>Recreo</a:t>
                      </a:r>
                      <a:endParaRPr lang="es-MX" sz="2800" dirty="0">
                        <a:latin typeface="Abigail" pitchFamily="50"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CCFF"/>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endParaRPr lang="es-MX" dirty="0">
                        <a:latin typeface="A Year Without Rai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dirty="0" err="1" smtClean="0">
                          <a:latin typeface="A Year Without Rain" panose="02000000000000000000" pitchFamily="2" charset="0"/>
                        </a:rPr>
                        <a:t>Retroalimen-tación</a:t>
                      </a:r>
                      <a:endParaRPr lang="es-MX" dirty="0" smtClean="0">
                        <a:latin typeface="A Year Without Rain" panose="02000000000000000000" pitchFamily="2" charset="0"/>
                      </a:endParaRPr>
                    </a:p>
                    <a:p>
                      <a:pPr algn="ctr"/>
                      <a:r>
                        <a:rPr lang="es-MX" dirty="0" smtClean="0">
                          <a:latin typeface="A Year Without Rai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219085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811" y="-1371923"/>
            <a:ext cx="8146391" cy="1049872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337546221"/>
              </p:ext>
            </p:extLst>
          </p:nvPr>
        </p:nvGraphicFramePr>
        <p:xfrm>
          <a:off x="906368" y="920496"/>
          <a:ext cx="8245664" cy="6118257"/>
        </p:xfrm>
        <a:graphic>
          <a:graphicData uri="http://schemas.openxmlformats.org/drawingml/2006/table">
            <a:tbl>
              <a:tblPr firstRow="1" bandRow="1">
                <a:tableStyleId>{5C22544A-7EE6-4342-B048-85BDC9FD1C3A}</a:tableStyleId>
              </a:tblPr>
              <a:tblGrid>
                <a:gridCol w="1066803"/>
                <a:gridCol w="325464"/>
                <a:gridCol w="588936"/>
                <a:gridCol w="836908"/>
                <a:gridCol w="325464"/>
                <a:gridCol w="974414"/>
                <a:gridCol w="1139694"/>
                <a:gridCol w="367306"/>
                <a:gridCol w="610415"/>
                <a:gridCol w="1695463"/>
                <a:gridCol w="314797"/>
              </a:tblGrid>
              <a:tr h="733644">
                <a:tc gridSpan="3">
                  <a:txBody>
                    <a:bodyPr/>
                    <a:lstStyle/>
                    <a:p>
                      <a:r>
                        <a:rPr lang="es-ES" sz="1400" b="1" dirty="0" smtClean="0">
                          <a:solidFill>
                            <a:schemeClr val="tx1"/>
                          </a:solidFill>
                          <a:latin typeface="KG Miss Speechy IPA" panose="02000000000000000000" pitchFamily="2" charset="0"/>
                        </a:rPr>
                        <a:t>Nombre del proyecto: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gridSpan="8">
                  <a:txBody>
                    <a:bodyPr/>
                    <a:lstStyle/>
                    <a:p>
                      <a:r>
                        <a:rPr lang="es-ES" sz="1400" b="1" dirty="0" smtClean="0">
                          <a:solidFill>
                            <a:schemeClr val="tx1"/>
                          </a:solidFill>
                          <a:latin typeface="KG Miss Speechy IPA" panose="02000000000000000000" pitchFamily="2" charset="0"/>
                        </a:rPr>
                        <a:t>Aprendamos sobre</a:t>
                      </a:r>
                      <a:r>
                        <a:rPr lang="es-ES" sz="1400" b="1" baseline="0" dirty="0" smtClean="0">
                          <a:solidFill>
                            <a:schemeClr val="tx1"/>
                          </a:solidFill>
                          <a:latin typeface="KG Miss Speechy IPA" panose="02000000000000000000" pitchFamily="2" charset="0"/>
                        </a:rPr>
                        <a:t> el Invierno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33644">
                <a:tc gridSpan="3">
                  <a:txBody>
                    <a:bodyPr/>
                    <a:lstStyle/>
                    <a:p>
                      <a:r>
                        <a:rPr lang="es-ES" sz="1400" b="1" dirty="0" smtClean="0">
                          <a:solidFill>
                            <a:schemeClr val="tx1"/>
                          </a:solidFill>
                          <a:latin typeface="KG Miss Speechy IPA" panose="02000000000000000000" pitchFamily="2" charset="0"/>
                        </a:rPr>
                        <a:t>Metodología:</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gridSpan="8">
                  <a:txBody>
                    <a:bodyPr/>
                    <a:lstStyle/>
                    <a:p>
                      <a:pPr algn="ctr"/>
                      <a:r>
                        <a:rPr lang="es-ES" sz="1400" b="1" dirty="0" smtClean="0">
                          <a:solidFill>
                            <a:schemeClr val="tx1"/>
                          </a:solidFill>
                          <a:latin typeface="KG Miss Speechy IPA" panose="02000000000000000000" pitchFamily="2" charset="0"/>
                        </a:rPr>
                        <a:t>Aprendizaje</a:t>
                      </a:r>
                      <a:r>
                        <a:rPr lang="es-ES" sz="1400" b="1" baseline="0" dirty="0" smtClean="0">
                          <a:solidFill>
                            <a:schemeClr val="tx1"/>
                          </a:solidFill>
                          <a:latin typeface="KG Miss Speechy IPA" panose="02000000000000000000" pitchFamily="2" charset="0"/>
                        </a:rPr>
                        <a:t> basado en Investigación STEAM</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3">
                  <a:txBody>
                    <a:bodyPr/>
                    <a:lstStyle/>
                    <a:p>
                      <a:r>
                        <a:rPr lang="es-ES" sz="1400" b="1" dirty="0" smtClean="0">
                          <a:solidFill>
                            <a:schemeClr val="tx1"/>
                          </a:solidFill>
                          <a:latin typeface="KG Miss Speechy IPA" panose="02000000000000000000" pitchFamily="2" charset="0"/>
                        </a:rPr>
                        <a:t>Fase- Grado: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gridSpan="3">
                  <a:txBody>
                    <a:bodyPr/>
                    <a:lstStyle/>
                    <a:p>
                      <a:r>
                        <a:rPr lang="es-ES" sz="1400" b="1" dirty="0" smtClean="0">
                          <a:solidFill>
                            <a:schemeClr val="tx1"/>
                          </a:solidFill>
                          <a:latin typeface="KG Miss Speechy IPA" panose="02000000000000000000" pitchFamily="2" charset="0"/>
                        </a:rPr>
                        <a:t>2</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400" b="1" dirty="0" smtClean="0">
                          <a:solidFill>
                            <a:schemeClr val="tx1"/>
                          </a:solidFill>
                          <a:latin typeface="KG Miss Speechy IPA" panose="02000000000000000000" pitchFamily="2" charset="0"/>
                        </a:rPr>
                        <a:t>Tiempo: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gridSpan="2">
                  <a:txBody>
                    <a:bodyPr/>
                    <a:lstStyle/>
                    <a:p>
                      <a:r>
                        <a:rPr lang="es-ES" sz="1400" b="1" dirty="0" smtClean="0">
                          <a:solidFill>
                            <a:schemeClr val="tx1"/>
                          </a:solidFill>
                          <a:latin typeface="KG Miss Speechy IPA" panose="02000000000000000000" pitchFamily="2" charset="0"/>
                        </a:rPr>
                        <a:t>3 semanas</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400" b="1" dirty="0" smtClean="0">
                          <a:solidFill>
                            <a:schemeClr val="tx1"/>
                          </a:solidFill>
                          <a:latin typeface="KG Miss Speechy IPA" panose="02000000000000000000" pitchFamily="2" charset="0"/>
                        </a:rPr>
                        <a:t>Propósito: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gridSpan="8">
                  <a:txBody>
                    <a:bodyPr/>
                    <a:lstStyle/>
                    <a:p>
                      <a:pPr algn="just"/>
                      <a:r>
                        <a:rPr lang="es-MX" sz="1400" b="1" dirty="0" smtClean="0">
                          <a:solidFill>
                            <a:schemeClr val="tx1"/>
                          </a:solidFill>
                          <a:latin typeface="KG Miss Speechy IPA" panose="02000000000000000000" pitchFamily="2" charset="0"/>
                        </a:rPr>
                        <a:t>Desarrollar en los niños el</a:t>
                      </a:r>
                      <a:r>
                        <a:rPr lang="es-MX" sz="1400" b="1" baseline="0" dirty="0" smtClean="0">
                          <a:solidFill>
                            <a:schemeClr val="tx1"/>
                          </a:solidFill>
                          <a:latin typeface="KG Miss Speechy IPA" panose="02000000000000000000" pitchFamily="2" charset="0"/>
                        </a:rPr>
                        <a:t> análisis, comprensión y saberes acerca de las características de naturaleza y fenómenos partiendo del concepto invierno; utilizando la transversalidad.</a:t>
                      </a:r>
                      <a:endParaRPr lang="es-MX" sz="14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33644">
                <a:tc gridSpan="3">
                  <a:txBody>
                    <a:bodyPr/>
                    <a:lstStyle/>
                    <a:p>
                      <a:r>
                        <a:rPr lang="es-ES" sz="1400" b="1" dirty="0" smtClean="0">
                          <a:solidFill>
                            <a:schemeClr val="tx1"/>
                          </a:solidFill>
                          <a:latin typeface="KG Miss Speechy IPA" panose="02000000000000000000" pitchFamily="2" charset="0"/>
                        </a:rPr>
                        <a:t>Problema del contexto: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gridSpan="8">
                  <a:txBody>
                    <a:bodyPr/>
                    <a:lstStyle/>
                    <a:p>
                      <a:pPr algn="just"/>
                      <a:r>
                        <a:rPr lang="es-MX" sz="1400" b="1" dirty="0" smtClean="0">
                          <a:solidFill>
                            <a:schemeClr val="tx1"/>
                          </a:solidFill>
                          <a:latin typeface="KG Miss Speechy IPA" panose="02000000000000000000" pitchFamily="2" charset="0"/>
                        </a:rPr>
                        <a:t>Los alumnos desconocen sobre</a:t>
                      </a:r>
                      <a:r>
                        <a:rPr lang="es-MX" sz="1400" b="1" baseline="0" dirty="0" smtClean="0">
                          <a:solidFill>
                            <a:schemeClr val="tx1"/>
                          </a:solidFill>
                          <a:latin typeface="KG Miss Speechy IPA" panose="02000000000000000000" pitchFamily="2" charset="0"/>
                        </a:rPr>
                        <a:t> algunos fenómenos naturales o cambios que ocurren en la época del año más fría; además, carecen sobre conocimientos sobre la fauna y hábitats relacionados a los lugares más fríos del planeta por lo que aun no han adquirido la conciencia para la preservación de estos.</a:t>
                      </a:r>
                      <a:endParaRPr lang="es-MX" sz="14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33644">
                <a:tc gridSpan="11">
                  <a:txBody>
                    <a:bodyPr/>
                    <a:lstStyle/>
                    <a:p>
                      <a:pPr algn="ctr"/>
                      <a:r>
                        <a:rPr lang="es-ES" sz="1400" b="1" dirty="0" smtClean="0">
                          <a:solidFill>
                            <a:schemeClr val="tx1"/>
                          </a:solidFill>
                          <a:latin typeface="KG Miss Speechy IPA" panose="02000000000000000000" pitchFamily="2" charset="0"/>
                        </a:rPr>
                        <a:t>EJES ARTICULADORES QUE SE TRABAJAN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33644">
                <a:tc>
                  <a:txBody>
                    <a:bodyPr/>
                    <a:lstStyle/>
                    <a:p>
                      <a:pPr algn="ctr"/>
                      <a:r>
                        <a:rPr lang="es-ES" sz="1400" b="1" dirty="0" smtClean="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Pensamiento Científico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Interculturalidad crítica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Igualdad de género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33644">
                <a:tc>
                  <a:txBody>
                    <a:bodyPr/>
                    <a:lstStyle/>
                    <a:p>
                      <a:pPr algn="ctr"/>
                      <a:r>
                        <a:rPr lang="es-ES" sz="1400" b="1" dirty="0" smtClean="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smtClean="0">
                          <a:latin typeface="KG Miss Speechy IPA" panose="02000000000000000000" pitchFamily="2" charset="0"/>
                        </a:rPr>
                        <a:t>Apropiación de las culturas a través</a:t>
                      </a:r>
                      <a:r>
                        <a:rPr lang="es-ES" sz="1400" b="1" baseline="0" dirty="0" smtClean="0">
                          <a:latin typeface="KG Miss Speechy IPA" panose="02000000000000000000" pitchFamily="2" charset="0"/>
                        </a:rPr>
                        <a:t> de la lectura y escritura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61131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383757741"/>
              </p:ext>
            </p:extLst>
          </p:nvPr>
        </p:nvGraphicFramePr>
        <p:xfrm>
          <a:off x="658395" y="706676"/>
          <a:ext cx="8245664" cy="6742186"/>
        </p:xfrm>
        <a:graphic>
          <a:graphicData uri="http://schemas.openxmlformats.org/drawingml/2006/table">
            <a:tbl>
              <a:tblPr firstRow="1" bandRow="1">
                <a:tableStyleId>{5C22544A-7EE6-4342-B048-85BDC9FD1C3A}</a:tableStyleId>
              </a:tblPr>
              <a:tblGrid>
                <a:gridCol w="1108412"/>
                <a:gridCol w="872791"/>
                <a:gridCol w="2136786"/>
                <a:gridCol w="1807296"/>
                <a:gridCol w="310119"/>
                <a:gridCol w="2010260"/>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¿Qué sabes del invierno?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Lunes 08</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1000" b="1" dirty="0" smtClean="0">
                          <a:solidFill>
                            <a:schemeClr val="tx1"/>
                          </a:solidFill>
                          <a:latin typeface="KG Miss Speechy IPA" panose="02000000000000000000" pitchFamily="2" charset="0"/>
                        </a:rPr>
                        <a:t>Saberes y Pensamiento Científico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ES" sz="1000" dirty="0" smtClean="0">
                          <a:latin typeface="KG Miss Speechy IPA" panose="02000000000000000000" pitchFamily="2" charset="0"/>
                        </a:rPr>
                        <a:t>Exploración de la diversidad natural que existe en la comunidad y en otros lugares.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smtClean="0">
                          <a:latin typeface="KG Miss Speechy IPA" panose="02000000000000000000" pitchFamily="2" charset="0"/>
                        </a:rPr>
                        <a:t>111.-</a:t>
                      </a:r>
                      <a:r>
                        <a:rPr lang="es-ES" sz="1000" baseline="0" smtClean="0">
                          <a:latin typeface="KG Miss Speechy IPA" panose="02000000000000000000" pitchFamily="2" charset="0"/>
                        </a:rPr>
                        <a:t> </a:t>
                      </a:r>
                      <a:r>
                        <a:rPr lang="es-ES" sz="1000" smtClean="0">
                          <a:latin typeface="KG Miss Speechy IPA" panose="02000000000000000000" pitchFamily="2" charset="0"/>
                        </a:rPr>
                        <a:t>Distingue algunas características del entorno natural: plantas, animales, cuerpos de agua, clima, entre otras.</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Evoca y narra lo que interpreta y entiende de diferentes textos literarios-leyendas, cuentos, fábulas, historias- , y relatos de la comunidad, que escucha en voz de otras personas que las narran o leen.</a:t>
                      </a:r>
                    </a:p>
                    <a:p>
                      <a:pPr algn="just"/>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5">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r>
                        <a:rPr lang="es-ES" sz="1000" b="0" dirty="0" smtClean="0">
                          <a:latin typeface="KG Miss Speechy IPA" panose="02000000000000000000" pitchFamily="2" charset="0"/>
                        </a:rPr>
                        <a:t>Lámina</a:t>
                      </a:r>
                      <a:r>
                        <a:rPr lang="es-ES" sz="1000" b="0" baseline="0" dirty="0" smtClean="0">
                          <a:latin typeface="KG Miss Speechy IPA" panose="02000000000000000000" pitchFamily="2" charset="0"/>
                        </a:rPr>
                        <a:t> o papel bond</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Cuento “¿Qué sabes de…? EL INVIERNO”</a:t>
                      </a:r>
                      <a:endParaRPr lang="es-MX" sz="1000" b="0" baseline="0" dirty="0" smtClean="0">
                        <a:latin typeface="KG Miss Speechy IPA" panose="02000000000000000000" pitchFamily="2" charset="0"/>
                      </a:endParaRP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Ficha de trabajo 1</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Lápiz</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Crayones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Poema “Estamos en Invierno”</a:t>
                      </a:r>
                      <a:endParaRPr lang="es-MX" sz="1000" b="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Poner a los niños en plenaria y darles la bienvenida deseándoles un feliz año nuevo.</a:t>
                      </a:r>
                      <a:r>
                        <a:rPr lang="es-MX" sz="1000" kern="1200" baseline="0" dirty="0" smtClean="0">
                          <a:solidFill>
                            <a:schemeClr val="dk1"/>
                          </a:solidFill>
                          <a:effectLst/>
                          <a:latin typeface="KG Miss Speechy IPA" panose="02000000000000000000" pitchFamily="2" charset="0"/>
                          <a:ea typeface="+mn-ea"/>
                          <a:cs typeface="+mn-cs"/>
                        </a:rPr>
                        <a:t> P</a:t>
                      </a:r>
                      <a:r>
                        <a:rPr lang="es-MX" sz="1000" kern="1200" dirty="0" smtClean="0">
                          <a:solidFill>
                            <a:schemeClr val="dk1"/>
                          </a:solidFill>
                          <a:effectLst/>
                          <a:latin typeface="KG Miss Speechy IPA" panose="02000000000000000000" pitchFamily="2" charset="0"/>
                          <a:ea typeface="+mn-ea"/>
                          <a:cs typeface="+mn-cs"/>
                        </a:rPr>
                        <a:t>reguntarles sobre cómo les fue en estas vacaciones y lo que hicieron (escuchar cada una de las respuestas). Enseguida preguntarles: ¿Han notado que estos días son más fríos? Explicarles que es porque el invierno llegó el 21 de diciembre.  Hacerles las siguientes preguntas: ¿Saben que es el invierno?, ¿Qué pasa en el invierno?, ¿Qué cambios hay en mi comunidad en el invierno?, ¿Qué ropa vestimos en invierno?, ¿Qué alimentos comemos en invierno? Escuchar sus respuestas y anotarlas en una lámina (papel bond). Ponerle como título “Conocimientos previos sobre</a:t>
                      </a:r>
                      <a:r>
                        <a:rPr lang="es-MX" sz="1000" kern="1200" baseline="0" dirty="0" smtClean="0">
                          <a:solidFill>
                            <a:schemeClr val="dk1"/>
                          </a:solidFill>
                          <a:effectLst/>
                          <a:latin typeface="KG Miss Speechy IPA" panose="02000000000000000000" pitchFamily="2" charset="0"/>
                          <a:ea typeface="+mn-ea"/>
                          <a:cs typeface="+mn-cs"/>
                        </a:rPr>
                        <a:t> el INVIERNO”.</a:t>
                      </a:r>
                      <a:endParaRPr lang="es-MX" sz="10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dirty="0"/>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47244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00" kern="1200" dirty="0" smtClean="0">
                          <a:solidFill>
                            <a:schemeClr val="dk1"/>
                          </a:solidFill>
                          <a:effectLst/>
                          <a:latin typeface="KG Miss Speechy IPA" panose="02000000000000000000" pitchFamily="2" charset="0"/>
                          <a:ea typeface="+mn-ea"/>
                          <a:cs typeface="+mn-cs"/>
                        </a:rPr>
                        <a:t>Enseguida narrarles el cuento “¿Qué sabes de…? EL INVIERNO”</a:t>
                      </a:r>
                      <a:r>
                        <a:rPr lang="es-MX" sz="1000" kern="1200" baseline="0" dirty="0" smtClean="0">
                          <a:solidFill>
                            <a:schemeClr val="dk1"/>
                          </a:solidFill>
                          <a:effectLst/>
                          <a:latin typeface="KG Miss Speechy IPA" panose="02000000000000000000" pitchFamily="2" charset="0"/>
                          <a:ea typeface="+mn-ea"/>
                          <a:cs typeface="+mn-cs"/>
                        </a:rPr>
                        <a:t> de los “Materiales”</a:t>
                      </a:r>
                      <a:r>
                        <a:rPr lang="es-MX" sz="1000" kern="1200" dirty="0" smtClean="0">
                          <a:solidFill>
                            <a:schemeClr val="dk1"/>
                          </a:solidFill>
                          <a:effectLst/>
                          <a:latin typeface="KG Miss Speechy IPA" panose="02000000000000000000" pitchFamily="2" charset="0"/>
                          <a:ea typeface="+mn-ea"/>
                          <a:cs typeface="+mn-cs"/>
                        </a:rPr>
                        <a:t> ; al finalizar comentar sobre este y dar respuestas a las preguntas que ahí se mencionan.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a:txBody>
                    <a:bodyPr/>
                    <a:lstStyle/>
                    <a:p>
                      <a:endParaRPr lang="es-MX"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Para terminar con el día de trabajo, entregarles la ficha 1 “Cosas que hago en invierno”, en donde deberán dibujar las cosas que hacen en invierno en el lugar donde viven, por ejemplo: tomar chocolate caliente, usar ropa abrigadora, celebrar Navidad, prender la calefacción, hacer fogatas en casa, etc.</a:t>
                      </a:r>
                    </a:p>
                    <a:p>
                      <a:pPr algn="just"/>
                      <a:r>
                        <a:rPr lang="es-MX" sz="1000" kern="1200" dirty="0" smtClean="0">
                          <a:solidFill>
                            <a:schemeClr val="dk1"/>
                          </a:solidFill>
                          <a:effectLst/>
                          <a:latin typeface="KG Miss Speechy IPA" panose="02000000000000000000" pitchFamily="2" charset="0"/>
                          <a:ea typeface="+mn-ea"/>
                          <a:cs typeface="+mn-cs"/>
                        </a:rPr>
                        <a:t>Despedirnos con el poema “Estamos en Invierno”. Mencionarles que a lo largo de las tres semanas siguientes estaremos aprendiendo sobre</a:t>
                      </a:r>
                      <a:r>
                        <a:rPr lang="es-MX" sz="1000" kern="1200" baseline="0" dirty="0" smtClean="0">
                          <a:solidFill>
                            <a:schemeClr val="dk1"/>
                          </a:solidFill>
                          <a:effectLst/>
                          <a:latin typeface="KG Miss Speechy IPA" panose="02000000000000000000" pitchFamily="2" charset="0"/>
                          <a:ea typeface="+mn-ea"/>
                          <a:cs typeface="+mn-cs"/>
                        </a:rPr>
                        <a:t> el invierno y animales de invierno.</a:t>
                      </a:r>
                      <a:endParaRPr lang="es-MX" sz="10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w="1905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rot="16200000">
            <a:off x="-34763" y="4387339"/>
            <a:ext cx="2567354" cy="861774"/>
          </a:xfrm>
          <a:prstGeom prst="rect">
            <a:avLst/>
          </a:prstGeom>
          <a:noFill/>
        </p:spPr>
        <p:txBody>
          <a:bodyPr wrap="square" rtlCol="0">
            <a:spAutoFit/>
          </a:bodyPr>
          <a:lstStyle/>
          <a:p>
            <a:pPr algn="ctr"/>
            <a:r>
              <a:rPr lang="es-ES" sz="1000" dirty="0" smtClean="0">
                <a:latin typeface="KG Miss Speechy IPA" panose="02000000000000000000" pitchFamily="2" charset="0"/>
              </a:rPr>
              <a:t>1.- INTRODUCCIÓN AL TEMA, USO DE CONOCIMIENTOS PREVIOS SOBRE EL TEMA A DESARROLLAR. IDENTIFICACIÓN DE LA PROBLEMÁTICA.</a:t>
            </a:r>
            <a:endParaRPr lang="es-MX" sz="1000" dirty="0">
              <a:latin typeface="KG Miss Speechy IPA" panose="02000000000000000000" pitchFamily="2" charset="0"/>
            </a:endParaRPr>
          </a:p>
        </p:txBody>
      </p:sp>
      <p:sp>
        <p:nvSpPr>
          <p:cNvPr id="8" name="CuadroTexto 7"/>
          <p:cNvSpPr txBox="1"/>
          <p:nvPr/>
        </p:nvSpPr>
        <p:spPr>
          <a:xfrm rot="5400000">
            <a:off x="6182323" y="3621523"/>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597197" y="6532318"/>
            <a:ext cx="1303435" cy="707886"/>
          </a:xfrm>
          <a:prstGeom prst="rect">
            <a:avLst/>
          </a:prstGeom>
          <a:noFill/>
        </p:spPr>
        <p:txBody>
          <a:bodyPr wrap="square" rtlCol="0">
            <a:spAutoFit/>
          </a:bodyPr>
          <a:lstStyle/>
          <a:p>
            <a:pPr algn="ctr"/>
            <a:r>
              <a:rPr lang="es-ES" sz="1000" dirty="0" smtClean="0">
                <a:latin typeface="KG Miss Speechy IPA" panose="02000000000000000000" pitchFamily="2" charset="0"/>
              </a:rPr>
              <a:t>2.- DISEÑO DE INVESTIGACIÓN</a:t>
            </a:r>
          </a:p>
          <a:p>
            <a:pPr algn="ctr"/>
            <a:r>
              <a:rPr lang="es-ES" sz="1000" dirty="0" smtClean="0">
                <a:latin typeface="KG Miss Speechy IPA" panose="02000000000000000000" pitchFamily="2" charset="0"/>
              </a:rPr>
              <a:t>DESARROLLO DE LA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4474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518108309"/>
              </p:ext>
            </p:extLst>
          </p:nvPr>
        </p:nvGraphicFramePr>
        <p:xfrm>
          <a:off x="658395" y="706676"/>
          <a:ext cx="8245664" cy="6728784"/>
        </p:xfrm>
        <a:graphic>
          <a:graphicData uri="http://schemas.openxmlformats.org/drawingml/2006/table">
            <a:tbl>
              <a:tblPr firstRow="1" bandRow="1">
                <a:tableStyleId>{5C22544A-7EE6-4342-B048-85BDC9FD1C3A}</a:tableStyleId>
              </a:tblPr>
              <a:tblGrid>
                <a:gridCol w="1108412"/>
                <a:gridCol w="872791"/>
                <a:gridCol w="2136786"/>
                <a:gridCol w="1284447"/>
                <a:gridCol w="832968"/>
                <a:gridCol w="2010260"/>
              </a:tblGrid>
              <a:tr h="310606">
                <a:tc gridSpan="2">
                  <a:txBody>
                    <a:bodyPr/>
                    <a:lstStyle/>
                    <a:p>
                      <a:r>
                        <a:rPr lang="es-ES" sz="1000" b="1" dirty="0" smtClean="0">
                          <a:solidFill>
                            <a:schemeClr val="tx1"/>
                          </a:solidFill>
                          <a:latin typeface="KG Miss Speechy IPA" panose="02000000000000000000" pitchFamily="2" charset="0"/>
                        </a:rPr>
                        <a:t>Nombre de</a:t>
                      </a:r>
                      <a:r>
                        <a:rPr lang="es-ES" sz="1000" b="1" baseline="0" dirty="0" smtClean="0">
                          <a:solidFill>
                            <a:schemeClr val="tx1"/>
                          </a:solidFill>
                          <a:latin typeface="KG Miss Speechy IPA" panose="02000000000000000000" pitchFamily="2" charset="0"/>
                        </a:rPr>
                        <a:t> la actividad</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¿Por</a:t>
                      </a:r>
                      <a:r>
                        <a:rPr lang="es-ES" sz="1000" b="1" baseline="0" dirty="0" smtClean="0">
                          <a:solidFill>
                            <a:schemeClr val="tx1"/>
                          </a:solidFill>
                          <a:latin typeface="KG Miss Speechy IPA" panose="02000000000000000000" pitchFamily="2" charset="0"/>
                        </a:rPr>
                        <a:t> qué hace frío?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1000" b="1" dirty="0" smtClean="0">
                          <a:solidFill>
                            <a:schemeClr val="tx1"/>
                          </a:solidFill>
                          <a:latin typeface="KG Miss Speechy IPA" panose="02000000000000000000" pitchFamily="2" charset="0"/>
                        </a:rPr>
                        <a:t>Fecha</a:t>
                      </a:r>
                      <a:r>
                        <a:rPr lang="es-ES" sz="1000" b="1" baseline="0" dirty="0" smtClean="0">
                          <a:solidFill>
                            <a:schemeClr val="tx1"/>
                          </a:solidFill>
                          <a:latin typeface="KG Miss Speechy IPA" panose="02000000000000000000" pitchFamily="2" charset="0"/>
                        </a:rPr>
                        <a:t> de aplicación</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1000" b="1" dirty="0" smtClean="0">
                          <a:solidFill>
                            <a:schemeClr val="tx1"/>
                          </a:solidFill>
                          <a:latin typeface="KG Miss Speechy IPA" panose="02000000000000000000" pitchFamily="2" charset="0"/>
                        </a:rPr>
                        <a:t>Martes 09</a:t>
                      </a:r>
                      <a:r>
                        <a:rPr lang="es-ES" sz="1000" b="1" baseline="0" dirty="0" smtClean="0">
                          <a:solidFill>
                            <a:schemeClr val="tx1"/>
                          </a:solidFill>
                          <a:latin typeface="KG Miss Speechy IPA" panose="02000000000000000000" pitchFamily="2" charset="0"/>
                        </a:rPr>
                        <a:t> de Enero de 2024</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1000" b="1" dirty="0" smtClean="0">
                          <a:solidFill>
                            <a:schemeClr val="tx1"/>
                          </a:solidFill>
                          <a:latin typeface="KG Miss Speechy IPA" panose="02000000000000000000" pitchFamily="2" charset="0"/>
                        </a:rPr>
                        <a:t>Campo</a:t>
                      </a:r>
                      <a:r>
                        <a:rPr lang="es-ES" sz="1000" b="1" baseline="0" dirty="0" smtClean="0">
                          <a:solidFill>
                            <a:schemeClr val="tx1"/>
                          </a:solidFill>
                          <a:latin typeface="KG Miss Speechy IPA" panose="02000000000000000000" pitchFamily="2" charset="0"/>
                        </a:rPr>
                        <a:t> formativo que sustenta el aprendizaje</a:t>
                      </a:r>
                      <a:r>
                        <a:rPr lang="es-ES" sz="1000" b="1" dirty="0" smtClean="0">
                          <a:solidFill>
                            <a:schemeClr val="tx1"/>
                          </a:solidFill>
                          <a:latin typeface="KG Miss Speechy IPA" panose="02000000000000000000" pitchFamily="2" charset="0"/>
                        </a:rPr>
                        <a:t>:</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1000" b="1" dirty="0" smtClean="0">
                          <a:solidFill>
                            <a:schemeClr val="tx1"/>
                          </a:solidFill>
                          <a:latin typeface="KG Miss Speechy IPA" panose="02000000000000000000" pitchFamily="2" charset="0"/>
                        </a:rPr>
                        <a:t>Saberes y pensamiento científico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000" b="1" dirty="0" smtClean="0">
                          <a:solidFill>
                            <a:schemeClr val="tx1"/>
                          </a:solidFill>
                          <a:latin typeface="KG Miss Speechy IPA" panose="02000000000000000000" pitchFamily="2" charset="0"/>
                        </a:rPr>
                        <a:t>Contenido:</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MX" sz="1000" dirty="0" smtClean="0">
                          <a:latin typeface="KG Miss Speechy IPA" panose="02000000000000000000" pitchFamily="2" charset="0"/>
                        </a:rPr>
                        <a:t>Los seres vivos: elementos, procesos y fenómenos naturales que ofrecen oportunidades para </a:t>
                      </a:r>
                      <a:r>
                        <a:rPr lang="es-ES" sz="1000" dirty="0" smtClean="0">
                          <a:latin typeface="KG Miss Speechy IPA" panose="02000000000000000000" pitchFamily="2" charset="0"/>
                        </a:rPr>
                        <a:t>entender y explicar hechos cotidianos, desde distintas perspectivas.</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000" b="1" dirty="0" smtClean="0">
                          <a:solidFill>
                            <a:schemeClr val="tx1"/>
                          </a:solidFill>
                          <a:latin typeface="KG Miss Speechy IPA" panose="02000000000000000000" pitchFamily="2" charset="0"/>
                        </a:rPr>
                        <a:t>Procesos</a:t>
                      </a:r>
                      <a:r>
                        <a:rPr lang="es-ES" sz="1000" b="1" baseline="0" dirty="0" smtClean="0">
                          <a:solidFill>
                            <a:schemeClr val="tx1"/>
                          </a:solidFill>
                          <a:latin typeface="KG Miss Speechy IPA" panose="02000000000000000000" pitchFamily="2" charset="0"/>
                        </a:rPr>
                        <a:t> de Desarrollo del Aprendizaje (PDA):</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1000" dirty="0" smtClean="0">
                          <a:latin typeface="KG Miss Speechy IPA" panose="02000000000000000000" pitchFamily="2" charset="0"/>
                        </a:rPr>
                        <a:t>111-</a:t>
                      </a:r>
                      <a:r>
                        <a:rPr lang="es-ES" sz="1000" baseline="0" dirty="0" smtClean="0">
                          <a:latin typeface="KG Miss Speechy IPA" panose="02000000000000000000" pitchFamily="2" charset="0"/>
                        </a:rPr>
                        <a:t> </a:t>
                      </a:r>
                      <a:r>
                        <a:rPr lang="es-ES" sz="1000" dirty="0" smtClean="0">
                          <a:latin typeface="KG Miss Speechy IPA" panose="02000000000000000000" pitchFamily="2" charset="0"/>
                        </a:rPr>
                        <a:t>Expresa en su lengua materna ideas acerca de por qué se producen algunos fenómenos naturales como el calor, el frío, un huracán o el rocío e indaga en diferentes fuentes de consulta.</a:t>
                      </a:r>
                      <a:endParaRPr lang="es-MX" sz="10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1000" b="1" dirty="0" smtClean="0">
                          <a:solidFill>
                            <a:schemeClr val="tx1"/>
                          </a:solidFill>
                          <a:latin typeface="KG Miss Speechy IPA" panose="02000000000000000000" pitchFamily="2" charset="0"/>
                        </a:rPr>
                        <a:t>Transversalidad: </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1000" b="0" dirty="0" smtClean="0">
                          <a:solidFill>
                            <a:schemeClr val="tx1"/>
                          </a:solidFill>
                          <a:latin typeface="KG Miss Speechy IPA" panose="02000000000000000000" pitchFamily="2" charset="0"/>
                        </a:rPr>
                        <a:t>11.- </a:t>
                      </a:r>
                      <a:r>
                        <a:rPr lang="es-ES" sz="1000" dirty="0" smtClean="0">
                          <a:latin typeface="KG Miss Speechy IPA" panose="02000000000000000000" pitchFamily="2" charset="0"/>
                        </a:rPr>
                        <a:t>Reconoce algunos factores determinantes que permiten conservar la salud y los que la perjudican.</a:t>
                      </a:r>
                    </a:p>
                    <a:p>
                      <a:pPr algn="just"/>
                      <a:r>
                        <a:rPr lang="es-ES" sz="1000" b="0" dirty="0" smtClean="0">
                          <a:solidFill>
                            <a:schemeClr val="tx1"/>
                          </a:solidFill>
                          <a:latin typeface="KG Miss Speechy IPA" panose="02000000000000000000" pitchFamily="2" charset="0"/>
                        </a:rPr>
                        <a:t>1.- </a:t>
                      </a:r>
                      <a:r>
                        <a:rPr lang="es-ES" sz="10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1000" b="1" dirty="0" smtClean="0">
                          <a:solidFill>
                            <a:schemeClr val="tx1"/>
                          </a:solidFill>
                          <a:latin typeface="KG Miss Speechy IPA" panose="02000000000000000000" pitchFamily="2" charset="0"/>
                        </a:rPr>
                        <a:t>FASE</a:t>
                      </a:r>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1000" b="1" dirty="0" smtClean="0">
                          <a:latin typeface="KG Miss Speechy IPA" panose="02000000000000000000" pitchFamily="2" charset="0"/>
                        </a:rPr>
                        <a:t>ACTIVIDAD</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1000" b="1" dirty="0" smtClean="0">
                          <a:latin typeface="KG Miss Speechy IPA" panose="02000000000000000000" pitchFamily="2" charset="0"/>
                        </a:rPr>
                        <a:t>MATERIALES</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000" b="1" dirty="0" smtClean="0">
                          <a:latin typeface="KG Miss Speechy IPA" panose="02000000000000000000" pitchFamily="2" charset="0"/>
                        </a:rPr>
                        <a:t>INICIO: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Poema “Estamos en Invierno”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Video “El mundo de </a:t>
                      </a:r>
                      <a:r>
                        <a:rPr lang="es-ES" sz="1000" b="0" baseline="0" dirty="0" err="1" smtClean="0">
                          <a:latin typeface="KG Miss Speechy IPA" panose="02000000000000000000" pitchFamily="2" charset="0"/>
                        </a:rPr>
                        <a:t>Polly</a:t>
                      </a:r>
                      <a:r>
                        <a:rPr lang="es-ES" sz="1000" b="0" baseline="0" dirty="0" smtClean="0">
                          <a:latin typeface="KG Miss Speechy IPA" panose="02000000000000000000" pitchFamily="2" charset="0"/>
                        </a:rPr>
                        <a:t> – </a:t>
                      </a:r>
                      <a:r>
                        <a:rPr lang="es-ES" sz="1000" b="0" baseline="0" dirty="0" err="1" smtClean="0">
                          <a:latin typeface="KG Miss Speechy IPA" panose="02000000000000000000" pitchFamily="2" charset="0"/>
                        </a:rPr>
                        <a:t>Cap</a:t>
                      </a:r>
                      <a:r>
                        <a:rPr lang="es-ES" sz="1000" b="0" baseline="0" dirty="0" smtClean="0">
                          <a:latin typeface="KG Miss Speechy IPA" panose="02000000000000000000" pitchFamily="2" charset="0"/>
                        </a:rPr>
                        <a:t> 005 EL INVIERNO”.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Soga y ganchos de ropa para el tendedero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Imágenes “Ropa de Invierno”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Ficha de trabajo 2</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Crayones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Tijeras</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Pegamento</a:t>
                      </a:r>
                    </a:p>
                    <a:p>
                      <a:pPr algn="ctr"/>
                      <a:endParaRPr lang="es-ES" sz="1000" b="0" baseline="0" dirty="0" smtClean="0">
                        <a:latin typeface="KG Miss Speechy IPA" panose="02000000000000000000" pitchFamily="2" charset="0"/>
                      </a:endParaRPr>
                    </a:p>
                    <a:p>
                      <a:pPr algn="ctr"/>
                      <a:r>
                        <a:rPr lang="es-ES" sz="1000" b="0" baseline="0" dirty="0" smtClean="0">
                          <a:latin typeface="KG Miss Speechy IPA" panose="02000000000000000000" pitchFamily="2" charset="0"/>
                        </a:rPr>
                        <a:t>Poema “Cuando llega el Invierno”.</a:t>
                      </a:r>
                      <a:endParaRPr lang="es-MX" sz="1000" b="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Poner a los niños en plenaria y dar los buenos días con el poema “Estamos en Invierno”, enseguida recordar lo que se realizó el día de ayer y preguntarles ¿Ustedes saben porque el clima cambia? Escuchar sus respuestas.</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1000" b="1" dirty="0" smtClean="0">
                          <a:latin typeface="KG Miss Speechy IPA" panose="02000000000000000000" pitchFamily="2" charset="0"/>
                        </a:rPr>
                        <a:t>DESARROLLO:</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Enseguida ponerlos en media luna y proyectarles el video “El mundo de </a:t>
                      </a:r>
                      <a:r>
                        <a:rPr lang="es-MX" sz="1000" kern="1200" dirty="0" err="1" smtClean="0">
                          <a:solidFill>
                            <a:schemeClr val="dk1"/>
                          </a:solidFill>
                          <a:effectLst/>
                          <a:latin typeface="KG Miss Speechy IPA" panose="02000000000000000000" pitchFamily="2" charset="0"/>
                          <a:ea typeface="+mn-ea"/>
                          <a:cs typeface="+mn-cs"/>
                        </a:rPr>
                        <a:t>Polly</a:t>
                      </a:r>
                      <a:r>
                        <a:rPr lang="es-MX" sz="1000" kern="1200" dirty="0" smtClean="0">
                          <a:solidFill>
                            <a:schemeClr val="dk1"/>
                          </a:solidFill>
                          <a:effectLst/>
                          <a:latin typeface="KG Miss Speechy IPA" panose="02000000000000000000" pitchFamily="2" charset="0"/>
                          <a:ea typeface="+mn-ea"/>
                          <a:cs typeface="+mn-cs"/>
                        </a:rPr>
                        <a:t> – </a:t>
                      </a:r>
                      <a:r>
                        <a:rPr lang="es-MX" sz="1000" kern="1200" dirty="0" err="1" smtClean="0">
                          <a:solidFill>
                            <a:schemeClr val="dk1"/>
                          </a:solidFill>
                          <a:effectLst/>
                          <a:latin typeface="KG Miss Speechy IPA" panose="02000000000000000000" pitchFamily="2" charset="0"/>
                          <a:ea typeface="+mn-ea"/>
                          <a:cs typeface="+mn-cs"/>
                        </a:rPr>
                        <a:t>Cap</a:t>
                      </a:r>
                      <a:r>
                        <a:rPr lang="es-MX" sz="1000" kern="1200" dirty="0" smtClean="0">
                          <a:solidFill>
                            <a:schemeClr val="dk1"/>
                          </a:solidFill>
                          <a:effectLst/>
                          <a:latin typeface="KG Miss Speechy IPA" panose="02000000000000000000" pitchFamily="2" charset="0"/>
                          <a:ea typeface="+mn-ea"/>
                          <a:cs typeface="+mn-cs"/>
                        </a:rPr>
                        <a:t> 005 EL INVIERNO” </a:t>
                      </a:r>
                      <a:r>
                        <a:rPr lang="es-MX" sz="1000" kern="1200" dirty="0" smtClean="0">
                          <a:solidFill>
                            <a:schemeClr val="dk1"/>
                          </a:solidFill>
                          <a:effectLst/>
                          <a:latin typeface="KG Miss Speechy IPA" panose="02000000000000000000" pitchFamily="2" charset="0"/>
                          <a:ea typeface="+mn-ea"/>
                          <a:cs typeface="+mn-cs"/>
                          <a:hlinkClick r:id="rId4"/>
                        </a:rPr>
                        <a:t>https://www.youtube.com/watch?v=6VooJcxvySo</a:t>
                      </a:r>
                      <a:r>
                        <a:rPr lang="es-MX" sz="1000" kern="1200" dirty="0" smtClean="0">
                          <a:solidFill>
                            <a:schemeClr val="dk1"/>
                          </a:solidFill>
                          <a:effectLst/>
                          <a:latin typeface="KG Miss Speechy IPA" panose="02000000000000000000" pitchFamily="2" charset="0"/>
                          <a:ea typeface="+mn-ea"/>
                          <a:cs typeface="+mn-cs"/>
                        </a:rPr>
                        <a:t> y hacerles las siguientes preguntas: ¿Por qué hace frio en el lugar donde vivimos?, ¿Nuestro hemisferio está cerca o lejos del Sol?, ¿Cómo es el paisaje en invierno?, ¿Qué ropa usamos en ésta época del año?, ¿Por qué?</a:t>
                      </a:r>
                    </a:p>
                    <a:p>
                      <a:pPr algn="just"/>
                      <a:r>
                        <a:rPr lang="es-MX" sz="1000" kern="1200" dirty="0" smtClean="0">
                          <a:solidFill>
                            <a:schemeClr val="dk1"/>
                          </a:solidFill>
                          <a:effectLst/>
                          <a:latin typeface="KG Miss Speechy IPA" panose="02000000000000000000" pitchFamily="2" charset="0"/>
                          <a:ea typeface="+mn-ea"/>
                          <a:cs typeface="+mn-cs"/>
                        </a:rPr>
                        <a:t>Mencionarles que la ropa abrigadora nos ayuda a mantenernos calientitos y evita que nos enfermemos de un resfriado. Enseguida la maestra les irá mostrando las imágenes de “Ropa de invierno” se mencionará su nombre y la parte del cuerpo que cubre, para posteriormente colocarla en un tendedero que estará en algún rincón del aula elaborado por una soga (también puede dibujarse en el pizarrón o en una lámina blanca).</a:t>
                      </a:r>
                      <a:endParaRPr lang="es-MX" sz="10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1000" b="1" dirty="0" smtClean="0">
                          <a:latin typeface="KG Miss Speechy IPA" panose="02000000000000000000" pitchFamily="2" charset="0"/>
                        </a:rPr>
                        <a:t>CIERRE:</a:t>
                      </a: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1000" kern="1200" dirty="0" smtClean="0">
                          <a:solidFill>
                            <a:schemeClr val="dk1"/>
                          </a:solidFill>
                          <a:effectLst/>
                          <a:latin typeface="KG Miss Speechy IPA" panose="02000000000000000000" pitchFamily="2" charset="0"/>
                          <a:ea typeface="+mn-ea"/>
                          <a:cs typeface="+mn-cs"/>
                        </a:rPr>
                        <a:t>Posteriormente, los alumnos deberán realizar la ficha de trabajo 2, en la cual deberán vestir al muñeco con ropa de invierno.</a:t>
                      </a:r>
                    </a:p>
                    <a:p>
                      <a:pPr algn="just"/>
                      <a:r>
                        <a:rPr lang="es-MX" sz="1000" kern="1200" dirty="0" smtClean="0">
                          <a:solidFill>
                            <a:schemeClr val="dk1"/>
                          </a:solidFill>
                          <a:effectLst/>
                          <a:latin typeface="KG Miss Speechy IPA" panose="02000000000000000000" pitchFamily="2" charset="0"/>
                          <a:ea typeface="+mn-ea"/>
                          <a:cs typeface="+mn-cs"/>
                        </a:rPr>
                        <a:t>Para finalizar, nos despediremos con el poema “Cuando llega el invierno”.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rot="16200000">
            <a:off x="-11722" y="5351696"/>
            <a:ext cx="2567354" cy="400110"/>
          </a:xfrm>
          <a:prstGeom prst="rect">
            <a:avLst/>
          </a:prstGeom>
          <a:noFill/>
        </p:spPr>
        <p:txBody>
          <a:bodyPr wrap="square" rtlCol="0">
            <a:spAutoFit/>
          </a:bodyPr>
          <a:lstStyle/>
          <a:p>
            <a:pPr algn="ctr"/>
            <a:r>
              <a:rPr lang="es-ES" sz="1000" dirty="0" smtClean="0">
                <a:latin typeface="KG Miss Speechy IPA" panose="02000000000000000000" pitchFamily="2" charset="0"/>
              </a:rPr>
              <a:t>2.- DISEÑO DE INVESTIGACIÓN</a:t>
            </a:r>
          </a:p>
          <a:p>
            <a:pPr algn="ctr"/>
            <a:r>
              <a:rPr lang="es-ES" sz="1000" dirty="0" smtClean="0">
                <a:latin typeface="KG Miss Speechy IPA" panose="02000000000000000000" pitchFamily="2" charset="0"/>
              </a:rPr>
              <a:t>DESARROLLO DE LA INDAGACIÓN</a:t>
            </a:r>
            <a:endParaRPr lang="es-MX" sz="1000" dirty="0">
              <a:latin typeface="KG Miss Speechy IPA" panose="02000000000000000000" pitchFamily="2" charset="0"/>
            </a:endParaRPr>
          </a:p>
        </p:txBody>
      </p:sp>
      <p:sp>
        <p:nvSpPr>
          <p:cNvPr id="8" name="CuadroTexto 7"/>
          <p:cNvSpPr txBox="1"/>
          <p:nvPr/>
        </p:nvSpPr>
        <p:spPr>
          <a:xfrm rot="5400000">
            <a:off x="6182323" y="3621523"/>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55812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56006" y="-1356428"/>
            <a:ext cx="8316870" cy="10498724"/>
          </a:xfrm>
          <a:prstGeom prst="rect">
            <a:avLst/>
          </a:prstGeom>
        </p:spPr>
      </p:pic>
      <p:sp>
        <p:nvSpPr>
          <p:cNvPr id="33" name="CuadroTexto 32"/>
          <p:cNvSpPr txBox="1"/>
          <p:nvPr/>
        </p:nvSpPr>
        <p:spPr>
          <a:xfrm>
            <a:off x="278970" y="1224178"/>
            <a:ext cx="9500460" cy="1107996"/>
          </a:xfrm>
          <a:prstGeom prst="rect">
            <a:avLst/>
          </a:prstGeom>
          <a:noFill/>
        </p:spPr>
        <p:txBody>
          <a:bodyPr wrap="square" rtlCol="0">
            <a:prstTxWarp prst="textArchUp">
              <a:avLst/>
            </a:prstTxWarp>
            <a:spAutoFit/>
          </a:bodyPr>
          <a:lstStyle/>
          <a:p>
            <a:pPr algn="ctr"/>
            <a:r>
              <a:rPr lang="es-MX" sz="6600" dirty="0" smtClean="0">
                <a:latin typeface="A Year Without Rain" panose="02000000000000000000" pitchFamily="2" charset="0"/>
              </a:rPr>
              <a:t>Ejemplo de la actividad</a:t>
            </a:r>
            <a:endParaRPr lang="es-MX" sz="6600" dirty="0">
              <a:latin typeface="A Year Without Rain" panose="02000000000000000000" pitchFamily="2" charset="0"/>
            </a:endParaRPr>
          </a:p>
        </p:txBody>
      </p:sp>
      <p:pic>
        <p:nvPicPr>
          <p:cNvPr id="22530" name="Picture 2" descr="https://i.pinimg.com/564x/6b/29/8c/6b298c3ece7f1d82419c521bcd33f0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80" y="2635856"/>
            <a:ext cx="4239961" cy="3506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532" name="Picture 4" descr="https://i.pinimg.com/564x/33/ac/7f/33ac7f4a96cbaf997a3caddd0c3f312c.jpg"/>
          <p:cNvPicPr>
            <a:picLocks noChangeAspect="1" noChangeArrowheads="1"/>
          </p:cNvPicPr>
          <p:nvPr/>
        </p:nvPicPr>
        <p:blipFill rotWithShape="1">
          <a:blip r:embed="rId5">
            <a:extLst>
              <a:ext uri="{28A0092B-C50C-407E-A947-70E740481C1C}">
                <a14:useLocalDpi xmlns:a14="http://schemas.microsoft.com/office/drawing/2010/main" val="0"/>
              </a:ext>
            </a:extLst>
          </a:blip>
          <a:srcRect t="19968" r="29678" b="15611"/>
          <a:stretch/>
        </p:blipFill>
        <p:spPr bwMode="auto">
          <a:xfrm>
            <a:off x="5114441" y="2681623"/>
            <a:ext cx="4239961" cy="3460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316204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0496"/>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51904"/>
            <a:ext cx="10058400" cy="92049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7837" y="-1154948"/>
            <a:ext cx="8146391" cy="1006477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833928952"/>
              </p:ext>
            </p:extLst>
          </p:nvPr>
        </p:nvGraphicFramePr>
        <p:xfrm>
          <a:off x="658395" y="706676"/>
          <a:ext cx="8245664" cy="7037459"/>
        </p:xfrm>
        <a:graphic>
          <a:graphicData uri="http://schemas.openxmlformats.org/drawingml/2006/table">
            <a:tbl>
              <a:tblPr firstRow="1" bandRow="1">
                <a:tableStyleId>{5C22544A-7EE6-4342-B048-85BDC9FD1C3A}</a:tableStyleId>
              </a:tblPr>
              <a:tblGrid>
                <a:gridCol w="774989"/>
                <a:gridCol w="1206214"/>
                <a:gridCol w="2136786"/>
                <a:gridCol w="1284447"/>
                <a:gridCol w="1118445"/>
                <a:gridCol w="1724783"/>
              </a:tblGrid>
              <a:tr h="310606">
                <a:tc gridSpan="2">
                  <a:txBody>
                    <a:bodyPr/>
                    <a:lstStyle/>
                    <a:p>
                      <a:r>
                        <a:rPr lang="es-ES" sz="900" b="1" dirty="0" smtClean="0">
                          <a:solidFill>
                            <a:schemeClr val="tx1"/>
                          </a:solidFill>
                          <a:latin typeface="KG Miss Speechy IPA" panose="02000000000000000000" pitchFamily="2" charset="0"/>
                        </a:rPr>
                        <a:t>Nombre de</a:t>
                      </a:r>
                      <a:r>
                        <a:rPr lang="es-ES" sz="900" b="1" baseline="0" dirty="0" smtClean="0">
                          <a:solidFill>
                            <a:schemeClr val="tx1"/>
                          </a:solidFill>
                          <a:latin typeface="KG Miss Speechy IPA" panose="02000000000000000000" pitchFamily="2" charset="0"/>
                        </a:rPr>
                        <a:t> la actividad</a:t>
                      </a:r>
                      <a:r>
                        <a:rPr lang="es-ES" sz="900" b="1" dirty="0" smtClean="0">
                          <a:solidFill>
                            <a:schemeClr val="tx1"/>
                          </a:solidFill>
                          <a:latin typeface="KG Miss Speechy IPA" panose="02000000000000000000" pitchFamily="2" charset="0"/>
                        </a:rPr>
                        <a:t>:</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900" b="1" dirty="0" smtClean="0">
                          <a:solidFill>
                            <a:schemeClr val="tx1"/>
                          </a:solidFill>
                          <a:latin typeface="KG Miss Speechy IPA" panose="02000000000000000000" pitchFamily="2" charset="0"/>
                        </a:rPr>
                        <a:t>Copo</a:t>
                      </a:r>
                      <a:r>
                        <a:rPr lang="es-ES" sz="900" b="1" baseline="0" dirty="0" smtClean="0">
                          <a:solidFill>
                            <a:schemeClr val="tx1"/>
                          </a:solidFill>
                          <a:latin typeface="KG Miss Speechy IPA" panose="02000000000000000000" pitchFamily="2" charset="0"/>
                        </a:rPr>
                        <a:t> de Nieve</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32475">
                <a:tc gridSpan="2">
                  <a:txBody>
                    <a:bodyPr/>
                    <a:lstStyle/>
                    <a:p>
                      <a:r>
                        <a:rPr lang="es-ES" sz="900" b="1" dirty="0" smtClean="0">
                          <a:solidFill>
                            <a:schemeClr val="tx1"/>
                          </a:solidFill>
                          <a:latin typeface="KG Miss Speechy IPA" panose="02000000000000000000" pitchFamily="2" charset="0"/>
                        </a:rPr>
                        <a:t>Fecha</a:t>
                      </a:r>
                      <a:r>
                        <a:rPr lang="es-ES" sz="900" b="1" baseline="0" dirty="0" smtClean="0">
                          <a:solidFill>
                            <a:schemeClr val="tx1"/>
                          </a:solidFill>
                          <a:latin typeface="KG Miss Speechy IPA" panose="02000000000000000000" pitchFamily="2" charset="0"/>
                        </a:rPr>
                        <a:t> de aplicación</a:t>
                      </a:r>
                      <a:r>
                        <a:rPr lang="es-ES" sz="900" b="1" dirty="0" smtClean="0">
                          <a:solidFill>
                            <a:schemeClr val="tx1"/>
                          </a:solidFill>
                          <a:latin typeface="KG Miss Speechy IPA" panose="02000000000000000000" pitchFamily="2" charset="0"/>
                        </a:rPr>
                        <a:t>:</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r>
                        <a:rPr lang="es-ES" sz="900" b="1" dirty="0" smtClean="0">
                          <a:solidFill>
                            <a:schemeClr val="tx1"/>
                          </a:solidFill>
                          <a:latin typeface="KG Miss Speechy IPA" panose="02000000000000000000" pitchFamily="2" charset="0"/>
                        </a:rPr>
                        <a:t>Miércoles 10</a:t>
                      </a:r>
                      <a:r>
                        <a:rPr lang="es-ES" sz="900" b="1" baseline="0" dirty="0" smtClean="0">
                          <a:solidFill>
                            <a:schemeClr val="tx1"/>
                          </a:solidFill>
                          <a:latin typeface="KG Miss Speechy IPA" panose="02000000000000000000" pitchFamily="2" charset="0"/>
                        </a:rPr>
                        <a:t> de Enero de 2024</a:t>
                      </a:r>
                      <a:endParaRPr lang="es-MX" sz="9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2">
                  <a:txBody>
                    <a:bodyPr/>
                    <a:lstStyle/>
                    <a:p>
                      <a:r>
                        <a:rPr lang="es-ES" sz="900" b="1" dirty="0" smtClean="0">
                          <a:solidFill>
                            <a:schemeClr val="tx1"/>
                          </a:solidFill>
                          <a:latin typeface="KG Miss Speechy IPA" panose="02000000000000000000" pitchFamily="2" charset="0"/>
                        </a:rPr>
                        <a:t>Campo</a:t>
                      </a:r>
                      <a:r>
                        <a:rPr lang="es-ES" sz="900" b="1" baseline="0" dirty="0" smtClean="0">
                          <a:solidFill>
                            <a:schemeClr val="tx1"/>
                          </a:solidFill>
                          <a:latin typeface="KG Miss Speechy IPA" panose="02000000000000000000" pitchFamily="2" charset="0"/>
                        </a:rPr>
                        <a:t> formativo que sustenta el aprendizaje</a:t>
                      </a:r>
                      <a:r>
                        <a:rPr lang="es-ES" sz="900" b="1" dirty="0" smtClean="0">
                          <a:solidFill>
                            <a:schemeClr val="tx1"/>
                          </a:solidFill>
                          <a:latin typeface="KG Miss Speechy IPA" panose="02000000000000000000" pitchFamily="2" charset="0"/>
                        </a:rPr>
                        <a:t>:</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a:txBody>
                    <a:bodyPr/>
                    <a:lstStyle/>
                    <a:p>
                      <a:pPr algn="ctr"/>
                      <a:r>
                        <a:rPr lang="es-ES" sz="900" b="1" dirty="0" smtClean="0">
                          <a:solidFill>
                            <a:schemeClr val="tx1"/>
                          </a:solidFill>
                          <a:latin typeface="KG Miss Speechy IPA" panose="02000000000000000000" pitchFamily="2" charset="0"/>
                        </a:rPr>
                        <a:t>Saberes y pensamiento científico</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900" b="1" dirty="0" smtClean="0">
                          <a:solidFill>
                            <a:schemeClr val="tx1"/>
                          </a:solidFill>
                          <a:latin typeface="KG Miss Speechy IPA" panose="02000000000000000000" pitchFamily="2" charset="0"/>
                        </a:rPr>
                        <a:t>Contenido:</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2">
                  <a:txBody>
                    <a:bodyPr/>
                    <a:lstStyle/>
                    <a:p>
                      <a:pPr algn="just"/>
                      <a:r>
                        <a:rPr lang="es-MX" sz="900" dirty="0" smtClean="0">
                          <a:latin typeface="KG Miss Speechy IPA" panose="02000000000000000000" pitchFamily="2" charset="0"/>
                        </a:rPr>
                        <a:t>Los seres vivos: elementos, procesos y fenómenos naturales que ofrecen oportunidades para </a:t>
                      </a:r>
                      <a:r>
                        <a:rPr lang="es-ES" sz="900" dirty="0" smtClean="0">
                          <a:latin typeface="KG Miss Speechy IPA" panose="02000000000000000000" pitchFamily="2" charset="0"/>
                        </a:rPr>
                        <a:t>entender y explicar hechos cotidianos, desde distintas perspectivas.</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900" b="1" dirty="0" smtClean="0">
                          <a:solidFill>
                            <a:schemeClr val="tx1"/>
                          </a:solidFill>
                          <a:latin typeface="KG Miss Speechy IPA" panose="02000000000000000000" pitchFamily="2" charset="0"/>
                        </a:rPr>
                        <a:t>Procesos</a:t>
                      </a:r>
                      <a:r>
                        <a:rPr lang="es-ES" sz="900" b="1" baseline="0" dirty="0" smtClean="0">
                          <a:solidFill>
                            <a:schemeClr val="tx1"/>
                          </a:solidFill>
                          <a:latin typeface="KG Miss Speechy IPA" panose="02000000000000000000" pitchFamily="2" charset="0"/>
                        </a:rPr>
                        <a:t> de Desarrollo del Aprendizaje (PDA):</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900" b="0" dirty="0" smtClean="0">
                          <a:solidFill>
                            <a:schemeClr val="dk1"/>
                          </a:solidFill>
                          <a:latin typeface="KG Miss Speechy IPA" panose="02000000000000000000" pitchFamily="2" charset="0"/>
                        </a:rPr>
                        <a:t>111.-</a:t>
                      </a:r>
                      <a:r>
                        <a:rPr lang="es-ES" sz="900" b="0" baseline="0" dirty="0" smtClean="0">
                          <a:solidFill>
                            <a:schemeClr val="dk1"/>
                          </a:solidFill>
                          <a:latin typeface="KG Miss Speechy IPA" panose="02000000000000000000" pitchFamily="2" charset="0"/>
                        </a:rPr>
                        <a:t> </a:t>
                      </a:r>
                      <a:r>
                        <a:rPr lang="es-ES" sz="900" dirty="0" smtClean="0">
                          <a:latin typeface="KG Miss Speechy IPA" panose="02000000000000000000" pitchFamily="2" charset="0"/>
                        </a:rPr>
                        <a:t>Explica cómo suceden y por qué se producen los fenómenos naturales de su entorno o de otros lugares: la actividad de un volcán, la nieve, una cascada, el granizo, un eclipse, entre otros; se apoya en videos o fotografías digitales para ampliar lo que sabe.</a:t>
                      </a:r>
                      <a:endParaRPr lang="es-MX" sz="900" b="1" dirty="0" smtClean="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0277">
                <a:tc gridSpan="2">
                  <a:txBody>
                    <a:bodyPr/>
                    <a:lstStyle/>
                    <a:p>
                      <a:r>
                        <a:rPr lang="es-ES" sz="900" b="1" dirty="0" smtClean="0">
                          <a:solidFill>
                            <a:schemeClr val="tx1"/>
                          </a:solidFill>
                          <a:latin typeface="KG Miss Speechy IPA" panose="02000000000000000000" pitchFamily="2" charset="0"/>
                        </a:rPr>
                        <a:t>Transversalidad: </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a:p>
                  </a:txBody>
                  <a:tcPr/>
                </a:tc>
                <a:tc gridSpan="4">
                  <a:txBody>
                    <a:bodyPr/>
                    <a:lstStyle/>
                    <a:p>
                      <a:pPr algn="just"/>
                      <a:r>
                        <a:rPr lang="es-ES" sz="900" b="0" dirty="0" smtClean="0">
                          <a:solidFill>
                            <a:schemeClr val="tx1"/>
                          </a:solidFill>
                          <a:latin typeface="KG Miss Speechy IPA" panose="02000000000000000000" pitchFamily="2" charset="0"/>
                        </a:rPr>
                        <a:t>1.- </a:t>
                      </a:r>
                      <a:r>
                        <a:rPr lang="es-ES" sz="900" b="0" dirty="0" smtClean="0">
                          <a:latin typeface="KG Miss Speechy IPA" panose="02000000000000000000" pitchFamily="2" charset="0"/>
                        </a:rPr>
                        <a:t>Combina recursos de los lenguajes, tales como movimientos corporales, gestos, velocidades, ritmos, entre otros, al decir rimas, poemas, canciones, retahílas, trabalenguas, adivinanzas u otros juegos del lenguaje.</a:t>
                      </a:r>
                    </a:p>
                    <a:p>
                      <a:pPr algn="just"/>
                      <a:r>
                        <a:rPr lang="es-ES" sz="900" b="0" dirty="0" smtClean="0">
                          <a:latin typeface="KG Miss Speechy IPA" panose="02000000000000000000" pitchFamily="2" charset="0"/>
                        </a:rPr>
                        <a:t>11.- </a:t>
                      </a:r>
                      <a:r>
                        <a:rPr lang="es-ES" sz="900" dirty="0" smtClean="0">
                          <a:latin typeface="KG Miss Speechy IPA" panose="02000000000000000000" pitchFamily="2" charset="0"/>
                        </a:rPr>
                        <a:t>Comprende que todas y todos pertenecen a familias que son diversas y muestra respeto a las formas de ser, de pensar y de relacionarse con las y los demás.</a:t>
                      </a:r>
                      <a:endParaRPr lang="es-ES" sz="9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178">
                <a:tc>
                  <a:txBody>
                    <a:bodyPr/>
                    <a:lstStyle/>
                    <a:p>
                      <a:pPr algn="ctr"/>
                      <a:r>
                        <a:rPr lang="es-ES" sz="900" b="1" dirty="0" smtClean="0">
                          <a:solidFill>
                            <a:schemeClr val="tx1"/>
                          </a:solidFill>
                          <a:latin typeface="KG Miss Speechy IPA" panose="02000000000000000000" pitchFamily="2" charset="0"/>
                        </a:rPr>
                        <a:t>FASE</a:t>
                      </a:r>
                      <a:endParaRPr lang="es-MX" sz="9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gridSpan="4">
                  <a:txBody>
                    <a:bodyPr/>
                    <a:lstStyle/>
                    <a:p>
                      <a:pPr algn="ctr"/>
                      <a:r>
                        <a:rPr lang="es-ES" sz="900" b="1" dirty="0" smtClean="0">
                          <a:latin typeface="KG Miss Speechy IPA" panose="02000000000000000000" pitchFamily="2" charset="0"/>
                        </a:rPr>
                        <a:t>ACTIVIDAD</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ctr"/>
                      <a:r>
                        <a:rPr lang="es-ES" sz="900" b="1" dirty="0" smtClean="0">
                          <a:latin typeface="KG Miss Speechy IPA" panose="02000000000000000000" pitchFamily="2" charset="0"/>
                        </a:rPr>
                        <a:t>MATERIALES</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r>
              <a:tr h="122274">
                <a:tc rowSpan="6">
                  <a:txBody>
                    <a:bodyPr/>
                    <a:lstStyle/>
                    <a:p>
                      <a:pPr algn="ct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900" b="1" dirty="0" smtClean="0">
                          <a:latin typeface="KG Miss Speechy IPA" panose="02000000000000000000" pitchFamily="2" charset="0"/>
                        </a:rPr>
                        <a:t>INICIO:</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rowSpan="6">
                  <a:txBody>
                    <a:bodyPr/>
                    <a:lstStyle/>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Cuento “El copo azul”</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Ficha de trabajo 3</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Crayón blanco</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Pincel</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Acuarelas</a:t>
                      </a:r>
                    </a:p>
                    <a:p>
                      <a:pPr algn="ctr"/>
                      <a:endParaRPr lang="es-ES" sz="900" b="0" baseline="0" dirty="0" smtClean="0">
                        <a:latin typeface="KG Miss Speechy IPA" panose="02000000000000000000" pitchFamily="2" charset="0"/>
                      </a:endParaRPr>
                    </a:p>
                    <a:p>
                      <a:pPr algn="ctr"/>
                      <a:r>
                        <a:rPr lang="es-ES" sz="900" b="0" baseline="0" dirty="0" smtClean="0">
                          <a:latin typeface="KG Miss Speechy IPA" panose="02000000000000000000" pitchFamily="2" charset="0"/>
                        </a:rPr>
                        <a:t>Canción “Copo de Nieve | Canciones Infantiles | </a:t>
                      </a:r>
                      <a:r>
                        <a:rPr lang="es-ES" sz="900" b="0" baseline="0" dirty="0" err="1" smtClean="0">
                          <a:latin typeface="KG Miss Speechy IPA" panose="02000000000000000000" pitchFamily="2" charset="0"/>
                        </a:rPr>
                        <a:t>Super</a:t>
                      </a:r>
                      <a:r>
                        <a:rPr lang="es-ES" sz="900" b="0" baseline="0" dirty="0" smtClean="0">
                          <a:latin typeface="KG Miss Speechy IPA" panose="02000000000000000000" pitchFamily="2" charset="0"/>
                        </a:rPr>
                        <a:t> Simple Español”</a:t>
                      </a:r>
                    </a:p>
                    <a:p>
                      <a:pPr algn="ctr"/>
                      <a:endParaRPr lang="es-ES" sz="900" b="0" baseline="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70918">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900" kern="1200" dirty="0" smtClean="0">
                          <a:solidFill>
                            <a:schemeClr val="dk1"/>
                          </a:solidFill>
                          <a:effectLst/>
                          <a:latin typeface="KG Miss Speechy IPA" panose="02000000000000000000" pitchFamily="2" charset="0"/>
                          <a:ea typeface="+mn-ea"/>
                          <a:cs typeface="+mn-cs"/>
                        </a:rPr>
                        <a:t>Poner a los niños en plenaria y dar los buenos días. Enseguida recordar lo que se ha realizado días anteriores. Recordar lo que pasa en invierno. Mencionarles que en algunos lugares, en invierno cae nieve y preguntarles: ¿Alguna vez han visto que cae nieve?, ¿Dónde estaban en ese momento?, ¿saben cómo se forma la nieve?, ¿saben cómo desaparece?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48644">
                <a:tc vMerge="1">
                  <a:txBody>
                    <a:bodyPr/>
                    <a:lstStyle/>
                    <a:p>
                      <a:endParaRPr lang="es-MX"/>
                    </a:p>
                  </a:txBody>
                  <a:tcPr/>
                </a:tc>
                <a:tc gridSpan="4">
                  <a:txBody>
                    <a:bodyPr/>
                    <a:lstStyle/>
                    <a:p>
                      <a:pPr algn="ctr"/>
                      <a:r>
                        <a:rPr lang="es-ES" sz="900" b="1" dirty="0" smtClean="0">
                          <a:latin typeface="KG Miss Speechy IPA" panose="02000000000000000000" pitchFamily="2" charset="0"/>
                        </a:rPr>
                        <a:t>DESARROLLO:</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900" kern="1200" dirty="0" smtClean="0">
                          <a:solidFill>
                            <a:schemeClr val="dk1"/>
                          </a:solidFill>
                          <a:effectLst/>
                          <a:latin typeface="KG Miss Speechy IPA" panose="02000000000000000000" pitchFamily="2" charset="0"/>
                          <a:ea typeface="+mn-ea"/>
                          <a:cs typeface="+mn-cs"/>
                        </a:rPr>
                        <a:t>Explicarles que los copos de nieve se forman en las nubes, son gotas de agua que se congelan y caen, en vez de llover nieva debido a que la temperatura es demasiado baja, es decir; hace demasiado frio. </a:t>
                      </a:r>
                    </a:p>
                    <a:p>
                      <a:pPr algn="just"/>
                      <a:r>
                        <a:rPr lang="es-MX" sz="900" kern="1200" dirty="0" smtClean="0">
                          <a:solidFill>
                            <a:schemeClr val="dk1"/>
                          </a:solidFill>
                          <a:effectLst/>
                          <a:latin typeface="KG Miss Speechy IPA" panose="02000000000000000000" pitchFamily="2" charset="0"/>
                          <a:ea typeface="+mn-ea"/>
                          <a:cs typeface="+mn-cs"/>
                        </a:rPr>
                        <a:t>Posteriormente, narrarles el cuento “El copo azul” y hacerles las siguientes preguntas: ¿Dónde se formaron los copos?, ¿de que esta hecho el copo?, ¿Cuál era el problema del cuento?, ¿Cómo lo solucionaron?, ¿alguna vez se han sentido como el copo azul?, ¿Cuándo y por qué?</a:t>
                      </a:r>
                    </a:p>
                    <a:p>
                      <a:pPr algn="just"/>
                      <a:r>
                        <a:rPr lang="es-MX" sz="900" kern="1200" dirty="0" smtClean="0">
                          <a:solidFill>
                            <a:schemeClr val="dk1"/>
                          </a:solidFill>
                          <a:effectLst/>
                          <a:latin typeface="KG Miss Speechy IPA" panose="02000000000000000000" pitchFamily="2" charset="0"/>
                          <a:ea typeface="+mn-ea"/>
                          <a:cs typeface="+mn-cs"/>
                        </a:rPr>
                        <a:t>Explicarles que así como no existen dos copos de nieve iguales, nosotros también somos seres irrepetibles, que aunque tenemos algunas semejanzas con nuestros hermanos, padres o abuelos, cada uno tiene habilidades y formas de pensar que nos hacen únicos y diferentes y debemos amarnos tal cual somos.</a:t>
                      </a:r>
                      <a:endParaRPr lang="es-MX" sz="9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ctr"/>
                      <a:r>
                        <a:rPr lang="es-ES" sz="900" b="1" dirty="0" smtClean="0">
                          <a:latin typeface="KG Miss Speechy IPA" panose="02000000000000000000" pitchFamily="2" charset="0"/>
                        </a:rPr>
                        <a:t>CIERRE:</a:t>
                      </a:r>
                      <a:endParaRPr lang="es-MX" sz="9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r h="122274">
                <a:tc vMerge="1">
                  <a:txBody>
                    <a:bodyPr/>
                    <a:lstStyle/>
                    <a:p>
                      <a:endParaRPr lang="es-MX"/>
                    </a:p>
                  </a:txBody>
                  <a:tcPr/>
                </a:tc>
                <a:tc gridSpan="4">
                  <a:txBody>
                    <a:bodyPr/>
                    <a:lstStyle/>
                    <a:p>
                      <a:pPr algn="just"/>
                      <a:r>
                        <a:rPr lang="es-MX" sz="900" kern="1200" dirty="0" smtClean="0">
                          <a:solidFill>
                            <a:schemeClr val="dk1"/>
                          </a:solidFill>
                          <a:effectLst/>
                          <a:latin typeface="KG Miss Speechy IPA" panose="02000000000000000000" pitchFamily="2" charset="0"/>
                          <a:ea typeface="+mn-ea"/>
                          <a:cs typeface="+mn-cs"/>
                        </a:rPr>
                        <a:t>Invitar a los niños a poner a prueba de que cada uno de ellos es irrepetible y piensan de manera diferente, pedirles que en la ficha de trabajo 3 dibujen varios copos de nieve con un crayón blanco, con las formas que ellos quieran, posteriormente pasarles un pincel con las acuarelas que gusten, pegarlos en algún lugar del aula y preguntarles: ¿hay trabajos que sean idénticos?, ¿hay copos de nieves que son iguales?, ¿creen que son como un copito de nieve que no se repite?, ¿ por que? Mencionarles que no hay trabajos completamente iguales porque cada uno piensa de manera diferente.</a:t>
                      </a:r>
                    </a:p>
                    <a:p>
                      <a:pPr algn="just"/>
                      <a:r>
                        <a:rPr lang="es-MX" sz="900" kern="1200" dirty="0" smtClean="0">
                          <a:solidFill>
                            <a:schemeClr val="dk1"/>
                          </a:solidFill>
                          <a:effectLst/>
                          <a:latin typeface="KG Miss Speechy IPA" panose="02000000000000000000" pitchFamily="2" charset="0"/>
                          <a:ea typeface="+mn-ea"/>
                          <a:cs typeface="+mn-cs"/>
                        </a:rPr>
                        <a:t>Finalmente, despedirnos con la canción “Copo de Nieve | Canciones Infantiles | </a:t>
                      </a:r>
                      <a:r>
                        <a:rPr lang="es-MX" sz="900" kern="1200" dirty="0" err="1" smtClean="0">
                          <a:solidFill>
                            <a:schemeClr val="dk1"/>
                          </a:solidFill>
                          <a:effectLst/>
                          <a:latin typeface="KG Miss Speechy IPA" panose="02000000000000000000" pitchFamily="2" charset="0"/>
                          <a:ea typeface="+mn-ea"/>
                          <a:cs typeface="+mn-cs"/>
                        </a:rPr>
                        <a:t>Super</a:t>
                      </a:r>
                      <a:r>
                        <a:rPr lang="es-MX" sz="900" kern="1200" dirty="0" smtClean="0">
                          <a:solidFill>
                            <a:schemeClr val="dk1"/>
                          </a:solidFill>
                          <a:effectLst/>
                          <a:latin typeface="KG Miss Speechy IPA" panose="02000000000000000000" pitchFamily="2" charset="0"/>
                          <a:ea typeface="+mn-ea"/>
                          <a:cs typeface="+mn-cs"/>
                        </a:rPr>
                        <a:t> Simple Español” </a:t>
                      </a:r>
                      <a:r>
                        <a:rPr lang="es-MX" sz="900" u="sng" kern="1200" dirty="0" smtClean="0">
                          <a:solidFill>
                            <a:schemeClr val="dk1"/>
                          </a:solidFill>
                          <a:effectLst/>
                          <a:latin typeface="KG Miss Speechy IPA" panose="02000000000000000000" pitchFamily="2" charset="0"/>
                          <a:ea typeface="+mn-ea"/>
                          <a:cs typeface="+mn-cs"/>
                          <a:hlinkClick r:id="rId4"/>
                        </a:rPr>
                        <a:t>https://www.youtube.com/watch?v=bdJZV6333Ww</a:t>
                      </a:r>
                      <a:r>
                        <a:rPr lang="es-MX" sz="900" kern="1200" dirty="0" smtClean="0">
                          <a:solidFill>
                            <a:schemeClr val="dk1"/>
                          </a:solidFill>
                          <a:effectLst/>
                          <a:latin typeface="KG Miss Speechy IPA" panose="02000000000000000000" pitchFamily="2" charset="0"/>
                          <a:ea typeface="+mn-ea"/>
                          <a:cs typeface="+mn-cs"/>
                        </a:rPr>
                        <a:t> .</a:t>
                      </a:r>
                      <a:endParaRPr lang="es-MX" sz="900" kern="1200" dirty="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vMerge="1">
                  <a:txBody>
                    <a:bodyPr/>
                    <a:lstStyle/>
                    <a:p>
                      <a:endParaRPr lang="es-MX"/>
                    </a:p>
                  </a:txBody>
                  <a:tcPr/>
                </a:tc>
              </a:tr>
            </a:tbl>
          </a:graphicData>
        </a:graphic>
      </p:graphicFrame>
      <p:sp>
        <p:nvSpPr>
          <p:cNvPr id="2" name="Rectángulo redondeado 1"/>
          <p:cNvSpPr/>
          <p:nvPr/>
        </p:nvSpPr>
        <p:spPr>
          <a:xfrm>
            <a:off x="9562454" y="-8762"/>
            <a:ext cx="495946" cy="7772401"/>
          </a:xfrm>
          <a:prstGeom prst="round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rot="5400000">
            <a:off x="6182323" y="3621523"/>
            <a:ext cx="7356761" cy="584775"/>
          </a:xfrm>
          <a:prstGeom prst="rect">
            <a:avLst/>
          </a:prstGeom>
          <a:noFill/>
        </p:spPr>
        <p:txBody>
          <a:bodyPr wrap="square" rtlCol="0">
            <a:spAutoFit/>
          </a:bodyPr>
          <a:lstStyle/>
          <a:p>
            <a:pPr algn="ctr"/>
            <a:r>
              <a:rPr lang="es-ES" sz="3200" dirty="0" smtClean="0">
                <a:latin typeface="Somelove" panose="02000500000000000000" pitchFamily="50" charset="0"/>
              </a:rPr>
              <a:t>Aprendizaje Basado en Investigación    STEAM</a:t>
            </a:r>
            <a:endParaRPr lang="es-MX" sz="3200" dirty="0">
              <a:latin typeface="Somelove" panose="02000500000000000000" pitchFamily="50" charset="0"/>
            </a:endParaRPr>
          </a:p>
        </p:txBody>
      </p:sp>
      <p:sp>
        <p:nvSpPr>
          <p:cNvPr id="9" name="CuadroTexto 8"/>
          <p:cNvSpPr txBox="1"/>
          <p:nvPr/>
        </p:nvSpPr>
        <p:spPr>
          <a:xfrm rot="16200000">
            <a:off x="-232472" y="5291228"/>
            <a:ext cx="2567354" cy="553998"/>
          </a:xfrm>
          <a:prstGeom prst="rect">
            <a:avLst/>
          </a:prstGeom>
          <a:noFill/>
        </p:spPr>
        <p:txBody>
          <a:bodyPr wrap="square" rtlCol="0">
            <a:spAutoFit/>
          </a:bodyPr>
          <a:lstStyle/>
          <a:p>
            <a:pPr algn="ctr"/>
            <a:r>
              <a:rPr lang="es-ES" sz="1000" dirty="0" smtClean="0">
                <a:latin typeface="KG Miss Speechy IPA" panose="02000000000000000000" pitchFamily="2" charset="0"/>
              </a:rPr>
              <a:t>3.- ORGANIZAR Y ESTRUCTURAR LAS RESPUESTAS A LAS PREGUNTAS ESPECÍFICAS DE INDAGACIÓN.</a:t>
            </a:r>
            <a:endParaRPr lang="es-MX" sz="1000" dirty="0">
              <a:latin typeface="KG Miss Speechy IPA" panose="02000000000000000000" pitchFamily="2"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8338" y="568561"/>
            <a:ext cx="870273" cy="703869"/>
          </a:xfrm>
          <a:prstGeom prst="rect">
            <a:avLst/>
          </a:prstGeom>
        </p:spPr>
      </p:pic>
    </p:spTree>
    <p:extLst>
      <p:ext uri="{BB962C8B-B14F-4D97-AF65-F5344CB8AC3E}">
        <p14:creationId xmlns:p14="http://schemas.microsoft.com/office/powerpoint/2010/main" val="131699836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4538</TotalTime>
  <Words>7077</Words>
  <Application>Microsoft Office PowerPoint</Application>
  <PresentationFormat>Personalizado</PresentationFormat>
  <Paragraphs>826</Paragraphs>
  <Slides>39</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39</vt:i4>
      </vt:variant>
    </vt:vector>
  </HeadingPairs>
  <TitlesOfParts>
    <vt:vector size="51" baseType="lpstr">
      <vt:lpstr>A Year Without Rain</vt:lpstr>
      <vt:lpstr>Abigail</vt:lpstr>
      <vt:lpstr>Arial</vt:lpstr>
      <vt:lpstr>Calibri</vt:lpstr>
      <vt:lpstr>Calibri Light</vt:lpstr>
      <vt:lpstr>KG Miss Speechy IPA</vt:lpstr>
      <vt:lpstr>KG Red Hands</vt:lpstr>
      <vt:lpstr>Somelove</vt:lpstr>
      <vt:lpstr>Super Boys</vt:lpstr>
      <vt:lpstr>SweetLovelyRainbowOne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83</cp:revision>
  <dcterms:created xsi:type="dcterms:W3CDTF">2024-01-02T05:21:46Z</dcterms:created>
  <dcterms:modified xsi:type="dcterms:W3CDTF">2025-01-05T22:02:56Z</dcterms:modified>
</cp:coreProperties>
</file>