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82" r:id="rId19"/>
    <p:sldId id="276" r:id="rId20"/>
    <p:sldId id="277" r:id="rId21"/>
    <p:sldId id="278" r:id="rId22"/>
    <p:sldId id="279" r:id="rId23"/>
    <p:sldId id="283" r:id="rId24"/>
    <p:sldId id="280" r:id="rId25"/>
    <p:sldId id="281" r:id="rId26"/>
    <p:sldId id="284" r:id="rId27"/>
    <p:sldId id="285" r:id="rId28"/>
    <p:sldId id="286" r:id="rId29"/>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00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62" d="100"/>
          <a:sy n="62" d="100"/>
        </p:scale>
        <p:origin x="13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975A74-8AF6-4D9B-86A7-4FED4BE37DC7}" type="datetimeFigureOut">
              <a:rPr lang="es-MX" smtClean="0"/>
              <a:t>19/10/2024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03437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75A74-8AF6-4D9B-86A7-4FED4BE37DC7}" type="datetimeFigureOut">
              <a:rPr lang="es-MX" smtClean="0"/>
              <a:t>19/10/2024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346791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75A74-8AF6-4D9B-86A7-4FED4BE37DC7}" type="datetimeFigureOut">
              <a:rPr lang="es-MX" smtClean="0"/>
              <a:t>19/10/2024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90453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975A74-8AF6-4D9B-86A7-4FED4BE37DC7}" type="datetimeFigureOut">
              <a:rPr lang="es-MX" smtClean="0"/>
              <a:t>19/10/2024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9897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975A74-8AF6-4D9B-86A7-4FED4BE37DC7}" type="datetimeFigureOut">
              <a:rPr lang="es-MX" smtClean="0"/>
              <a:t>19/10/2024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373412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975A74-8AF6-4D9B-86A7-4FED4BE37DC7}" type="datetimeFigureOut">
              <a:rPr lang="es-MX" smtClean="0"/>
              <a:t>19/10/2024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393885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975A74-8AF6-4D9B-86A7-4FED4BE37DC7}" type="datetimeFigureOut">
              <a:rPr lang="es-MX" smtClean="0"/>
              <a:t>19/10/2024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224222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975A74-8AF6-4D9B-86A7-4FED4BE37DC7}" type="datetimeFigureOut">
              <a:rPr lang="es-MX" smtClean="0"/>
              <a:t>19/10/2024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41549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75A74-8AF6-4D9B-86A7-4FED4BE37DC7}" type="datetimeFigureOut">
              <a:rPr lang="es-MX" smtClean="0"/>
              <a:t>19/10/2024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22455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975A74-8AF6-4D9B-86A7-4FED4BE37DC7}" type="datetimeFigureOut">
              <a:rPr lang="es-MX" smtClean="0"/>
              <a:t>19/10/2024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171879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975A74-8AF6-4D9B-86A7-4FED4BE37DC7}" type="datetimeFigureOut">
              <a:rPr lang="es-MX" smtClean="0"/>
              <a:t>19/10/2024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72F0719-DC1A-4409-9EB7-57D716989D62}" type="slidenum">
              <a:rPr lang="es-MX" smtClean="0"/>
              <a:t>‹Nº›</a:t>
            </a:fld>
            <a:endParaRPr lang="es-MX"/>
          </a:p>
        </p:txBody>
      </p:sp>
    </p:spTree>
    <p:extLst>
      <p:ext uri="{BB962C8B-B14F-4D97-AF65-F5344CB8AC3E}">
        <p14:creationId xmlns:p14="http://schemas.microsoft.com/office/powerpoint/2010/main" val="223902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51975A74-8AF6-4D9B-86A7-4FED4BE37DC7}" type="datetimeFigureOut">
              <a:rPr lang="es-MX" smtClean="0"/>
              <a:t>19/10/2024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72F0719-DC1A-4409-9EB7-57D716989D62}" type="slidenum">
              <a:rPr lang="es-MX" smtClean="0"/>
              <a:t>‹Nº›</a:t>
            </a:fld>
            <a:endParaRPr lang="es-MX"/>
          </a:p>
        </p:txBody>
      </p:sp>
    </p:spTree>
    <p:extLst>
      <p:ext uri="{BB962C8B-B14F-4D97-AF65-F5344CB8AC3E}">
        <p14:creationId xmlns:p14="http://schemas.microsoft.com/office/powerpoint/2010/main" val="881590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tf4gf5zkCaQ"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youtube.com/watch?v=hqq8HfTrpvg" TargetMode="External"/><Relationship Id="rId4" Type="http://schemas.openxmlformats.org/officeDocument/2006/relationships/hyperlink" Target="https://www.youtube.com/watch?v=YXi2iMq8H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YXi2iMq8HDU"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a4sVzXBT9K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jgEEH0ACTdQ"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FYTIOkbco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b9Hak0vBKI4&amp;t=29s" TargetMode="Externa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www.youtube.com/watch?v=_S9WC_HxZJ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_jebO16_Yhw&amp;t=5s"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aulacreativa.com.mx/" TargetMode="External"/><Relationship Id="rId5" Type="http://schemas.openxmlformats.org/officeDocument/2006/relationships/image" Target="../media/image15.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facebook.com/profile.php?id=61550129162670" TargetMode="External"/><Relationship Id="rId3" Type="http://schemas.openxmlformats.org/officeDocument/2006/relationships/image" Target="../media/image9.png"/><Relationship Id="rId7" Type="http://schemas.openxmlformats.org/officeDocument/2006/relationships/hyperlink" Target="https://www.youtube.com/@MAESTRAKARENLUCIA" TargetMode="External"/><Relationship Id="rId12"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chat.whatsapp.com/Kbk104WPYil9zlgon6VaMV" TargetMode="External"/><Relationship Id="rId5" Type="http://schemas.openxmlformats.org/officeDocument/2006/relationships/hyperlink" Target="https://www.tiktok.com/@karenf.09" TargetMode="External"/><Relationship Id="rId15" Type="http://schemas.openxmlformats.org/officeDocument/2006/relationships/hyperlink" Target="https://www.instagram.com/creativa.aula/?next=/" TargetMode="External"/><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hyperlink" Target="https://www.aulacreativa.com.mx/" TargetMode="External"/><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b9Hak0vBKI4&amp;t=29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P4SsidqVtwY"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YWWe5v1sdM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youtube.com/watch?v=b9Hak0vBKI4&amp;t=29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1" r="10835" b="6508"/>
          <a:stretch/>
        </p:blipFill>
        <p:spPr>
          <a:xfrm>
            <a:off x="6172301" y="2992336"/>
            <a:ext cx="3735092" cy="4604524"/>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b="9282"/>
          <a:stretch/>
        </p:blipFill>
        <p:spPr>
          <a:xfrm>
            <a:off x="223717" y="3267333"/>
            <a:ext cx="3914330" cy="4336608"/>
          </a:xfrm>
          <a:prstGeom prst="rect">
            <a:avLst/>
          </a:prstGeom>
        </p:spPr>
      </p:pic>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b="50334"/>
          <a:stretch/>
        </p:blipFill>
        <p:spPr>
          <a:xfrm>
            <a:off x="2749269" y="4361356"/>
            <a:ext cx="4589856" cy="3242585"/>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sp>
        <p:nvSpPr>
          <p:cNvPr id="39" name="CuadroTexto 38"/>
          <p:cNvSpPr txBox="1"/>
          <p:nvPr/>
        </p:nvSpPr>
        <p:spPr>
          <a:xfrm>
            <a:off x="921172" y="1619160"/>
            <a:ext cx="8389706" cy="2050993"/>
          </a:xfrm>
          <a:prstGeom prst="rect">
            <a:avLst/>
          </a:prstGeom>
          <a:noFill/>
        </p:spPr>
        <p:txBody>
          <a:bodyPr wrap="square" rtlCol="0">
            <a:prstTxWarp prst="textArchUp">
              <a:avLst/>
            </a:prstTxWarp>
            <a:spAutoFit/>
          </a:bodyPr>
          <a:lstStyle/>
          <a:p>
            <a:pPr algn="ctr"/>
            <a:r>
              <a:rPr lang="es-MX" sz="8000" b="1" dirty="0" smtClean="0">
                <a:ln>
                  <a:solidFill>
                    <a:sysClr val="windowText" lastClr="000000"/>
                  </a:solidFill>
                </a:ln>
                <a:solidFill>
                  <a:srgbClr val="660066"/>
                </a:solidFill>
                <a:latin typeface="Coffee Soda" pitchFamily="50" charset="0"/>
                <a:ea typeface="HelloTexas" panose="02000603000000000000" pitchFamily="2" charset="0"/>
              </a:rPr>
              <a:t>CHOCOLATITO LITERARIO</a:t>
            </a:r>
            <a:endParaRPr lang="es-MX" sz="8000"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0" name="CuadroTexto 39"/>
          <p:cNvSpPr txBox="1"/>
          <p:nvPr/>
        </p:nvSpPr>
        <p:spPr>
          <a:xfrm>
            <a:off x="2079799" y="3115447"/>
            <a:ext cx="5922107" cy="584775"/>
          </a:xfrm>
          <a:prstGeom prst="rect">
            <a:avLst/>
          </a:prstGeom>
          <a:noFill/>
        </p:spPr>
        <p:txBody>
          <a:bodyPr wrap="square" rtlCol="0">
            <a:spAutoFit/>
          </a:bodyPr>
          <a:lstStyle/>
          <a:p>
            <a:pPr algn="ctr"/>
            <a:r>
              <a:rPr lang="es-MX" sz="3200" dirty="0" smtClean="0">
                <a:latin typeface="Only You" pitchFamily="50" charset="0"/>
                <a:ea typeface="HelloMorgan" panose="02000603000000000000" pitchFamily="2" charset="0"/>
              </a:rPr>
              <a:t>Proyecto Comunitario </a:t>
            </a:r>
            <a:endParaRPr lang="es-MX" sz="3200" dirty="0">
              <a:latin typeface="Only You" pitchFamily="50" charset="0"/>
              <a:ea typeface="HelloMorgan" panose="02000603000000000000" pitchFamily="2" charset="0"/>
            </a:endParaRPr>
          </a:p>
        </p:txBody>
      </p:sp>
      <p:sp>
        <p:nvSpPr>
          <p:cNvPr id="41" name="CuadroTexto 40"/>
          <p:cNvSpPr txBox="1"/>
          <p:nvPr/>
        </p:nvSpPr>
        <p:spPr>
          <a:xfrm>
            <a:off x="1593564" y="2286973"/>
            <a:ext cx="6908950" cy="707886"/>
          </a:xfrm>
          <a:prstGeom prst="rect">
            <a:avLst/>
          </a:prstGeom>
          <a:noFill/>
        </p:spPr>
        <p:txBody>
          <a:bodyPr wrap="square" rtlCol="0">
            <a:spAutoFit/>
          </a:bodyPr>
          <a:lstStyle/>
          <a:p>
            <a:pPr algn="ctr"/>
            <a:r>
              <a:rPr lang="es-MX" sz="4000" b="1" dirty="0" smtClean="0">
                <a:latin typeface="HelloBigBen" panose="02000603000000000000" pitchFamily="2" charset="0"/>
                <a:ea typeface="HelloBigBen" panose="02000603000000000000" pitchFamily="2" charset="0"/>
              </a:rPr>
              <a:t>LEYENDAS Y CALAVERITAS </a:t>
            </a:r>
            <a:endParaRPr lang="es-MX" sz="4000"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973" y="3267333"/>
            <a:ext cx="514331" cy="685378"/>
          </a:xfrm>
          <a:prstGeom prst="rect">
            <a:avLst/>
          </a:prstGeom>
        </p:spPr>
      </p:pic>
      <p:pic>
        <p:nvPicPr>
          <p:cNvPr id="44" name="Imagen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47" name="Imagen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8512" y="6692740"/>
            <a:ext cx="514331" cy="685378"/>
          </a:xfrm>
          <a:prstGeom prst="rect">
            <a:avLst/>
          </a:prstGeom>
        </p:spPr>
      </p:pic>
      <p:pic>
        <p:nvPicPr>
          <p:cNvPr id="48" name="Imagen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2418" y="6350051"/>
            <a:ext cx="514331" cy="685378"/>
          </a:xfrm>
          <a:prstGeom prst="rect">
            <a:avLst/>
          </a:prstGeom>
        </p:spPr>
      </p:pic>
      <p:pic>
        <p:nvPicPr>
          <p:cNvPr id="49" name="Imagen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2956" y="3790741"/>
            <a:ext cx="895791" cy="724508"/>
          </a:xfrm>
          <a:prstGeom prst="rect">
            <a:avLst/>
          </a:prstGeom>
        </p:spPr>
      </p:pic>
    </p:spTree>
    <p:extLst>
      <p:ext uri="{BB962C8B-B14F-4D97-AF65-F5344CB8AC3E}">
        <p14:creationId xmlns:p14="http://schemas.microsoft.com/office/powerpoint/2010/main" val="73516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105682751"/>
              </p:ext>
            </p:extLst>
          </p:nvPr>
        </p:nvGraphicFramePr>
        <p:xfrm>
          <a:off x="534520" y="917575"/>
          <a:ext cx="8989360" cy="3289560"/>
        </p:xfrm>
        <a:graphic>
          <a:graphicData uri="http://schemas.openxmlformats.org/drawingml/2006/table">
            <a:tbl>
              <a:tblPr firstRow="1" bandRow="1">
                <a:tableStyleId>{5C22544A-7EE6-4342-B048-85BDC9FD1C3A}</a:tableStyleId>
              </a:tblPr>
              <a:tblGrid>
                <a:gridCol w="540518"/>
                <a:gridCol w="1420189"/>
                <a:gridCol w="7028653"/>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solidFill>
                            <a:schemeClr val="tx1"/>
                          </a:solidFill>
                          <a:latin typeface="KG Miss Kindergarten" panose="02000000000000000000" pitchFamily="2" charset="0"/>
                        </a:rPr>
                        <a:t>4- ACERCAMIENTO</a:t>
                      </a:r>
                      <a:endParaRPr lang="es-MX" sz="12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Explicarles</a:t>
                      </a:r>
                      <a:r>
                        <a:rPr lang="es-MX" sz="1200" kern="1200" baseline="0" dirty="0" smtClean="0">
                          <a:solidFill>
                            <a:schemeClr val="dk1"/>
                          </a:solidFill>
                          <a:effectLst/>
                          <a:latin typeface="KG Miss Kindergarten" panose="02000000000000000000" pitchFamily="2" charset="0"/>
                          <a:ea typeface="+mn-ea"/>
                          <a:cs typeface="+mn-cs"/>
                        </a:rPr>
                        <a:t> que para poder organizar un chocolatito literario debemos recolectar y analizar lo que queremos compartir ese día: rimas, calaveritas, adivinanzas, canciones y leyendas, para poder convencer a los demás de lo interesante que son nuestras rimas y leyendas y ellos también las lean; y de esta manera estaríamos fomentando la lectura.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Finalmente escribir en un papel bond o en el pizarrón los materiales que necesitamos para su realización y buscar en la biblioteca del aula algunos recursos que nos pudieran servir. (Anotar en el pizarrón que es necesario lo siguiente:</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1.- Rimas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2.- Calaveritas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3.- Adivinanzas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4.- Canciones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5.- Leyendas</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Despedir a los niños con la canción “Las calaveras bailan”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https://www.youtube.com/watch?v=tf4gf5zkCaQ</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2666699497"/>
              </p:ext>
            </p:extLst>
          </p:nvPr>
        </p:nvGraphicFramePr>
        <p:xfrm>
          <a:off x="534520" y="4322164"/>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Imagen “Café literario”</a:t>
                      </a:r>
                    </a:p>
                    <a:p>
                      <a:pPr marL="171450" indent="-171450">
                        <a:buFont typeface="Arial" panose="020B0604020202020204" pitchFamily="34" charset="0"/>
                        <a:buChar char="•"/>
                      </a:pPr>
                      <a:r>
                        <a:rPr lang="es-MX" sz="1200" baseline="0" dirty="0" smtClean="0">
                          <a:latin typeface="KG Miss Speechy IPA" panose="02000000000000000000" pitchFamily="2" charset="0"/>
                        </a:rPr>
                        <a:t>Papel bond blanco y plumones (puede escribirse en el pizarrón también).</a:t>
                      </a:r>
                    </a:p>
                    <a:p>
                      <a:pPr marL="171450" indent="-171450">
                        <a:buFont typeface="Arial" panose="020B0604020202020204" pitchFamily="34" charset="0"/>
                        <a:buChar char="•"/>
                      </a:pPr>
                      <a:r>
                        <a:rPr lang="es-MX" sz="1200" baseline="0" dirty="0" smtClean="0">
                          <a:latin typeface="KG Miss Speechy IPA" panose="02000000000000000000" pitchFamily="2" charset="0"/>
                        </a:rPr>
                        <a:t>Libros de la biblioteca del aula</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“Las calaveras bailan”.</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2"/>
          <p:cNvSpPr txBox="1"/>
          <p:nvPr/>
        </p:nvSpPr>
        <p:spPr>
          <a:xfrm rot="16200000">
            <a:off x="-382937" y="2403570"/>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633389"/>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032600"/>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618122"/>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760191"/>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5864552"/>
            <a:ext cx="514331" cy="685378"/>
          </a:xfrm>
          <a:prstGeom prst="rect">
            <a:avLst/>
          </a:prstGeom>
        </p:spPr>
      </p:pic>
    </p:spTree>
    <p:extLst>
      <p:ext uri="{BB962C8B-B14F-4D97-AF65-F5344CB8AC3E}">
        <p14:creationId xmlns:p14="http://schemas.microsoft.com/office/powerpoint/2010/main" val="307270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204752291"/>
              </p:ext>
            </p:extLst>
          </p:nvPr>
        </p:nvGraphicFramePr>
        <p:xfrm>
          <a:off x="358565" y="944272"/>
          <a:ext cx="9343057" cy="6534449"/>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Rimas cadavéricas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Jueves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Recursos y juegos del lenguaje que fortalecen la diversidad de formas de expresión oral, y que rescatan la o las lenguas de la comunidad y de otros lugares.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 </a:t>
                      </a:r>
                      <a:r>
                        <a:rPr lang="es-ES" sz="1050" b="0" dirty="0" smtClean="0">
                          <a:latin typeface="KG Miss Kindergarten" panose="02000000000000000000" pitchFamily="2" charset="0"/>
                        </a:rPr>
                        <a:t>Combina recursos de los lenguajes, tales como movimientos corporales, gestos, velocidades, ritmos, entre otros, al decir rimas, poemas, canciones, retahílas, trabalenguas, adivinanzas y otros juegos del lenguaje.</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b="0" dirty="0" smtClean="0">
                          <a:latin typeface="KG Miss Kindergarten" panose="02000000000000000000" pitchFamily="2" charset="0"/>
                        </a:rPr>
                        <a:t>III.- </a:t>
                      </a:r>
                      <a:r>
                        <a:rPr lang="es-ES" sz="1050" dirty="0" smtClean="0">
                          <a:latin typeface="KG Miss Kindergarten" panose="02000000000000000000" pitchFamily="2" charset="0"/>
                        </a:rPr>
                        <a:t>Experimenta con los recursos de los lenguajes para crear, en lo individual y lo colectivo, juegos del lenguaje como adivinanzas, trabalenguas, canciones, rimas, coplas u otros.</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75680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darles</a:t>
                      </a:r>
                      <a:r>
                        <a:rPr lang="es-MX" sz="1200" kern="1200" baseline="0" dirty="0" smtClean="0">
                          <a:solidFill>
                            <a:schemeClr val="dk1"/>
                          </a:solidFill>
                          <a:effectLst/>
                          <a:latin typeface="KG Miss Kindergarten" panose="02000000000000000000" pitchFamily="2" charset="0"/>
                          <a:ea typeface="+mn-ea"/>
                          <a:cs typeface="+mn-cs"/>
                        </a:rPr>
                        <a:t> los buenos días con la canción “Las calaveras – </a:t>
                      </a:r>
                      <a:r>
                        <a:rPr lang="es-MX" sz="1200" kern="1200" baseline="0" dirty="0" err="1" smtClean="0">
                          <a:solidFill>
                            <a:schemeClr val="dk1"/>
                          </a:solidFill>
                          <a:effectLst/>
                          <a:latin typeface="KG Miss Kindergarten" panose="02000000000000000000" pitchFamily="2" charset="0"/>
                          <a:ea typeface="+mn-ea"/>
                          <a:cs typeface="+mn-cs"/>
                        </a:rPr>
                        <a:t>Chumbala</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err="1" smtClean="0">
                          <a:solidFill>
                            <a:schemeClr val="dk1"/>
                          </a:solidFill>
                          <a:effectLst/>
                          <a:latin typeface="KG Miss Kindergarten" panose="02000000000000000000" pitchFamily="2" charset="0"/>
                          <a:ea typeface="+mn-ea"/>
                          <a:cs typeface="+mn-cs"/>
                        </a:rPr>
                        <a:t>Cachumbala</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smtClean="0">
                          <a:solidFill>
                            <a:schemeClr val="dk1"/>
                          </a:solidFill>
                          <a:effectLst/>
                          <a:latin typeface="KG Miss Kindergarten" panose="02000000000000000000" pitchFamily="2" charset="0"/>
                          <a:ea typeface="+mn-ea"/>
                          <a:cs typeface="+mn-cs"/>
                          <a:hlinkClick r:id="rId4"/>
                        </a:rPr>
                        <a:t>https://www.youtube.com/watch?v=YXi2iMq8HDU</a:t>
                      </a:r>
                      <a:r>
                        <a:rPr lang="es-MX" sz="1200" kern="1200" baseline="0" dirty="0" smtClean="0">
                          <a:solidFill>
                            <a:schemeClr val="dk1"/>
                          </a:solidFill>
                          <a:effectLst/>
                          <a:latin typeface="KG Miss Kindergarten" panose="02000000000000000000" pitchFamily="2" charset="0"/>
                          <a:ea typeface="+mn-ea"/>
                          <a:cs typeface="+mn-cs"/>
                        </a:rPr>
                        <a:t> . Al finalizar de cantarla, preguntarles: ¿Cuáles son las rimas de la canción? Escuchar sus respuestas.</a:t>
                      </a:r>
                    </a:p>
                    <a:p>
                      <a:pPr algn="just"/>
                      <a:r>
                        <a:rPr lang="es-MX" sz="1200" kern="1200" baseline="0" dirty="0" smtClean="0">
                          <a:solidFill>
                            <a:schemeClr val="dk1"/>
                          </a:solidFill>
                          <a:effectLst/>
                          <a:latin typeface="KG Miss Kindergarten" panose="02000000000000000000" pitchFamily="2" charset="0"/>
                          <a:ea typeface="+mn-ea"/>
                          <a:cs typeface="+mn-cs"/>
                        </a:rPr>
                        <a:t>Mencionarles que de lo que anotamos el día anterior para compartir en nuestro chocolatito literario son rimas. Explicarles, que las palabras riman cuando terminan con el mismo sonido. </a:t>
                      </a:r>
                      <a:r>
                        <a:rPr lang="es-ES" sz="1200" b="0" i="0" kern="1200" dirty="0" smtClean="0">
                          <a:solidFill>
                            <a:schemeClr val="dk1"/>
                          </a:solidFill>
                          <a:effectLst/>
                          <a:latin typeface="KG Miss Kindergarten" panose="02000000000000000000" pitchFamily="2" charset="0"/>
                          <a:ea typeface="+mn-ea"/>
                          <a:cs typeface="+mn-cs"/>
                        </a:rPr>
                        <a:t>Por ejemplo, la palabra gato rima con la palabra pato, porque ambas terminan con el sonido "ato." Gato también rima con plato, zapato y pato. La palabra grillo rima con las palabras zorrillo, amarillo y cepillo, porque todos terminan con el sonido "illo".</a:t>
                      </a:r>
                      <a:endParaRPr lang="es-MX" sz="9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kern="1200" dirty="0" smtClean="0">
                          <a:solidFill>
                            <a:schemeClr val="dk1"/>
                          </a:solidFill>
                          <a:effectLst/>
                          <a:latin typeface="KG Miss Kindergarten" panose="02000000000000000000" pitchFamily="2" charset="0"/>
                          <a:ea typeface="+mn-ea"/>
                          <a:cs typeface="+mn-cs"/>
                        </a:rPr>
                        <a:t>Enseguida, mostrarles el video: “Juego de las rimas para niños” </a:t>
                      </a:r>
                      <a:r>
                        <a:rPr lang="es-MX" sz="1200" i="0" kern="1200" dirty="0" smtClean="0">
                          <a:solidFill>
                            <a:schemeClr val="dk1"/>
                          </a:solidFill>
                          <a:effectLst/>
                          <a:latin typeface="KG Miss Kindergarten" panose="02000000000000000000" pitchFamily="2" charset="0"/>
                          <a:ea typeface="+mn-ea"/>
                          <a:cs typeface="+mn-cs"/>
                          <a:hlinkClick r:id="rId5"/>
                        </a:rPr>
                        <a:t>https://www.youtube.com/watch?v=hqq8HfTrpvg</a:t>
                      </a:r>
                      <a:r>
                        <a:rPr lang="es-MX" sz="1200" i="0" kern="1200" dirty="0" smtClean="0">
                          <a:solidFill>
                            <a:schemeClr val="dk1"/>
                          </a:solidFill>
                          <a:effectLst/>
                          <a:latin typeface="KG Miss Kindergarten" panose="02000000000000000000" pitchFamily="2" charset="0"/>
                          <a:ea typeface="+mn-ea"/>
                          <a:cs typeface="+mn-cs"/>
                        </a:rPr>
                        <a:t> y comentar sobre él. Enseguida explicarles que la canción que cantamos al iniciar la clase también tiene rimas e invitarlos a descubrirlas. Reproducir</a:t>
                      </a:r>
                      <a:r>
                        <a:rPr lang="es-MX" sz="1200" i="0" kern="1200" baseline="0" dirty="0" smtClean="0">
                          <a:solidFill>
                            <a:schemeClr val="dk1"/>
                          </a:solidFill>
                          <a:effectLst/>
                          <a:latin typeface="KG Miss Kindergarten" panose="02000000000000000000" pitchFamily="2" charset="0"/>
                          <a:ea typeface="+mn-ea"/>
                          <a:cs typeface="+mn-cs"/>
                        </a:rPr>
                        <a:t> nuevamente la canción y anotar en el pizarrón las rimas que vayan descubriendo. </a:t>
                      </a:r>
                      <a:endParaRPr lang="es-MX" sz="1200" i="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4979" y="6601766"/>
            <a:ext cx="895791" cy="724508"/>
          </a:xfrm>
          <a:prstGeom prst="rect">
            <a:avLst/>
          </a:prstGeom>
        </p:spPr>
      </p:pic>
      <p:sp>
        <p:nvSpPr>
          <p:cNvPr id="39" name="Cuadro de texto 2"/>
          <p:cNvSpPr txBox="1"/>
          <p:nvPr/>
        </p:nvSpPr>
        <p:spPr>
          <a:xfrm rot="16200000">
            <a:off x="-484213" y="5400207"/>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82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2380873477"/>
              </p:ext>
            </p:extLst>
          </p:nvPr>
        </p:nvGraphicFramePr>
        <p:xfrm>
          <a:off x="534520" y="917575"/>
          <a:ext cx="8989360" cy="2375160"/>
        </p:xfrm>
        <a:graphic>
          <a:graphicData uri="http://schemas.openxmlformats.org/drawingml/2006/table">
            <a:tbl>
              <a:tblPr firstRow="1" bandRow="1">
                <a:tableStyleId>{5C22544A-7EE6-4342-B048-85BDC9FD1C3A}</a:tableStyleId>
              </a:tblPr>
              <a:tblGrid>
                <a:gridCol w="540518"/>
                <a:gridCol w="1311701"/>
                <a:gridCol w="7137141"/>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9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 en</a:t>
                      </a:r>
                      <a:r>
                        <a:rPr lang="es-MX" sz="1200" kern="1200" baseline="0" dirty="0" smtClean="0">
                          <a:solidFill>
                            <a:schemeClr val="dk1"/>
                          </a:solidFill>
                          <a:effectLst/>
                          <a:latin typeface="KG Miss Kindergarten" panose="02000000000000000000" pitchFamily="2" charset="0"/>
                          <a:ea typeface="+mn-ea"/>
                          <a:cs typeface="+mn-cs"/>
                        </a:rPr>
                        <a:t> la ficha de trabajo 3 deberán recortar y pegar los objetos que rimen donde corresponda.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Despedir a los niños con la canción “Las calaveras – </a:t>
                      </a:r>
                      <a:r>
                        <a:rPr lang="es-MX" sz="1200" kern="1200" baseline="0" dirty="0" err="1" smtClean="0">
                          <a:solidFill>
                            <a:schemeClr val="dk1"/>
                          </a:solidFill>
                          <a:effectLst/>
                          <a:latin typeface="KG Miss Kindergarten" panose="02000000000000000000" pitchFamily="2" charset="0"/>
                          <a:ea typeface="+mn-ea"/>
                          <a:cs typeface="+mn-cs"/>
                        </a:rPr>
                        <a:t>Chumbala</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err="1" smtClean="0">
                          <a:solidFill>
                            <a:schemeClr val="dk1"/>
                          </a:solidFill>
                          <a:effectLst/>
                          <a:latin typeface="KG Miss Kindergarten" panose="02000000000000000000" pitchFamily="2" charset="0"/>
                          <a:ea typeface="+mn-ea"/>
                          <a:cs typeface="+mn-cs"/>
                        </a:rPr>
                        <a:t>Cachumbala</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https://www.youtube.com/watch?v=YXi2iMq8HDU</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3864462520"/>
              </p:ext>
            </p:extLst>
          </p:nvPr>
        </p:nvGraphicFramePr>
        <p:xfrm>
          <a:off x="534520" y="3419156"/>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Canción “Las calaveras – </a:t>
                      </a:r>
                      <a:r>
                        <a:rPr lang="es-MX" sz="1200" kern="1200" baseline="0" dirty="0" err="1" smtClean="0">
                          <a:solidFill>
                            <a:schemeClr val="dk1"/>
                          </a:solidFill>
                          <a:effectLst/>
                          <a:latin typeface="KG Miss Kindergarten" panose="02000000000000000000" pitchFamily="2" charset="0"/>
                          <a:ea typeface="+mn-ea"/>
                          <a:cs typeface="+mn-cs"/>
                        </a:rPr>
                        <a:t>Chumbala</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err="1" smtClean="0">
                          <a:solidFill>
                            <a:schemeClr val="dk1"/>
                          </a:solidFill>
                          <a:effectLst/>
                          <a:latin typeface="KG Miss Kindergarten" panose="02000000000000000000" pitchFamily="2" charset="0"/>
                          <a:ea typeface="+mn-ea"/>
                          <a:cs typeface="+mn-cs"/>
                        </a:rPr>
                        <a:t>Cachumbala</a:t>
                      </a:r>
                      <a:r>
                        <a:rPr lang="es-MX" sz="1200" kern="1200" baseline="0" dirty="0" smtClean="0">
                          <a:solidFill>
                            <a:schemeClr val="dk1"/>
                          </a:solidFill>
                          <a:effectLst/>
                          <a:latin typeface="KG Miss Kindergarten" panose="02000000000000000000" pitchFamily="2" charset="0"/>
                          <a:ea typeface="+mn-ea"/>
                          <a:cs typeface="+mn-cs"/>
                        </a:rPr>
                        <a:t>”</a:t>
                      </a:r>
                    </a:p>
                    <a:p>
                      <a:pPr marL="171450" indent="-171450">
                        <a:buFont typeface="Arial" panose="020B0604020202020204" pitchFamily="34" charset="0"/>
                        <a:buChar char="•"/>
                      </a:pPr>
                      <a:r>
                        <a:rPr lang="es-MX" sz="1200" i="0" kern="1200" dirty="0" smtClean="0">
                          <a:solidFill>
                            <a:schemeClr val="dk1"/>
                          </a:solidFill>
                          <a:effectLst/>
                          <a:latin typeface="KG Miss Kindergarten" panose="02000000000000000000" pitchFamily="2" charset="0"/>
                          <a:ea typeface="+mn-ea"/>
                          <a:cs typeface="+mn-cs"/>
                        </a:rPr>
                        <a:t>Video: “Juego de las rimas para niños” </a:t>
                      </a:r>
                      <a:r>
                        <a:rPr lang="es-MX" sz="1200" kern="1200" baseline="0" dirty="0" smtClean="0">
                          <a:solidFill>
                            <a:schemeClr val="dk1"/>
                          </a:solidFill>
                          <a:effectLst/>
                          <a:latin typeface="KG Miss Kindergarten" panose="02000000000000000000" pitchFamily="2" charset="0"/>
                          <a:ea typeface="+mn-ea"/>
                          <a:cs typeface="+mn-cs"/>
                        </a:rPr>
                        <a:t> </a:t>
                      </a:r>
                    </a:p>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Ficha de trabajo 3</a:t>
                      </a:r>
                    </a:p>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Crayones</a:t>
                      </a:r>
                    </a:p>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Lápiz</a:t>
                      </a:r>
                    </a:p>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Tijeras</a:t>
                      </a:r>
                    </a:p>
                    <a:p>
                      <a:pPr marL="171450" indent="-171450">
                        <a:buFont typeface="Arial" panose="020B0604020202020204" pitchFamily="34" charset="0"/>
                        <a:buChar char="•"/>
                      </a:pPr>
                      <a:r>
                        <a:rPr lang="es-MX" sz="1200" kern="1200" baseline="0" dirty="0" smtClean="0">
                          <a:solidFill>
                            <a:schemeClr val="dk1"/>
                          </a:solidFill>
                          <a:effectLst/>
                          <a:latin typeface="KG Miss Kindergarten" panose="02000000000000000000" pitchFamily="2" charset="0"/>
                          <a:ea typeface="+mn-ea"/>
                          <a:cs typeface="+mn-cs"/>
                        </a:rPr>
                        <a:t>Pegamento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2"/>
          <p:cNvSpPr txBox="1"/>
          <p:nvPr/>
        </p:nvSpPr>
        <p:spPr>
          <a:xfrm rot="16200000">
            <a:off x="-382941" y="1802978"/>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633389"/>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032600"/>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618122"/>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760191"/>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5864552"/>
            <a:ext cx="514331" cy="685378"/>
          </a:xfrm>
          <a:prstGeom prst="rect">
            <a:avLst/>
          </a:prstGeom>
        </p:spPr>
      </p:pic>
    </p:spTree>
    <p:extLst>
      <p:ext uri="{BB962C8B-B14F-4D97-AF65-F5344CB8AC3E}">
        <p14:creationId xmlns:p14="http://schemas.microsoft.com/office/powerpoint/2010/main" val="178461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sp>
        <p:nvSpPr>
          <p:cNvPr id="39" name="CuadroTexto 38"/>
          <p:cNvSpPr txBox="1"/>
          <p:nvPr/>
        </p:nvSpPr>
        <p:spPr>
          <a:xfrm>
            <a:off x="921172" y="1619160"/>
            <a:ext cx="8389706" cy="2050993"/>
          </a:xfrm>
          <a:prstGeom prst="rect">
            <a:avLst/>
          </a:prstGeom>
          <a:noFill/>
        </p:spPr>
        <p:txBody>
          <a:bodyPr wrap="square" rtlCol="0">
            <a:prstTxWarp prst="textArchUp">
              <a:avLst/>
            </a:prstTxWarp>
            <a:spAutoFit/>
          </a:bodyPr>
          <a:lstStyle/>
          <a:p>
            <a:pPr algn="ctr"/>
            <a:r>
              <a:rPr lang="es-MX" sz="8000" b="1" dirty="0" smtClean="0">
                <a:ln>
                  <a:solidFill>
                    <a:sysClr val="windowText" lastClr="000000"/>
                  </a:solidFill>
                </a:ln>
                <a:solidFill>
                  <a:srgbClr val="660066"/>
                </a:solidFill>
                <a:latin typeface="Coffee Soda" pitchFamily="50" charset="0"/>
                <a:ea typeface="HelloTexas" panose="02000603000000000000" pitchFamily="2" charset="0"/>
              </a:rPr>
              <a:t>CRONOGRAMA DE ACTIVIDADES</a:t>
            </a:r>
            <a:endParaRPr lang="es-MX" sz="8000"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953902" y="2998457"/>
            <a:ext cx="8369443" cy="584775"/>
          </a:xfrm>
          <a:prstGeom prst="rect">
            <a:avLst/>
          </a:prstGeom>
          <a:noFill/>
        </p:spPr>
        <p:txBody>
          <a:bodyPr wrap="square" rtlCol="0">
            <a:spAutoFit/>
          </a:bodyPr>
          <a:lstStyle/>
          <a:p>
            <a:pPr algn="ctr"/>
            <a:r>
              <a:rPr lang="es-MX" sz="3200" b="1" dirty="0" smtClean="0">
                <a:latin typeface="HelloBigBen" panose="02000603000000000000" pitchFamily="2" charset="0"/>
                <a:ea typeface="HelloBigBen" panose="02000603000000000000" pitchFamily="2" charset="0"/>
              </a:rPr>
              <a:t>28 de Octubre AL 01 DE NOVIEMBRE de 2024 </a:t>
            </a:r>
            <a:endParaRPr lang="es-MX" sz="3200"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538" y="2902648"/>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4544" y="2734152"/>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301" y="2180926"/>
            <a:ext cx="895791" cy="724508"/>
          </a:xfrm>
          <a:prstGeom prst="rect">
            <a:avLst/>
          </a:prstGeom>
        </p:spPr>
      </p:pic>
      <p:graphicFrame>
        <p:nvGraphicFramePr>
          <p:cNvPr id="43" name="Tabla 42"/>
          <p:cNvGraphicFramePr>
            <a:graphicFrameLocks noGrp="1"/>
          </p:cNvGraphicFramePr>
          <p:nvPr>
            <p:extLst>
              <p:ext uri="{D42A27DB-BD31-4B8C-83A1-F6EECF244321}">
                <p14:modId xmlns:p14="http://schemas.microsoft.com/office/powerpoint/2010/main" val="620892528"/>
              </p:ext>
            </p:extLst>
          </p:nvPr>
        </p:nvGraphicFramePr>
        <p:xfrm>
          <a:off x="723036" y="3650392"/>
          <a:ext cx="8840342" cy="3748853"/>
        </p:xfrm>
        <a:graphic>
          <a:graphicData uri="http://schemas.openxmlformats.org/drawingml/2006/table">
            <a:tbl>
              <a:tblPr firstRow="1" bandRow="1">
                <a:tableStyleId>{5C22544A-7EE6-4342-B048-85BDC9FD1C3A}</a:tableStyleId>
              </a:tblPr>
              <a:tblGrid>
                <a:gridCol w="868040"/>
                <a:gridCol w="1560391"/>
                <a:gridCol w="1576351"/>
                <a:gridCol w="1597652"/>
                <a:gridCol w="1682861"/>
                <a:gridCol w="1555047"/>
              </a:tblGrid>
              <a:tr h="750291">
                <a:tc>
                  <a:txBody>
                    <a:bodyPr/>
                    <a:lstStyle/>
                    <a:p>
                      <a:pPr algn="ctr"/>
                      <a:r>
                        <a:rPr lang="es-MX" sz="1800" dirty="0" smtClean="0">
                          <a:latin typeface="KG Miss Speechy IPA" panose="02000000000000000000" pitchFamily="2" charset="0"/>
                        </a:rPr>
                        <a:t>HORA</a:t>
                      </a:r>
                      <a:endParaRPr lang="es-MX" sz="18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Miss Speechy IPA" panose="02000000000000000000" pitchFamily="2" charset="0"/>
                        </a:rPr>
                        <a:t>LUNES </a:t>
                      </a:r>
                    </a:p>
                    <a:p>
                      <a:pPr algn="ct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MARTES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MIÉRCOLES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JUEVES</a:t>
                      </a:r>
                      <a:r>
                        <a:rPr lang="es-MX" sz="1600" baseline="0" dirty="0" smtClean="0">
                          <a:latin typeface="KG Miss Speechy IPA" panose="02000000000000000000" pitchFamily="2" charset="0"/>
                        </a:rPr>
                        <a:t>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VIERNES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Honores a la bandera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 Calaveritas</a:t>
                      </a:r>
                      <a:r>
                        <a:rPr lang="es-MX" sz="1200" baseline="0" dirty="0" smtClean="0">
                          <a:latin typeface="KG Miss Kindergarten" panose="02000000000000000000" pitchFamily="2" charset="0"/>
                        </a:rPr>
                        <a:t> Literarias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Huesudas</a:t>
                      </a:r>
                      <a:r>
                        <a:rPr lang="es-MX" sz="1200" baseline="0" dirty="0" smtClean="0">
                          <a:latin typeface="KG Miss Kindergarten" panose="02000000000000000000" pitchFamily="2" charset="0"/>
                        </a:rPr>
                        <a:t> a</a:t>
                      </a:r>
                      <a:r>
                        <a:rPr lang="es-MX" sz="1200" dirty="0" smtClean="0">
                          <a:latin typeface="KG Miss Kindergarten" panose="02000000000000000000" pitchFamily="2" charset="0"/>
                        </a:rPr>
                        <a:t>divinanzas y canciones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Kindergarten" panose="02000000000000000000" pitchFamily="2" charset="0"/>
                        </a:rPr>
                        <a:t>Leyendas ancestrales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Hagamos</a:t>
                      </a:r>
                      <a:r>
                        <a:rPr lang="es-MX" sz="1200" baseline="0" dirty="0" smtClean="0">
                          <a:latin typeface="KG Miss Kindergarten" panose="02000000000000000000" pitchFamily="2" charset="0"/>
                        </a:rPr>
                        <a:t> un altar de muertos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r>
                        <a:rPr lang="es-MX" sz="1200" dirty="0" smtClean="0">
                          <a:latin typeface="KG Miss Kindergarten" panose="02000000000000000000" pitchFamily="2" charset="0"/>
                        </a:rPr>
                        <a:t>:</a:t>
                      </a:r>
                    </a:p>
                    <a:p>
                      <a:pPr algn="ctr"/>
                      <a:r>
                        <a:rPr lang="es-MX" sz="1200" dirty="0" smtClean="0">
                          <a:latin typeface="KG Miss Kindergarten" panose="02000000000000000000" pitchFamily="2" charset="0"/>
                        </a:rPr>
                        <a:t>Chocolatito</a:t>
                      </a:r>
                      <a:r>
                        <a:rPr lang="es-MX" sz="1200" baseline="0" dirty="0" smtClean="0">
                          <a:latin typeface="KG Miss Kindergarten" panose="02000000000000000000" pitchFamily="2" charset="0"/>
                        </a:rPr>
                        <a:t> literario</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3200" dirty="0" smtClean="0">
                          <a:latin typeface="Only You" pitchFamily="50" charset="0"/>
                          <a:ea typeface="HelloMorgan" panose="02000603000000000000" pitchFamily="2" charset="0"/>
                        </a:rPr>
                        <a:t>Recreo</a:t>
                      </a:r>
                      <a:endParaRPr lang="es-MX" sz="3200" dirty="0">
                        <a:latin typeface="Only You" pitchFamily="50" charset="0"/>
                        <a:ea typeface="HelloMorgan"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1497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1419630120"/>
              </p:ext>
            </p:extLst>
          </p:nvPr>
        </p:nvGraphicFramePr>
        <p:xfrm>
          <a:off x="358565" y="944272"/>
          <a:ext cx="9343057" cy="6354913"/>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Calaveritas Literarias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Lunes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Recursos y juegos del lenguaje que fortalecen la diversidad de formas de expresión oral, y que rescatan la o las lenguas de la comunidad y de otros lugares.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III.- </a:t>
                      </a:r>
                      <a:r>
                        <a:rPr lang="es-ES" sz="1050" b="0" dirty="0" smtClean="0">
                          <a:latin typeface="KG Miss Kindergarten" panose="02000000000000000000" pitchFamily="2" charset="0"/>
                        </a:rPr>
                        <a:t>Experimenta con los recursos de los lenguajes para crear, en lo individual y lo colectivo, juegos del lenguaje como adivinanzas, trabalenguas, canciones, rimas, coplas u otros.</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b="0" dirty="0" smtClean="0">
                          <a:latin typeface="KG Miss Kindergarten" panose="02000000000000000000" pitchFamily="2" charset="0"/>
                        </a:rPr>
                        <a:t>I.- </a:t>
                      </a:r>
                      <a:r>
                        <a:rPr lang="es-ES" sz="1050" dirty="0" smtClean="0">
                          <a:latin typeface="KG Miss Kindergarten" panose="02000000000000000000" pitchFamily="2" charset="0"/>
                        </a:rPr>
                        <a:t>Participa en juegos del lenguaje de la tradición oral de las familias o la comunidad y los expresa con fluidez.</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85343">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recordar</a:t>
                      </a:r>
                      <a:r>
                        <a:rPr lang="es-MX" sz="1200" kern="1200" baseline="0" dirty="0" smtClean="0">
                          <a:solidFill>
                            <a:schemeClr val="dk1"/>
                          </a:solidFill>
                          <a:effectLst/>
                          <a:latin typeface="KG Miss Kindergarten" panose="02000000000000000000" pitchFamily="2" charset="0"/>
                          <a:ea typeface="+mn-ea"/>
                          <a:cs typeface="+mn-cs"/>
                        </a:rPr>
                        <a:t> lo que se realizó la semana pasada; también recordar lo que necesitamos recabar, recolectar o analizar para poder compartir en nuestro chocolatito literario. Enseguida preguntarles: ¿ustedes saben que son las calaveritas literarias?, ¿Qué creen que sean? Escuchar sus respuestas.</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kern="1200" dirty="0" smtClean="0">
                          <a:solidFill>
                            <a:schemeClr val="dk1"/>
                          </a:solidFill>
                          <a:effectLst/>
                          <a:latin typeface="KG Miss Kindergarten" panose="02000000000000000000" pitchFamily="2" charset="0"/>
                          <a:ea typeface="+mn-ea"/>
                          <a:cs typeface="+mn-cs"/>
                        </a:rPr>
                        <a:t>Explicarles a los niños que las calaveritas</a:t>
                      </a:r>
                      <a:r>
                        <a:rPr lang="es-MX" sz="1200" i="0" kern="1200" baseline="0" dirty="0" smtClean="0">
                          <a:solidFill>
                            <a:schemeClr val="dk1"/>
                          </a:solidFill>
                          <a:effectLst/>
                          <a:latin typeface="KG Miss Kindergarten" panose="02000000000000000000" pitchFamily="2" charset="0"/>
                          <a:ea typeface="+mn-ea"/>
                          <a:cs typeface="+mn-cs"/>
                        </a:rPr>
                        <a:t> son poemas cortos donde la muerte es la protagonista.  Estas composiciones nos invitan a reflexionar sobre la vida y la muerte de una manera divertida y original. Cualquiera puede hacer una calaverita, solo tenemos que tener a la mano palabras relacionadas a los festejos de Día de Muertos como panteón, flores, altar, </a:t>
                      </a:r>
                      <a:r>
                        <a:rPr lang="es-MX" sz="1200" i="0" kern="1200" baseline="0" dirty="0" err="1" smtClean="0">
                          <a:solidFill>
                            <a:schemeClr val="dk1"/>
                          </a:solidFill>
                          <a:effectLst/>
                          <a:latin typeface="KG Miss Kindergarten" panose="02000000000000000000" pitchFamily="2" charset="0"/>
                          <a:ea typeface="+mn-ea"/>
                          <a:cs typeface="+mn-cs"/>
                        </a:rPr>
                        <a:t>etc</a:t>
                      </a:r>
                      <a:r>
                        <a:rPr lang="es-MX" sz="1200" i="0" kern="1200" baseline="0" dirty="0" smtClean="0">
                          <a:solidFill>
                            <a:schemeClr val="dk1"/>
                          </a:solidFill>
                          <a:effectLst/>
                          <a:latin typeface="KG Miss Kindergarten" panose="02000000000000000000" pitchFamily="2" charset="0"/>
                          <a:ea typeface="+mn-ea"/>
                          <a:cs typeface="+mn-cs"/>
                        </a:rPr>
                        <a:t> y palabras relacionadas a la muerte: por ejemplo: parca, flaca, tilica, huesuda, entre otras; y sobre todo, debemos saber rimar. Enseguida observar el video: “Calaverita literaria | Calaveritas para niños #1” </a:t>
                      </a:r>
                      <a:r>
                        <a:rPr lang="es-MX" sz="1200" i="0" kern="1200" baseline="0" dirty="0" smtClean="0">
                          <a:solidFill>
                            <a:schemeClr val="dk1"/>
                          </a:solidFill>
                          <a:effectLst/>
                          <a:latin typeface="KG Miss Kindergarten" panose="02000000000000000000" pitchFamily="2" charset="0"/>
                          <a:ea typeface="+mn-ea"/>
                          <a:cs typeface="+mn-cs"/>
                          <a:hlinkClick r:id="rId4"/>
                        </a:rPr>
                        <a:t>https://www.youtube.com/watch?v=a4sVzXBT9KU</a:t>
                      </a:r>
                      <a:r>
                        <a:rPr lang="es-MX" sz="1200" i="0" kern="1200" baseline="0" dirty="0" smtClean="0">
                          <a:solidFill>
                            <a:schemeClr val="dk1"/>
                          </a:solidFill>
                          <a:effectLst/>
                          <a:latin typeface="KG Miss Kindergarten" panose="02000000000000000000" pitchFamily="2" charset="0"/>
                          <a:ea typeface="+mn-ea"/>
                          <a:cs typeface="+mn-cs"/>
                        </a:rPr>
                        <a:t> . </a:t>
                      </a:r>
                      <a:endParaRPr lang="es-MX" sz="1200" i="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5956" y="6460356"/>
            <a:ext cx="895791" cy="724508"/>
          </a:xfrm>
          <a:prstGeom prst="rect">
            <a:avLst/>
          </a:prstGeom>
        </p:spPr>
      </p:pic>
      <p:sp>
        <p:nvSpPr>
          <p:cNvPr id="39" name="Cuadro de texto 2"/>
          <p:cNvSpPr txBox="1"/>
          <p:nvPr/>
        </p:nvSpPr>
        <p:spPr>
          <a:xfrm rot="16200000">
            <a:off x="-505346" y="5038378"/>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67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612832657"/>
              </p:ext>
            </p:extLst>
          </p:nvPr>
        </p:nvGraphicFramePr>
        <p:xfrm>
          <a:off x="534520" y="917575"/>
          <a:ext cx="8989360" cy="2375160"/>
        </p:xfrm>
        <a:graphic>
          <a:graphicData uri="http://schemas.openxmlformats.org/drawingml/2006/table">
            <a:tbl>
              <a:tblPr firstRow="1" bandRow="1">
                <a:tableStyleId>{5C22544A-7EE6-4342-B048-85BDC9FD1C3A}</a:tableStyleId>
              </a:tblPr>
              <a:tblGrid>
                <a:gridCol w="540518"/>
                <a:gridCol w="1296203"/>
                <a:gridCol w="7152639"/>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9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 </a:t>
                      </a:r>
                      <a:r>
                        <a:rPr lang="es-MX" sz="1200" kern="1200" baseline="0" dirty="0" smtClean="0">
                          <a:solidFill>
                            <a:schemeClr val="dk1"/>
                          </a:solidFill>
                          <a:effectLst/>
                          <a:latin typeface="KG Miss Kindergarten" panose="02000000000000000000" pitchFamily="2" charset="0"/>
                          <a:ea typeface="+mn-ea"/>
                          <a:cs typeface="+mn-cs"/>
                        </a:rPr>
                        <a:t>en conjunto decir las calaveritas que se encuentran en los materiales del proyecto, y de manera grupal y mediante el dictado a la maestra, inventar una calaverita sobre nuestro grupo. Escribirla en un papel bond blanco.</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Despedir a los niños con la narración del cuento: “Se armó la fiesta de muertos”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https://www.youtube.com/watch?v=jgEEH0ACTdQ</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1696359377"/>
              </p:ext>
            </p:extLst>
          </p:nvPr>
        </p:nvGraphicFramePr>
        <p:xfrm>
          <a:off x="534520" y="3420958"/>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Video: “Calaverita literaria | Calaveritas para niños #1” </a:t>
                      </a:r>
                    </a:p>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Calaveritas literarias</a:t>
                      </a:r>
                    </a:p>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Papel bond blanco</a:t>
                      </a:r>
                    </a:p>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Plumones</a:t>
                      </a:r>
                    </a:p>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Cuento “Se armó la fiesta de muertos”</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2"/>
          <p:cNvSpPr txBox="1"/>
          <p:nvPr/>
        </p:nvSpPr>
        <p:spPr>
          <a:xfrm rot="16200000">
            <a:off x="-382941" y="1802978"/>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graphicFrame>
        <p:nvGraphicFramePr>
          <p:cNvPr id="43" name="Tabla 42"/>
          <p:cNvGraphicFramePr>
            <a:graphicFrameLocks noGrp="1"/>
          </p:cNvGraphicFramePr>
          <p:nvPr>
            <p:extLst>
              <p:ext uri="{D42A27DB-BD31-4B8C-83A1-F6EECF244321}">
                <p14:modId xmlns:p14="http://schemas.microsoft.com/office/powerpoint/2010/main" val="1155546167"/>
              </p:ext>
            </p:extLst>
          </p:nvPr>
        </p:nvGraphicFramePr>
        <p:xfrm>
          <a:off x="549517" y="4920409"/>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la silueta de una guitarra en media cartulina blanca, recortarla y traerla sin decorar.</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833791"/>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233002"/>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818524"/>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960593"/>
            <a:ext cx="514331" cy="685378"/>
          </a:xfrm>
          <a:prstGeom prst="rect">
            <a:avLst/>
          </a:prstGeom>
        </p:spPr>
      </p:pic>
      <p:pic>
        <p:nvPicPr>
          <p:cNvPr id="53" name="Imagen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6064954"/>
            <a:ext cx="514331" cy="685378"/>
          </a:xfrm>
          <a:prstGeom prst="rect">
            <a:avLst/>
          </a:prstGeom>
        </p:spPr>
      </p:pic>
    </p:spTree>
    <p:extLst>
      <p:ext uri="{BB962C8B-B14F-4D97-AF65-F5344CB8AC3E}">
        <p14:creationId xmlns:p14="http://schemas.microsoft.com/office/powerpoint/2010/main" val="386441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2714291923"/>
              </p:ext>
            </p:extLst>
          </p:nvPr>
        </p:nvGraphicFramePr>
        <p:xfrm>
          <a:off x="358565" y="944272"/>
          <a:ext cx="9343057" cy="6550192"/>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Huesudas</a:t>
                      </a:r>
                      <a:r>
                        <a:rPr lang="es-MX" sz="1200" b="1" baseline="0" dirty="0" smtClean="0">
                          <a:solidFill>
                            <a:schemeClr val="tx1"/>
                          </a:solidFill>
                          <a:latin typeface="KG Miss Speechy IPA" panose="02000000000000000000" pitchFamily="2" charset="0"/>
                        </a:rPr>
                        <a:t> a</a:t>
                      </a:r>
                      <a:r>
                        <a:rPr lang="es-MX" sz="1200" b="1" dirty="0" smtClean="0">
                          <a:solidFill>
                            <a:schemeClr val="tx1"/>
                          </a:solidFill>
                          <a:latin typeface="KG Miss Speechy IPA" panose="02000000000000000000" pitchFamily="2" charset="0"/>
                        </a:rPr>
                        <a:t>divinanzas y canciones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Martes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7000"/>
                        </a:lnSpc>
                        <a:spcBef>
                          <a:spcPts val="0"/>
                        </a:spcBef>
                        <a:spcAft>
                          <a:spcPts val="0"/>
                        </a:spcAft>
                        <a:buClrTx/>
                        <a:buSzTx/>
                        <a:buFontTx/>
                        <a:buNone/>
                        <a:tabLst/>
                        <a:defRPr/>
                      </a:pPr>
                      <a:r>
                        <a:rPr lang="es-ES" sz="1050" dirty="0" smtClean="0">
                          <a:latin typeface="KG Miss Kindergarten" panose="02000000000000000000" pitchFamily="2" charset="0"/>
                        </a:rPr>
                        <a:t>Recursos y juegos del lenguaje que fortalecen la diversidad de formas de expresión oral, y que rescatan la o las lenguas de la comunidad y de otros lugares.</a:t>
                      </a:r>
                      <a:endParaRPr lang="es-MX" sz="105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II.- </a:t>
                      </a:r>
                      <a:r>
                        <a:rPr lang="es-ES" sz="1050" b="0" dirty="0" smtClean="0">
                          <a:latin typeface="KG Miss Kindergarten" panose="02000000000000000000" pitchFamily="2" charset="0"/>
                        </a:rPr>
                        <a:t>Utiliza distintos recursos de los lenguajes, tales como sonido, ritmo, música, velocidad y movimientos corporales, gestos o señas, para acompañar y modificar adivinanzas, canciones, trabalenguas, retahílas, coplas, entre otros, y con ello crea otras formas de expresión.</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b="0" dirty="0" smtClean="0">
                          <a:latin typeface="KG Miss Kindergarten" panose="02000000000000000000" pitchFamily="2" charset="0"/>
                        </a:rPr>
                        <a:t>III.- </a:t>
                      </a:r>
                      <a:r>
                        <a:rPr lang="es-ES" sz="1050" dirty="0" smtClean="0">
                          <a:latin typeface="KG Miss Kindergarten" panose="02000000000000000000" pitchFamily="2" charset="0"/>
                        </a:rPr>
                        <a:t>Enriquece sus producciones creativas de expresión gráfica o corporal, al incluir o retomar elementos, tales como líneas, combinación de colores, formas, imágenes, gestos, posturas, sonidos, entre otros, de las manifestaciones artísticas y culturales.</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943619">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a:t>
                      </a:r>
                      <a:r>
                        <a:rPr lang="es-MX" sz="1200" kern="1200" baseline="0" dirty="0" smtClean="0">
                          <a:solidFill>
                            <a:schemeClr val="dk1"/>
                          </a:solidFill>
                          <a:effectLst/>
                          <a:latin typeface="KG Miss Kindergarten" panose="02000000000000000000" pitchFamily="2" charset="0"/>
                          <a:ea typeface="+mn-ea"/>
                          <a:cs typeface="+mn-cs"/>
                        </a:rPr>
                        <a:t> en plenaria y recordar lo que se realizó el día de ayer y preguntarles: ¿saben lo que es una adivinanza?, ¿conocen alguna?, ¿cuál? Escuchar sus respuestas.</a:t>
                      </a:r>
                    </a:p>
                    <a:p>
                      <a:pPr algn="just"/>
                      <a:r>
                        <a:rPr lang="es-MX" sz="1200" kern="1200" baseline="0" dirty="0" smtClean="0">
                          <a:solidFill>
                            <a:schemeClr val="dk1"/>
                          </a:solidFill>
                          <a:effectLst/>
                          <a:latin typeface="KG Miss Kindergarten" panose="02000000000000000000" pitchFamily="2" charset="0"/>
                          <a:ea typeface="+mn-ea"/>
                          <a:cs typeface="+mn-cs"/>
                        </a:rPr>
                        <a:t>Explicarles que una adivinanza es un acertijo, que generalmente tiene forma de rima. Es un juego que nos permite resolver un enigma retando nuestra imaginación.</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kern="1200" dirty="0" smtClean="0">
                          <a:solidFill>
                            <a:schemeClr val="dk1"/>
                          </a:solidFill>
                          <a:effectLst/>
                          <a:latin typeface="KG Miss Kindergarten" panose="02000000000000000000" pitchFamily="2" charset="0"/>
                          <a:ea typeface="+mn-ea"/>
                          <a:cs typeface="+mn-cs"/>
                        </a:rPr>
                        <a:t>Enseguida, mencionarles</a:t>
                      </a:r>
                      <a:r>
                        <a:rPr lang="es-MX" sz="1200" i="0" kern="1200" baseline="0" dirty="0" smtClean="0">
                          <a:solidFill>
                            <a:schemeClr val="dk1"/>
                          </a:solidFill>
                          <a:effectLst/>
                          <a:latin typeface="KG Miss Kindergarten" panose="02000000000000000000" pitchFamily="2" charset="0"/>
                          <a:ea typeface="+mn-ea"/>
                          <a:cs typeface="+mn-cs"/>
                        </a:rPr>
                        <a:t> que se les dirán algunas adivinanzas (de los materiales del proyecto) relacionadas al día de muertos y en caso de que hayan resuelto el acertijo deberán levantar la mano para decir la respuesta. Una vez que hayan resuelto las adivinanzas se les preguntará: ¿saben lo que es una canción?, ¿las canciones también tienen rima?, ¿por qué?, ¿Qué diferencia hay entre una rima y una calaverita literaria? Escuchar sus respuestas.</a:t>
                      </a:r>
                    </a:p>
                    <a:p>
                      <a:pPr algn="just"/>
                      <a:r>
                        <a:rPr lang="es-MX" sz="1200" i="0" kern="1200" baseline="0" dirty="0" smtClean="0">
                          <a:solidFill>
                            <a:schemeClr val="dk1"/>
                          </a:solidFill>
                          <a:effectLst/>
                          <a:latin typeface="KG Miss Kindergarten" panose="02000000000000000000" pitchFamily="2" charset="0"/>
                          <a:ea typeface="+mn-ea"/>
                          <a:cs typeface="+mn-cs"/>
                        </a:rPr>
                        <a:t>Mencionarles que una canción también es un poema y tiene muchas rimas, pero a diferencia de una calaverita literaria, la canción va acompañada de melodías. Preguntarles: ¿conocen alguna canción de día de muertos?, ¿cuál?, Pedirles que canten un pedacito de la canción que se sepan.</a:t>
                      </a:r>
                      <a:endParaRPr lang="es-MX" sz="1200" i="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979" y="6601766"/>
            <a:ext cx="895791" cy="724508"/>
          </a:xfrm>
          <a:prstGeom prst="rect">
            <a:avLst/>
          </a:prstGeom>
        </p:spPr>
      </p:pic>
      <p:sp>
        <p:nvSpPr>
          <p:cNvPr id="39" name="Cuadro de texto 2"/>
          <p:cNvSpPr txBox="1"/>
          <p:nvPr/>
        </p:nvSpPr>
        <p:spPr>
          <a:xfrm rot="16200000">
            <a:off x="-538055" y="5158720"/>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95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1753995802"/>
              </p:ext>
            </p:extLst>
          </p:nvPr>
        </p:nvGraphicFramePr>
        <p:xfrm>
          <a:off x="534520" y="917575"/>
          <a:ext cx="8989360" cy="2375160"/>
        </p:xfrm>
        <a:graphic>
          <a:graphicData uri="http://schemas.openxmlformats.org/drawingml/2006/table">
            <a:tbl>
              <a:tblPr firstRow="1" bandRow="1">
                <a:tableStyleId>{5C22544A-7EE6-4342-B048-85BDC9FD1C3A}</a:tableStyleId>
              </a:tblPr>
              <a:tblGrid>
                <a:gridCol w="540518"/>
                <a:gridCol w="1296203"/>
                <a:gridCol w="7152639"/>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9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a:t>
                      </a:r>
                      <a:r>
                        <a:rPr lang="es-MX" sz="1200" kern="1200" baseline="0" dirty="0" smtClean="0">
                          <a:solidFill>
                            <a:schemeClr val="dk1"/>
                          </a:solidFill>
                          <a:effectLst/>
                          <a:latin typeface="KG Miss Kindergarten" panose="02000000000000000000" pitchFamily="2" charset="0"/>
                          <a:ea typeface="+mn-ea"/>
                          <a:cs typeface="+mn-cs"/>
                        </a:rPr>
                        <a:t> con material reciclado decorarán la guitarra que de cartulina que traen de casa, y al terminar de decorarla, cantarán y “tocarán” su guitarra al ritmo de las diversas canciones que pondrá la maestra.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946318107"/>
              </p:ext>
            </p:extLst>
          </p:nvPr>
        </p:nvGraphicFramePr>
        <p:xfrm>
          <a:off x="534520" y="3468873"/>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Adivinanzas de día de muertos</a:t>
                      </a:r>
                    </a:p>
                    <a:p>
                      <a:pPr marL="171450" indent="-171450">
                        <a:buFont typeface="Arial" panose="020B0604020202020204" pitchFamily="34" charset="0"/>
                        <a:buChar char="•"/>
                      </a:pPr>
                      <a:r>
                        <a:rPr lang="es-MX" sz="1200" baseline="0" dirty="0" smtClean="0">
                          <a:latin typeface="KG Miss Speechy IPA" panose="02000000000000000000" pitchFamily="2" charset="0"/>
                        </a:rPr>
                        <a:t>Canciones de día de muertos</a:t>
                      </a:r>
                    </a:p>
                    <a:p>
                      <a:pPr marL="171450" indent="-171450">
                        <a:buFont typeface="Arial" panose="020B0604020202020204" pitchFamily="34" charset="0"/>
                        <a:buChar char="•"/>
                      </a:pPr>
                      <a:r>
                        <a:rPr lang="es-MX" sz="1200" baseline="0" dirty="0" smtClean="0">
                          <a:latin typeface="KG Miss Speechy IPA" panose="02000000000000000000" pitchFamily="2" charset="0"/>
                        </a:rPr>
                        <a:t>Silueta de una guitarra realizado en media cartulina</a:t>
                      </a:r>
                    </a:p>
                    <a:p>
                      <a:pPr marL="171450" indent="-171450">
                        <a:buFont typeface="Arial" panose="020B0604020202020204" pitchFamily="34" charset="0"/>
                        <a:buChar char="•"/>
                      </a:pPr>
                      <a:r>
                        <a:rPr lang="es-MX" sz="1200" baseline="0" dirty="0" smtClean="0">
                          <a:latin typeface="KG Miss Speechy IPA" panose="02000000000000000000" pitchFamily="2" charset="0"/>
                        </a:rPr>
                        <a:t>Materiales diversos para decorar la guitarra: papeles de colores, crayones, plumones, tijeras, pegamento, estambre, entre otros.</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2"/>
          <p:cNvSpPr txBox="1"/>
          <p:nvPr/>
        </p:nvSpPr>
        <p:spPr>
          <a:xfrm rot="16200000">
            <a:off x="-382941" y="1802978"/>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graphicFrame>
        <p:nvGraphicFramePr>
          <p:cNvPr id="43" name="Tabla 42"/>
          <p:cNvGraphicFramePr>
            <a:graphicFrameLocks noGrp="1"/>
          </p:cNvGraphicFramePr>
          <p:nvPr>
            <p:extLst>
              <p:ext uri="{D42A27DB-BD31-4B8C-83A1-F6EECF244321}">
                <p14:modId xmlns:p14="http://schemas.microsoft.com/office/powerpoint/2010/main" val="790539630"/>
              </p:ext>
            </p:extLst>
          </p:nvPr>
        </p:nvGraphicFramePr>
        <p:xfrm>
          <a:off x="525536" y="4998633"/>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una leyenda en media cartulina blanca, añadir un dibujo representativo. El niño deberá compartirla el día de mañana con sus compañeros.</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864015"/>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263226"/>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848748"/>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990817"/>
            <a:ext cx="514331" cy="685378"/>
          </a:xfrm>
          <a:prstGeom prst="rect">
            <a:avLst/>
          </a:prstGeom>
        </p:spPr>
      </p:pic>
      <p:pic>
        <p:nvPicPr>
          <p:cNvPr id="53" name="Imagen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6095178"/>
            <a:ext cx="514331" cy="685378"/>
          </a:xfrm>
          <a:prstGeom prst="rect">
            <a:avLst/>
          </a:prstGeom>
        </p:spPr>
      </p:pic>
    </p:spTree>
    <p:extLst>
      <p:ext uri="{BB962C8B-B14F-4D97-AF65-F5344CB8AC3E}">
        <p14:creationId xmlns:p14="http://schemas.microsoft.com/office/powerpoint/2010/main" val="275601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95535" y="-847453"/>
            <a:ext cx="7296852" cy="94878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71"/>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a:off x="7856421" y="6072181"/>
            <a:ext cx="2084631" cy="147272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 y="-70162"/>
            <a:ext cx="786363" cy="10478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5" y="-70428"/>
            <a:ext cx="786363" cy="104787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17" y="-135941"/>
            <a:ext cx="786363" cy="1047878"/>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9" y="-109400"/>
            <a:ext cx="786363" cy="104787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19" y="-148371"/>
            <a:ext cx="786363" cy="1047878"/>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24" y="-109400"/>
            <a:ext cx="786363" cy="1047878"/>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44" y="-122670"/>
            <a:ext cx="786363" cy="1047878"/>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49" y="-135941"/>
            <a:ext cx="786363" cy="1047878"/>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86" y="-135941"/>
            <a:ext cx="786363" cy="1047878"/>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606" y="-88757"/>
            <a:ext cx="786363" cy="1047878"/>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54270"/>
            <a:ext cx="786363" cy="1047878"/>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31" y="-127728"/>
            <a:ext cx="786363" cy="1047878"/>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150" y="-166699"/>
            <a:ext cx="786363" cy="1047878"/>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856" y="-127728"/>
            <a:ext cx="786363" cy="1047878"/>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75" y="-140999"/>
            <a:ext cx="786363" cy="10478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80" y="-154270"/>
            <a:ext cx="786363" cy="1047878"/>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17" y="-154270"/>
            <a:ext cx="786363" cy="1047878"/>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29" y="309705"/>
            <a:ext cx="786363" cy="104787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56" y="350910"/>
            <a:ext cx="786363" cy="1047878"/>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221" y="787111"/>
            <a:ext cx="786363" cy="1047878"/>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311863"/>
            <a:ext cx="786363" cy="1047878"/>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3" y="287024"/>
            <a:ext cx="786363" cy="1047878"/>
          </a:xfrm>
          <a:prstGeom prst="rect">
            <a:avLst/>
          </a:prstGeom>
        </p:spPr>
      </p:pic>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3" y="453510"/>
            <a:ext cx="786363" cy="1047878"/>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787111"/>
            <a:ext cx="786363" cy="1047878"/>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 y="984258"/>
            <a:ext cx="786363" cy="1047878"/>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 y="1482220"/>
            <a:ext cx="786363" cy="1047878"/>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360" y="64960"/>
            <a:ext cx="786363" cy="104787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643" y="763593"/>
            <a:ext cx="786363" cy="1047878"/>
          </a:xfrm>
          <a:prstGeom prst="rect">
            <a:avLst/>
          </a:prstGeom>
        </p:spPr>
      </p:pic>
      <p:sp>
        <p:nvSpPr>
          <p:cNvPr id="39" name="CuadroTexto 38"/>
          <p:cNvSpPr txBox="1"/>
          <p:nvPr/>
        </p:nvSpPr>
        <p:spPr>
          <a:xfrm>
            <a:off x="986405" y="1655161"/>
            <a:ext cx="8256483" cy="2018424"/>
          </a:xfrm>
          <a:prstGeom prst="rect">
            <a:avLst/>
          </a:prstGeom>
          <a:noFill/>
        </p:spPr>
        <p:txBody>
          <a:bodyPr wrap="square" rtlCol="0">
            <a:prstTxWarp prst="textArchUp">
              <a:avLst/>
            </a:prstTxWarp>
            <a:spAutoFit/>
          </a:bodyPr>
          <a:lstStyle/>
          <a:p>
            <a:pPr algn="ctr"/>
            <a:r>
              <a:rPr lang="es-MX" sz="7873" b="1" dirty="0" smtClean="0">
                <a:ln>
                  <a:solidFill>
                    <a:sysClr val="windowText" lastClr="000000"/>
                  </a:solidFill>
                </a:ln>
                <a:solidFill>
                  <a:srgbClr val="660066"/>
                </a:solidFill>
                <a:latin typeface="Coffee Soda" pitchFamily="50" charset="0"/>
                <a:ea typeface="HelloTexas" panose="02000603000000000000" pitchFamily="2" charset="0"/>
              </a:rPr>
              <a:t>EJEMPLO</a:t>
            </a:r>
            <a:endParaRPr lang="es-MX" sz="7873"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1648120" y="2312368"/>
            <a:ext cx="6799240" cy="636068"/>
          </a:xfrm>
          <a:prstGeom prst="rect">
            <a:avLst/>
          </a:prstGeom>
          <a:noFill/>
        </p:spPr>
        <p:txBody>
          <a:bodyPr wrap="square" rtlCol="0">
            <a:spAutoFit/>
          </a:bodyPr>
          <a:lstStyle/>
          <a:p>
            <a:pPr algn="ctr"/>
            <a:r>
              <a:rPr lang="es-MX" sz="3543" b="1" dirty="0" smtClean="0">
                <a:latin typeface="HelloBigBen" panose="02000603000000000000" pitchFamily="2" charset="0"/>
                <a:ea typeface="HelloBigBen" panose="02000603000000000000" pitchFamily="2" charset="0"/>
              </a:rPr>
              <a:t>DE LA ACTIVIDAD</a:t>
            </a:r>
            <a:endParaRPr lang="es-MX" sz="3543"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40" y="3277160"/>
            <a:ext cx="506164" cy="674495"/>
          </a:xfrm>
          <a:prstGeom prst="rect">
            <a:avLst/>
          </a:prstGeom>
        </p:spPr>
      </p:pic>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1849" y="2964865"/>
            <a:ext cx="506164" cy="674495"/>
          </a:xfrm>
          <a:prstGeom prst="rect">
            <a:avLst/>
          </a:prstGeom>
        </p:spPr>
      </p:pic>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436" y="872320"/>
            <a:ext cx="506164" cy="674495"/>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54" y="833702"/>
            <a:ext cx="506164" cy="674495"/>
          </a:xfrm>
          <a:prstGeom prst="rect">
            <a:avLst/>
          </a:prstGeom>
        </p:spPr>
      </p:pic>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2599" y="5104586"/>
            <a:ext cx="506164" cy="674495"/>
          </a:xfrm>
          <a:prstGeom prst="rect">
            <a:avLst/>
          </a:prstGeom>
        </p:spPr>
      </p:pic>
      <p:pic>
        <p:nvPicPr>
          <p:cNvPr id="48" name="Imagen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539" y="6310926"/>
            <a:ext cx="506164" cy="674495"/>
          </a:xfrm>
          <a:prstGeom prst="rect">
            <a:avLst/>
          </a:prstGeom>
        </p:spPr>
      </p:pic>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0634" y="1588361"/>
            <a:ext cx="881566" cy="713003"/>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437" y="5442343"/>
            <a:ext cx="506164" cy="674495"/>
          </a:xfrm>
          <a:prstGeom prst="rect">
            <a:avLst/>
          </a:prstGeom>
        </p:spPr>
      </p:pic>
      <p:pic>
        <p:nvPicPr>
          <p:cNvPr id="52" name="Imagen 51"/>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flipH="1">
            <a:off x="159021" y="6049852"/>
            <a:ext cx="2084631" cy="1472725"/>
          </a:xfrm>
          <a:prstGeom prst="rect">
            <a:avLst/>
          </a:prstGeom>
        </p:spPr>
      </p:pic>
      <p:pic>
        <p:nvPicPr>
          <p:cNvPr id="1026" name="Picture 2" descr="https://i.pinimg.com/564x/6d/ec/79/6dec7923a8d99d2a2ca94f9ca945d6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134732" y="2617865"/>
            <a:ext cx="3919745" cy="52173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7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2044745574"/>
              </p:ext>
            </p:extLst>
          </p:nvPr>
        </p:nvGraphicFramePr>
        <p:xfrm>
          <a:off x="358565" y="944272"/>
          <a:ext cx="9343057" cy="6543976"/>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Leyendas ancestrales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Miércoles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Narración de historias mediante diversos lenguajes, en un ambiente donde niñas y niños participen y se apropien de la cultura, a través de diferentes textos.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 </a:t>
                      </a:r>
                      <a:r>
                        <a:rPr lang="es-ES" sz="1050" b="0" dirty="0" smtClean="0">
                          <a:latin typeface="KG Miss Kindergarten" panose="02000000000000000000" pitchFamily="2" charset="0"/>
                        </a:rPr>
                        <a:t>Evoca y narra fragmentos de diferentes textos literarios −leyendas, cuentos, fábulas, historias−, y relatos de la comunidad, que escucha en voz de otras personas que las narran o leen. Comparte las emociones que le provocan.</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b="0" dirty="0" smtClean="0">
                          <a:latin typeface="KG Miss Kindergarten" panose="02000000000000000000" pitchFamily="2" charset="0"/>
                        </a:rPr>
                        <a:t>II.- </a:t>
                      </a:r>
                      <a:r>
                        <a:rPr lang="es-ES" sz="1050" dirty="0" smtClean="0">
                          <a:latin typeface="KG Miss Kindergarten" panose="02000000000000000000" pitchFamily="2" charset="0"/>
                        </a:rPr>
                        <a:t>Escucha con atención a sus pares y espera su turno para hablar.</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5.-</a:t>
                      </a:r>
                      <a:r>
                        <a:rPr lang="es-MX" sz="1200" b="1" kern="1200" baseline="0" dirty="0" smtClean="0">
                          <a:solidFill>
                            <a:schemeClr val="dk1"/>
                          </a:solidFill>
                          <a:effectLst/>
                          <a:latin typeface="KG Miss Kindergarten" panose="02000000000000000000" pitchFamily="2" charset="0"/>
                          <a:ea typeface="+mn-ea"/>
                          <a:cs typeface="+mn-cs"/>
                        </a:rPr>
                        <a:t>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606362">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a:t>
                      </a:r>
                      <a:r>
                        <a:rPr lang="es-MX" sz="1200" kern="1200" baseline="0" dirty="0" smtClean="0">
                          <a:solidFill>
                            <a:schemeClr val="dk1"/>
                          </a:solidFill>
                          <a:effectLst/>
                          <a:latin typeface="KG Miss Kindergarten" panose="02000000000000000000" pitchFamily="2" charset="0"/>
                          <a:ea typeface="+mn-ea"/>
                          <a:cs typeface="+mn-cs"/>
                        </a:rPr>
                        <a:t> y darles los buenos días. Preguntarles: ¿Saben lo que es una leyenda?, ¿alguna vez les han contado una?, ¿cómo se llama?, ¿Quién se las contó?, ¿creen que lo que se cuente en una leyenda sea verdad? Escuchar sus respuestas.</a:t>
                      </a:r>
                    </a:p>
                    <a:p>
                      <a:pPr algn="just"/>
                      <a:r>
                        <a:rPr lang="es-MX" sz="1200" kern="1200" baseline="0" dirty="0" smtClean="0">
                          <a:solidFill>
                            <a:schemeClr val="dk1"/>
                          </a:solidFill>
                          <a:effectLst/>
                          <a:latin typeface="KG Miss Kindergarten" panose="02000000000000000000" pitchFamily="2" charset="0"/>
                          <a:ea typeface="+mn-ea"/>
                          <a:cs typeface="+mn-cs"/>
                        </a:rPr>
                        <a:t>Explicarles que una </a:t>
                      </a:r>
                      <a:r>
                        <a:rPr lang="es-MX" sz="1200" b="1" kern="1200" baseline="0" dirty="0" smtClean="0">
                          <a:solidFill>
                            <a:schemeClr val="dk1"/>
                          </a:solidFill>
                          <a:effectLst/>
                          <a:latin typeface="KG Miss Kindergarten" panose="02000000000000000000" pitchFamily="2" charset="0"/>
                          <a:ea typeface="+mn-ea"/>
                          <a:cs typeface="+mn-cs"/>
                        </a:rPr>
                        <a:t>leyenda </a:t>
                      </a:r>
                      <a:r>
                        <a:rPr lang="es-MX" sz="1200" kern="1200" baseline="0" dirty="0" smtClean="0">
                          <a:solidFill>
                            <a:schemeClr val="dk1"/>
                          </a:solidFill>
                          <a:effectLst/>
                          <a:latin typeface="KG Miss Kindergarten" panose="02000000000000000000" pitchFamily="2" charset="0"/>
                          <a:ea typeface="+mn-ea"/>
                          <a:cs typeface="+mn-cs"/>
                        </a:rPr>
                        <a:t>es </a:t>
                      </a:r>
                      <a:r>
                        <a:rPr lang="es-ES" sz="1200" b="0" i="0" kern="1200" dirty="0" smtClean="0">
                          <a:solidFill>
                            <a:schemeClr val="dk1"/>
                          </a:solidFill>
                          <a:effectLst/>
                          <a:latin typeface="KG Miss Kindergarten" panose="02000000000000000000" pitchFamily="2" charset="0"/>
                          <a:ea typeface="+mn-ea"/>
                          <a:cs typeface="+mn-cs"/>
                        </a:rPr>
                        <a:t>un relato que cuenta hechos humanos o sobrenaturales, que se transmite de generación en generación de manera oral o escrita dentro de una familia, clan o pueblo. Las leyendas relatan hechos y sucesos relacionados con la patria, héroes populares, criaturas imaginarias y ánimas.</a:t>
                      </a:r>
                      <a:endParaRPr lang="es-MX" sz="9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kern="1200" dirty="0" smtClean="0">
                          <a:solidFill>
                            <a:schemeClr val="dk1"/>
                          </a:solidFill>
                          <a:effectLst/>
                          <a:latin typeface="KG Miss Kindergarten" panose="02000000000000000000" pitchFamily="2" charset="0"/>
                          <a:ea typeface="+mn-ea"/>
                          <a:cs typeface="+mn-cs"/>
                        </a:rPr>
                        <a:t>Posteriormente,</a:t>
                      </a:r>
                      <a:r>
                        <a:rPr lang="es-MX" sz="1200" i="0" kern="1200" baseline="0" dirty="0" smtClean="0">
                          <a:solidFill>
                            <a:schemeClr val="dk1"/>
                          </a:solidFill>
                          <a:effectLst/>
                          <a:latin typeface="KG Miss Kindergarten" panose="02000000000000000000" pitchFamily="2" charset="0"/>
                          <a:ea typeface="+mn-ea"/>
                          <a:cs typeface="+mn-cs"/>
                        </a:rPr>
                        <a:t> observar el video: “¿Qué son las leyendas? Preescolar </a:t>
                      </a:r>
                      <a:r>
                        <a:rPr lang="es-MX" sz="1200" i="0" kern="1200" baseline="0" dirty="0" smtClean="0">
                          <a:solidFill>
                            <a:schemeClr val="dk1"/>
                          </a:solidFill>
                          <a:effectLst/>
                          <a:latin typeface="KG Miss Kindergarten" panose="02000000000000000000" pitchFamily="2" charset="0"/>
                          <a:ea typeface="+mn-ea"/>
                          <a:cs typeface="+mn-cs"/>
                          <a:hlinkClick r:id="rId4"/>
                        </a:rPr>
                        <a:t>https://www.youtube.com/watch?v=FYTIOkbcogY</a:t>
                      </a:r>
                      <a:r>
                        <a:rPr lang="es-MX" sz="1200" i="0" kern="1200" baseline="0" dirty="0" smtClean="0">
                          <a:solidFill>
                            <a:schemeClr val="dk1"/>
                          </a:solidFill>
                          <a:effectLst/>
                          <a:latin typeface="KG Miss Kindergarten" panose="02000000000000000000" pitchFamily="2" charset="0"/>
                          <a:ea typeface="+mn-ea"/>
                          <a:cs typeface="+mn-cs"/>
                        </a:rPr>
                        <a:t> y comentar sobre el. </a:t>
                      </a:r>
                      <a:r>
                        <a:rPr lang="es-MX" sz="1200" i="0" kern="1200" dirty="0" smtClean="0">
                          <a:solidFill>
                            <a:schemeClr val="dk1"/>
                          </a:solidFill>
                          <a:effectLst/>
                          <a:latin typeface="KG Miss Kindergarten" panose="02000000000000000000" pitchFamily="2" charset="0"/>
                          <a:ea typeface="+mn-ea"/>
                          <a:cs typeface="+mn-cs"/>
                        </a:rPr>
                        <a:t>Enseguida</a:t>
                      </a:r>
                      <a:r>
                        <a:rPr lang="es-MX" sz="1200" i="0" kern="1200" baseline="0" dirty="0" smtClean="0">
                          <a:solidFill>
                            <a:schemeClr val="dk1"/>
                          </a:solidFill>
                          <a:effectLst/>
                          <a:latin typeface="KG Miss Kindergarten" panose="02000000000000000000" pitchFamily="2" charset="0"/>
                          <a:ea typeface="+mn-ea"/>
                          <a:cs typeface="+mn-cs"/>
                        </a:rPr>
                        <a:t> pedirles que por turnos compartan las leyendas que traen de casa. Una vez que todos hayan participado, recolectar todas las leyendas y hacer un gran libro de leyendas. Los niños pueden realizar la portada y contraportada con materiales del aula. </a:t>
                      </a:r>
                      <a:endParaRPr lang="es-MX" sz="1200" i="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979" y="6601766"/>
            <a:ext cx="895791" cy="724508"/>
          </a:xfrm>
          <a:prstGeom prst="rect">
            <a:avLst/>
          </a:prstGeom>
        </p:spPr>
      </p:pic>
      <p:sp>
        <p:nvSpPr>
          <p:cNvPr id="39" name="Cuadro de texto 2"/>
          <p:cNvSpPr txBox="1"/>
          <p:nvPr/>
        </p:nvSpPr>
        <p:spPr>
          <a:xfrm rot="16200000">
            <a:off x="-493619" y="5630969"/>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5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sp>
        <p:nvSpPr>
          <p:cNvPr id="39" name="CuadroTexto 38"/>
          <p:cNvSpPr txBox="1"/>
          <p:nvPr/>
        </p:nvSpPr>
        <p:spPr>
          <a:xfrm>
            <a:off x="921172" y="1619160"/>
            <a:ext cx="8389706" cy="2050993"/>
          </a:xfrm>
          <a:prstGeom prst="rect">
            <a:avLst/>
          </a:prstGeom>
          <a:noFill/>
        </p:spPr>
        <p:txBody>
          <a:bodyPr wrap="square" rtlCol="0">
            <a:prstTxWarp prst="textArchUp">
              <a:avLst/>
            </a:prstTxWarp>
            <a:spAutoFit/>
          </a:bodyPr>
          <a:lstStyle/>
          <a:p>
            <a:pPr algn="ctr"/>
            <a:r>
              <a:rPr lang="es-MX" sz="8000" b="1" dirty="0" smtClean="0">
                <a:ln>
                  <a:solidFill>
                    <a:sysClr val="windowText" lastClr="000000"/>
                  </a:solidFill>
                </a:ln>
                <a:solidFill>
                  <a:srgbClr val="660066"/>
                </a:solidFill>
                <a:latin typeface="Coffee Soda" pitchFamily="50" charset="0"/>
                <a:ea typeface="HelloTexas" panose="02000603000000000000" pitchFamily="2" charset="0"/>
              </a:rPr>
              <a:t>CHOCOLATITO LITERARIO</a:t>
            </a:r>
            <a:endParaRPr lang="es-MX" sz="8000"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0" name="CuadroTexto 39"/>
          <p:cNvSpPr txBox="1"/>
          <p:nvPr/>
        </p:nvSpPr>
        <p:spPr>
          <a:xfrm>
            <a:off x="2079799" y="3115447"/>
            <a:ext cx="5922107" cy="584775"/>
          </a:xfrm>
          <a:prstGeom prst="rect">
            <a:avLst/>
          </a:prstGeom>
          <a:noFill/>
        </p:spPr>
        <p:txBody>
          <a:bodyPr wrap="square" rtlCol="0">
            <a:spAutoFit/>
          </a:bodyPr>
          <a:lstStyle/>
          <a:p>
            <a:pPr algn="ctr"/>
            <a:r>
              <a:rPr lang="es-MX" sz="3200" dirty="0" smtClean="0">
                <a:latin typeface="Only You" pitchFamily="50" charset="0"/>
                <a:ea typeface="HelloMorgan" panose="02000603000000000000" pitchFamily="2" charset="0"/>
              </a:rPr>
              <a:t>Proyecto Comunitario </a:t>
            </a:r>
            <a:endParaRPr lang="es-MX" sz="3200" dirty="0">
              <a:latin typeface="Only You" pitchFamily="50" charset="0"/>
              <a:ea typeface="HelloMorgan" panose="02000603000000000000" pitchFamily="2" charset="0"/>
            </a:endParaRPr>
          </a:p>
        </p:txBody>
      </p:sp>
      <p:sp>
        <p:nvSpPr>
          <p:cNvPr id="41" name="CuadroTexto 40"/>
          <p:cNvSpPr txBox="1"/>
          <p:nvPr/>
        </p:nvSpPr>
        <p:spPr>
          <a:xfrm>
            <a:off x="1593564" y="2286973"/>
            <a:ext cx="6908950" cy="707886"/>
          </a:xfrm>
          <a:prstGeom prst="rect">
            <a:avLst/>
          </a:prstGeom>
          <a:noFill/>
        </p:spPr>
        <p:txBody>
          <a:bodyPr wrap="square" rtlCol="0">
            <a:spAutoFit/>
          </a:bodyPr>
          <a:lstStyle/>
          <a:p>
            <a:pPr algn="ctr"/>
            <a:r>
              <a:rPr lang="es-MX" sz="4000" b="1" dirty="0" smtClean="0">
                <a:latin typeface="HelloBigBen" panose="02000603000000000000" pitchFamily="2" charset="0"/>
                <a:ea typeface="HelloBigBen" panose="02000603000000000000" pitchFamily="2" charset="0"/>
              </a:rPr>
              <a:t>LEYENDAS Y CALAVERITAS </a:t>
            </a:r>
            <a:endParaRPr lang="es-MX" sz="4000"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73" y="3267333"/>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sp>
        <p:nvSpPr>
          <p:cNvPr id="50" name="CuadroTexto 49"/>
          <p:cNvSpPr txBox="1"/>
          <p:nvPr/>
        </p:nvSpPr>
        <p:spPr>
          <a:xfrm>
            <a:off x="940646" y="4110393"/>
            <a:ext cx="8353586" cy="3323987"/>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2024 -2025</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a:t>
            </a:r>
            <a:endParaRPr lang="es-MX" sz="2400" dirty="0">
              <a:latin typeface="KG Miss Speechy IPA" panose="02000000000000000000" pitchFamily="2" charset="0"/>
            </a:endParaRPr>
          </a:p>
        </p:txBody>
      </p:sp>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956" y="3790741"/>
            <a:ext cx="895791" cy="724508"/>
          </a:xfrm>
          <a:prstGeom prst="rect">
            <a:avLst/>
          </a:prstGeom>
        </p:spPr>
      </p:pic>
    </p:spTree>
    <p:extLst>
      <p:ext uri="{BB962C8B-B14F-4D97-AF65-F5344CB8AC3E}">
        <p14:creationId xmlns:p14="http://schemas.microsoft.com/office/powerpoint/2010/main" val="365296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420183281"/>
              </p:ext>
            </p:extLst>
          </p:nvPr>
        </p:nvGraphicFramePr>
        <p:xfrm>
          <a:off x="534520" y="917575"/>
          <a:ext cx="8989360" cy="2740920"/>
        </p:xfrm>
        <a:graphic>
          <a:graphicData uri="http://schemas.openxmlformats.org/drawingml/2006/table">
            <a:tbl>
              <a:tblPr firstRow="1" bandRow="1">
                <a:tableStyleId>{5C22544A-7EE6-4342-B048-85BDC9FD1C3A}</a:tableStyleId>
              </a:tblPr>
              <a:tblGrid>
                <a:gridCol w="540518"/>
                <a:gridCol w="1606169"/>
                <a:gridCol w="6842673"/>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6.-RECONOCIMIENTO</a:t>
                      </a:r>
                      <a:endParaRPr lang="es-MX" sz="9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Poner a los niños en plenaria y revisar</a:t>
                      </a:r>
                      <a:r>
                        <a:rPr lang="es-MX" sz="1200" kern="1200" baseline="0" dirty="0" smtClean="0">
                          <a:solidFill>
                            <a:schemeClr val="dk1"/>
                          </a:solidFill>
                          <a:effectLst/>
                          <a:latin typeface="KG Miss Kindergarten" panose="02000000000000000000" pitchFamily="2" charset="0"/>
                          <a:ea typeface="+mn-ea"/>
                          <a:cs typeface="+mn-cs"/>
                        </a:rPr>
                        <a:t> la lista que elaboramos al inicio del proyecto para asegurarnos que ya hemos analizado los materiales necesarios para compartir en el chocolatito literario. Preguntarles: ¿creen que nos falta algo?, ¿Qué?</a:t>
                      </a: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a:t>
                      </a:r>
                      <a:r>
                        <a:rPr lang="es-MX" sz="1200" kern="1200" baseline="0" dirty="0" smtClean="0">
                          <a:solidFill>
                            <a:schemeClr val="dk1"/>
                          </a:solidFill>
                          <a:effectLst/>
                          <a:latin typeface="KG Miss Kindergarten" panose="02000000000000000000" pitchFamily="2" charset="0"/>
                          <a:ea typeface="+mn-ea"/>
                          <a:cs typeface="+mn-cs"/>
                        </a:rPr>
                        <a:t> despedir a los niños con la canción “huesitos”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https://www.youtube.com/watch?v=b9Hak0vBKI4&amp;t=29s</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3177685562"/>
              </p:ext>
            </p:extLst>
          </p:nvPr>
        </p:nvGraphicFramePr>
        <p:xfrm>
          <a:off x="534520" y="3808190"/>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i="0" kern="1200" baseline="0" dirty="0" smtClean="0">
                          <a:solidFill>
                            <a:schemeClr val="dk1"/>
                          </a:solidFill>
                          <a:effectLst/>
                          <a:latin typeface="KG Miss Kindergarten" panose="02000000000000000000" pitchFamily="2" charset="0"/>
                          <a:ea typeface="+mn-ea"/>
                          <a:cs typeface="+mn-cs"/>
                        </a:rPr>
                        <a:t>Video: “¿Qué son las leyendas? Preescolar </a:t>
                      </a:r>
                    </a:p>
                    <a:p>
                      <a:pPr marL="171450" indent="-171450">
                        <a:buFont typeface="Arial" panose="020B0604020202020204" pitchFamily="34" charset="0"/>
                        <a:buChar char="•"/>
                      </a:pPr>
                      <a:r>
                        <a:rPr lang="es-MX" sz="1200" baseline="0" dirty="0" smtClean="0">
                          <a:latin typeface="KG Miss Speechy IPA" panose="02000000000000000000" pitchFamily="2" charset="0"/>
                        </a:rPr>
                        <a:t>Leyendas que traen los niños desde casa para compartir</a:t>
                      </a:r>
                    </a:p>
                    <a:p>
                      <a:pPr marL="171450" indent="-171450">
                        <a:buFont typeface="Arial" panose="020B0604020202020204" pitchFamily="34" charset="0"/>
                        <a:buChar char="•"/>
                      </a:pPr>
                      <a:r>
                        <a:rPr lang="es-MX" sz="1200" baseline="0" dirty="0" smtClean="0">
                          <a:latin typeface="KG Miss Speechy IPA" panose="02000000000000000000" pitchFamily="2" charset="0"/>
                        </a:rPr>
                        <a:t>Cartulinas</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Listón o estambre para unir las leyendas</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“Huesitos”</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2"/>
          <p:cNvSpPr txBox="1"/>
          <p:nvPr/>
        </p:nvSpPr>
        <p:spPr>
          <a:xfrm rot="16200000">
            <a:off x="-382941" y="1802978"/>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633389"/>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032600"/>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618122"/>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760191"/>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5864552"/>
            <a:ext cx="514331" cy="685378"/>
          </a:xfrm>
          <a:prstGeom prst="rect">
            <a:avLst/>
          </a:prstGeom>
        </p:spPr>
      </p:pic>
    </p:spTree>
    <p:extLst>
      <p:ext uri="{BB962C8B-B14F-4D97-AF65-F5344CB8AC3E}">
        <p14:creationId xmlns:p14="http://schemas.microsoft.com/office/powerpoint/2010/main" val="412348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508285452"/>
              </p:ext>
            </p:extLst>
          </p:nvPr>
        </p:nvGraphicFramePr>
        <p:xfrm>
          <a:off x="358565" y="944272"/>
          <a:ext cx="9343057" cy="6652481"/>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Hagamos un altar de muertos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Jueves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Producción de expresiones creativas con los distintos elementos de los lenguajes artísticos.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 </a:t>
                      </a:r>
                      <a:r>
                        <a:rPr lang="es-ES" sz="1050" b="0" dirty="0" smtClean="0">
                          <a:latin typeface="KG Miss Kindergarten" panose="02000000000000000000" pitchFamily="2" charset="0"/>
                        </a:rPr>
                        <a:t>Produce expresiones creativas para representar el mundo cercano, experiencias de su vida personal, familiar, la naturaleza que le rodea o creaciones de su imaginación, recurriendo a los distintos recursos de las artes</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b="0" dirty="0" smtClean="0">
                          <a:latin typeface="KG Miss Kindergarten" panose="02000000000000000000" pitchFamily="2" charset="0"/>
                        </a:rPr>
                        <a:t>III.- </a:t>
                      </a:r>
                      <a:r>
                        <a:rPr lang="es-ES" sz="1050" dirty="0" smtClean="0">
                          <a:latin typeface="KG Miss Kindergarten" panose="02000000000000000000" pitchFamily="2" charset="0"/>
                        </a:rPr>
                        <a:t>Planifica producciones gráficas, tales como avisos, recomendaciones de libros, recados, letreros, entre otros, de forma individual o en pequeños equipos.</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dirty="0" smtClean="0">
                          <a:latin typeface="KG Miss Speechy IPA" panose="02000000000000000000" pitchFamily="2" charset="0"/>
                        </a:rPr>
                        <a:t>7.- CONCRECIÓN</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022587">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Poner a los niños en plenaria, dar los buenos días y dialogar con ellos:</a:t>
                      </a:r>
                      <a:br>
                        <a:rPr lang="es-MX" sz="1200" kern="1200" dirty="0" smtClean="0">
                          <a:solidFill>
                            <a:schemeClr val="dk1"/>
                          </a:solidFill>
                          <a:effectLst/>
                          <a:latin typeface="KG Miss Kindergarten" panose="02000000000000000000" pitchFamily="2" charset="0"/>
                          <a:ea typeface="+mn-ea"/>
                          <a:cs typeface="+mn-cs"/>
                        </a:rPr>
                      </a:br>
                      <a:r>
                        <a:rPr lang="es-MX" sz="1200" kern="1200" dirty="0" smtClean="0">
                          <a:solidFill>
                            <a:schemeClr val="dk1"/>
                          </a:solidFill>
                          <a:effectLst/>
                          <a:latin typeface="KG Miss Kindergarten" panose="02000000000000000000" pitchFamily="2" charset="0"/>
                          <a:ea typeface="+mn-ea"/>
                          <a:cs typeface="+mn-cs"/>
                        </a:rPr>
                        <a:t>¿Cuál era nuestro objetivo?, ¿creen que estamos listos para realizar la</a:t>
                      </a:r>
                      <a:r>
                        <a:rPr lang="es-MX" sz="1200" kern="1200" baseline="0" dirty="0" smtClean="0">
                          <a:solidFill>
                            <a:schemeClr val="dk1"/>
                          </a:solidFill>
                          <a:effectLst/>
                          <a:latin typeface="KG Miss Kindergarten" panose="02000000000000000000" pitchFamily="2" charset="0"/>
                          <a:ea typeface="+mn-ea"/>
                          <a:cs typeface="+mn-cs"/>
                        </a:rPr>
                        <a:t> actividad del chocolatito literario</a:t>
                      </a:r>
                      <a:r>
                        <a:rPr lang="es-MX" sz="1200" kern="1200" dirty="0" smtClean="0">
                          <a:solidFill>
                            <a:schemeClr val="dk1"/>
                          </a:solidFill>
                          <a:effectLst/>
                          <a:latin typeface="KG Miss Kindergarten" panose="02000000000000000000" pitchFamily="2" charset="0"/>
                          <a:ea typeface="+mn-ea"/>
                          <a:cs typeface="+mn-cs"/>
                        </a:rPr>
                        <a:t>?, ¿Quiénes participarían?, ¿Qué haremos en la actividad?, ¿cómo participarían ustedes?, ¿les gustaría que participaran los padres de familia?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rowSpan="2">
                  <a:txBody>
                    <a:bodyPr/>
                    <a:lstStyle/>
                    <a:p>
                      <a:r>
                        <a:rPr lang="es-MX" sz="1200" b="1" dirty="0" smtClean="0">
                          <a:latin typeface="KG Miss Kindergarten" panose="02000000000000000000" pitchFamily="2" charset="0"/>
                        </a:rPr>
                        <a:t>8.- INTEGRACIÓN</a:t>
                      </a:r>
                      <a:endParaRPr lang="es-MX" sz="1200" b="1"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u="none" kern="1200" dirty="0" smtClean="0">
                          <a:solidFill>
                            <a:schemeClr val="dk1"/>
                          </a:solidFill>
                          <a:effectLst/>
                          <a:latin typeface="KG Miss Kindergarten" panose="02000000000000000000" pitchFamily="2" charset="0"/>
                          <a:ea typeface="+mn-ea"/>
                          <a:cs typeface="+mn-cs"/>
                        </a:rPr>
                        <a:t>Posteriormente, reunir todos los materiales y dejar el salón listo para la actividad del chocolatito</a:t>
                      </a:r>
                      <a:r>
                        <a:rPr lang="es-MX" sz="1200" i="0" u="none" kern="1200" baseline="0" dirty="0" smtClean="0">
                          <a:solidFill>
                            <a:schemeClr val="dk1"/>
                          </a:solidFill>
                          <a:effectLst/>
                          <a:latin typeface="KG Miss Kindergarten" panose="02000000000000000000" pitchFamily="2" charset="0"/>
                          <a:ea typeface="+mn-ea"/>
                          <a:cs typeface="+mn-cs"/>
                        </a:rPr>
                        <a:t> literario. Acomodar las mesas (poner manteles si está dentro de sus posibilidades), designar un área para el chocolate y la repostería y proponerles a los niños la realización de un altar para hacer más significativo esta actividad. Preguntarles a los niños: ¿saben lo que es un altar?, ¿para que se realizan?, ¿Quiénes lo realizan?, ¿para quienes lo realizan?, ¿Cómo se elabora? Escuchar sus respuestas. </a:t>
                      </a:r>
                    </a:p>
                    <a:p>
                      <a:pPr algn="just"/>
                      <a:r>
                        <a:rPr lang="es-MX" sz="1200" i="0" u="none" kern="1200" baseline="0" dirty="0" smtClean="0">
                          <a:solidFill>
                            <a:schemeClr val="dk1"/>
                          </a:solidFill>
                          <a:effectLst/>
                          <a:latin typeface="KG Miss Kindergarten" panose="02000000000000000000" pitchFamily="2" charset="0"/>
                          <a:ea typeface="+mn-ea"/>
                          <a:cs typeface="+mn-cs"/>
                        </a:rPr>
                        <a:t>Enseguida mostrarles la imagen de “Altar de muertos” y pedirles que la observen y la describan. Explicarles que un </a:t>
                      </a:r>
                      <a:r>
                        <a:rPr lang="es-MX" sz="1200" b="1" i="0" u="none" kern="1200" baseline="0" dirty="0" smtClean="0">
                          <a:solidFill>
                            <a:schemeClr val="dk1"/>
                          </a:solidFill>
                          <a:effectLst/>
                          <a:latin typeface="KG Miss Kindergarten" panose="02000000000000000000" pitchFamily="2" charset="0"/>
                          <a:ea typeface="+mn-ea"/>
                          <a:cs typeface="+mn-cs"/>
                        </a:rPr>
                        <a:t>altar de muertos </a:t>
                      </a:r>
                      <a:r>
                        <a:rPr lang="es-MX" sz="1200" i="0" u="none" kern="1200" baseline="0" dirty="0" smtClean="0">
                          <a:solidFill>
                            <a:schemeClr val="dk1"/>
                          </a:solidFill>
                          <a:effectLst/>
                          <a:latin typeface="KG Miss Kindergarten" panose="02000000000000000000" pitchFamily="2" charset="0"/>
                          <a:ea typeface="+mn-ea"/>
                          <a:cs typeface="+mn-cs"/>
                        </a:rPr>
                        <a:t>es un elemento fundamental en el conjunto de tradiciones mexicanas del Día de muertos, que consiste en  instalar altares domésticos en honor de los muertos de la familia donde se ofrece como ofrenda alimentos, velas, flores y objetos de uso cotidiano del difunto. Observar el video: “ Altar de muertos para niños” </a:t>
                      </a:r>
                      <a:r>
                        <a:rPr lang="es-MX" sz="1200" i="0" u="none" kern="1200" baseline="0" dirty="0" smtClean="0">
                          <a:solidFill>
                            <a:schemeClr val="dk1"/>
                          </a:solidFill>
                          <a:effectLst/>
                          <a:latin typeface="KG Miss Kindergarten" panose="02000000000000000000" pitchFamily="2" charset="0"/>
                          <a:ea typeface="+mn-ea"/>
                          <a:cs typeface="+mn-cs"/>
                          <a:hlinkClick r:id="rId4"/>
                        </a:rPr>
                        <a:t>https://www.youtube.com/watch?v=_S9WC_HxZJc</a:t>
                      </a:r>
                      <a:r>
                        <a:rPr lang="es-MX" sz="1200" i="0" u="none" kern="1200" baseline="0" dirty="0" smtClean="0">
                          <a:solidFill>
                            <a:schemeClr val="dk1"/>
                          </a:solidFill>
                          <a:effectLst/>
                          <a:latin typeface="KG Miss Kindergarten" panose="02000000000000000000" pitchFamily="2" charset="0"/>
                          <a:ea typeface="+mn-ea"/>
                          <a:cs typeface="+mn-cs"/>
                        </a:rPr>
                        <a:t> y comentar sobre él.</a:t>
                      </a:r>
                      <a:endParaRPr lang="es-MX" sz="1200" i="0" u="none"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201" y="6577934"/>
            <a:ext cx="588561" cy="476023"/>
          </a:xfrm>
          <a:prstGeom prst="rect">
            <a:avLst/>
          </a:prstGeom>
        </p:spPr>
      </p:pic>
      <p:sp>
        <p:nvSpPr>
          <p:cNvPr id="39" name="Cuadro de texto 2"/>
          <p:cNvSpPr txBox="1"/>
          <p:nvPr/>
        </p:nvSpPr>
        <p:spPr>
          <a:xfrm rot="16200000">
            <a:off x="-1059780" y="5314776"/>
            <a:ext cx="3611573"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29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2512279211"/>
              </p:ext>
            </p:extLst>
          </p:nvPr>
        </p:nvGraphicFramePr>
        <p:xfrm>
          <a:off x="534520" y="917575"/>
          <a:ext cx="8989360" cy="2375160"/>
        </p:xfrm>
        <a:graphic>
          <a:graphicData uri="http://schemas.openxmlformats.org/drawingml/2006/table">
            <a:tbl>
              <a:tblPr firstRow="1" bandRow="1">
                <a:tableStyleId>{5C22544A-7EE6-4342-B048-85BDC9FD1C3A}</a:tableStyleId>
              </a:tblPr>
              <a:tblGrid>
                <a:gridCol w="540518"/>
                <a:gridCol w="1198605"/>
                <a:gridCol w="7250237"/>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solidFill>
                            <a:schemeClr val="tx1"/>
                          </a:solidFill>
                          <a:latin typeface="KG Miss Kindergarten" panose="02000000000000000000" pitchFamily="2" charset="0"/>
                        </a:rPr>
                        <a:t>9.- DIFUSIÓN</a:t>
                      </a:r>
                      <a:endParaRPr lang="es-MX" sz="12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Realizar un</a:t>
                      </a:r>
                      <a:r>
                        <a:rPr lang="es-MX" sz="1200" kern="1200" baseline="0" dirty="0" smtClean="0">
                          <a:solidFill>
                            <a:schemeClr val="dk1"/>
                          </a:solidFill>
                          <a:effectLst/>
                          <a:latin typeface="KG Miss Kindergarten" panose="02000000000000000000" pitchFamily="2" charset="0"/>
                          <a:ea typeface="+mn-ea"/>
                          <a:cs typeface="+mn-cs"/>
                        </a:rPr>
                        <a:t> altar en el aula con ayuda del material recortable para el altar y pedirles a los niños que en la ficha de trabajo 4 dibujen a la persona en el recuadro que ya haya fallecido y que les gustaría poner en el altar.</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Realizar de manera grupal una invitación en una cartulina en donde se les invite a los padres de familia al chocolatito literario. Poner día y  hora.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Despedir a los niños con el cuento “¡De vuelta a casa!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https://www.youtube.com/watch?v=_jebO16_Yhw&amp;t=5s</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4246902391"/>
              </p:ext>
            </p:extLst>
          </p:nvPr>
        </p:nvGraphicFramePr>
        <p:xfrm>
          <a:off x="523879" y="3435327"/>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Imagen “Altar de muertos”</a:t>
                      </a:r>
                    </a:p>
                    <a:p>
                      <a:pPr marL="171450" indent="-171450">
                        <a:buFont typeface="Arial" panose="020B0604020202020204" pitchFamily="34" charset="0"/>
                        <a:buChar char="•"/>
                      </a:pPr>
                      <a:r>
                        <a:rPr lang="es-MX" sz="1200" i="0" u="none" kern="1200" baseline="0" dirty="0" smtClean="0">
                          <a:solidFill>
                            <a:schemeClr val="dk1"/>
                          </a:solidFill>
                          <a:effectLst/>
                          <a:latin typeface="KG Miss Kindergarten" panose="02000000000000000000" pitchFamily="2" charset="0"/>
                          <a:ea typeface="+mn-ea"/>
                          <a:cs typeface="+mn-cs"/>
                        </a:rPr>
                        <a:t>Video: “ Altar de muertos para niños”</a:t>
                      </a:r>
                    </a:p>
                    <a:p>
                      <a:pPr marL="171450" indent="-171450">
                        <a:buFont typeface="Arial" panose="020B0604020202020204" pitchFamily="34" charset="0"/>
                        <a:buChar char="•"/>
                      </a:pPr>
                      <a:r>
                        <a:rPr lang="es-MX" sz="1200" baseline="0" dirty="0" smtClean="0">
                          <a:latin typeface="KG Miss Speechy IPA" panose="02000000000000000000" pitchFamily="2" charset="0"/>
                        </a:rPr>
                        <a:t>Material recortable para el altar</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4</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Cartulina</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baseline="0" dirty="0" smtClean="0">
                          <a:latin typeface="KG Miss Speechy IPA" panose="02000000000000000000" pitchFamily="2" charset="0"/>
                        </a:rPr>
                        <a:t>Cuento “¡De vuelta a casa!”</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3"/>
          <p:cNvSpPr txBox="1"/>
          <p:nvPr/>
        </p:nvSpPr>
        <p:spPr>
          <a:xfrm rot="16200000">
            <a:off x="-411810" y="1768382"/>
            <a:ext cx="2414304"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1100" dirty="0">
              <a:effectLst/>
              <a:ea typeface="Calibri" panose="020F0502020204030204" pitchFamily="34" charset="0"/>
              <a:cs typeface="Times New Roman" panose="02020603050405020304" pitchFamily="18" charset="0"/>
            </a:endParaRPr>
          </a:p>
        </p:txBody>
      </p:sp>
      <p:graphicFrame>
        <p:nvGraphicFramePr>
          <p:cNvPr id="43" name="Tabla 42"/>
          <p:cNvGraphicFramePr>
            <a:graphicFrameLocks noGrp="1"/>
          </p:cNvGraphicFramePr>
          <p:nvPr>
            <p:extLst>
              <p:ext uri="{D42A27DB-BD31-4B8C-83A1-F6EECF244321}">
                <p14:modId xmlns:p14="http://schemas.microsoft.com/office/powerpoint/2010/main" val="1255005384"/>
              </p:ext>
            </p:extLst>
          </p:nvPr>
        </p:nvGraphicFramePr>
        <p:xfrm>
          <a:off x="508054" y="5848954"/>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Asistir</a:t>
                      </a:r>
                      <a:r>
                        <a:rPr lang="es-MX" sz="1200" baseline="0" dirty="0" smtClean="0">
                          <a:latin typeface="KG Miss Speechy IPA" panose="02000000000000000000" pitchFamily="2" charset="0"/>
                        </a:rPr>
                        <a:t> representativos al día de muertos, vestidos de catrín o catrina, de calaverita o con la carita pintada.</a:t>
                      </a:r>
                    </a:p>
                    <a:p>
                      <a:pPr marL="0" indent="0">
                        <a:buFont typeface="Arial" panose="020B0604020202020204" pitchFamily="34" charset="0"/>
                        <a:buNone/>
                      </a:pPr>
                      <a:r>
                        <a:rPr lang="es-MX" sz="1200" baseline="0" dirty="0" smtClean="0">
                          <a:latin typeface="KG Miss Speechy IPA" panose="02000000000000000000" pitchFamily="2" charset="0"/>
                        </a:rPr>
                        <a:t>Los niños y padres de familia deberán asistir con una leyenda, calaverita, adivinanza o canción para compartir.</a:t>
                      </a:r>
                    </a:p>
                    <a:p>
                      <a:pPr marL="0" indent="0">
                        <a:buFont typeface="Arial" panose="020B0604020202020204" pitchFamily="34" charset="0"/>
                        <a:buNone/>
                      </a:pPr>
                      <a:r>
                        <a:rPr lang="es-MX" sz="1200" baseline="0" dirty="0" smtClean="0">
                          <a:latin typeface="KG Miss Speechy IPA" panose="02000000000000000000" pitchFamily="2" charset="0"/>
                        </a:rPr>
                        <a:t>Traer repostería para compartir.</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6934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95535" y="-847453"/>
            <a:ext cx="7296852" cy="94878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71"/>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a:off x="7856421" y="6072181"/>
            <a:ext cx="2084631" cy="147272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 y="-70162"/>
            <a:ext cx="786363" cy="10478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5" y="-70428"/>
            <a:ext cx="786363" cy="104787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17" y="-135941"/>
            <a:ext cx="786363" cy="1047878"/>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9" y="-109400"/>
            <a:ext cx="786363" cy="104787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19" y="-148371"/>
            <a:ext cx="786363" cy="1047878"/>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24" y="-109400"/>
            <a:ext cx="786363" cy="1047878"/>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44" y="-122670"/>
            <a:ext cx="786363" cy="1047878"/>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49" y="-135941"/>
            <a:ext cx="786363" cy="1047878"/>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86" y="-135941"/>
            <a:ext cx="786363" cy="1047878"/>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606" y="-88757"/>
            <a:ext cx="786363" cy="1047878"/>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54270"/>
            <a:ext cx="786363" cy="1047878"/>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31" y="-127728"/>
            <a:ext cx="786363" cy="1047878"/>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150" y="-166699"/>
            <a:ext cx="786363" cy="1047878"/>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856" y="-127728"/>
            <a:ext cx="786363" cy="1047878"/>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75" y="-140999"/>
            <a:ext cx="786363" cy="10478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80" y="-154270"/>
            <a:ext cx="786363" cy="1047878"/>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17" y="-154270"/>
            <a:ext cx="786363" cy="1047878"/>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29" y="309705"/>
            <a:ext cx="786363" cy="104787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56" y="350910"/>
            <a:ext cx="786363" cy="1047878"/>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221" y="787111"/>
            <a:ext cx="786363" cy="1047878"/>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311863"/>
            <a:ext cx="786363" cy="1047878"/>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3" y="287024"/>
            <a:ext cx="786363" cy="1047878"/>
          </a:xfrm>
          <a:prstGeom prst="rect">
            <a:avLst/>
          </a:prstGeom>
        </p:spPr>
      </p:pic>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3" y="453510"/>
            <a:ext cx="786363" cy="1047878"/>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787111"/>
            <a:ext cx="786363" cy="1047878"/>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 y="984258"/>
            <a:ext cx="786363" cy="1047878"/>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 y="1482220"/>
            <a:ext cx="786363" cy="1047878"/>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360" y="64960"/>
            <a:ext cx="786363" cy="104787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643" y="763593"/>
            <a:ext cx="786363" cy="1047878"/>
          </a:xfrm>
          <a:prstGeom prst="rect">
            <a:avLst/>
          </a:prstGeom>
        </p:spPr>
      </p:pic>
      <p:sp>
        <p:nvSpPr>
          <p:cNvPr id="39" name="CuadroTexto 38"/>
          <p:cNvSpPr txBox="1"/>
          <p:nvPr/>
        </p:nvSpPr>
        <p:spPr>
          <a:xfrm>
            <a:off x="986405" y="1655161"/>
            <a:ext cx="8256483" cy="2018424"/>
          </a:xfrm>
          <a:prstGeom prst="rect">
            <a:avLst/>
          </a:prstGeom>
          <a:noFill/>
        </p:spPr>
        <p:txBody>
          <a:bodyPr wrap="square" rtlCol="0">
            <a:prstTxWarp prst="textArchUp">
              <a:avLst/>
            </a:prstTxWarp>
            <a:spAutoFit/>
          </a:bodyPr>
          <a:lstStyle/>
          <a:p>
            <a:pPr algn="ctr"/>
            <a:r>
              <a:rPr lang="es-MX" sz="7873" b="1" dirty="0" smtClean="0">
                <a:ln>
                  <a:solidFill>
                    <a:sysClr val="windowText" lastClr="000000"/>
                  </a:solidFill>
                </a:ln>
                <a:solidFill>
                  <a:srgbClr val="660066"/>
                </a:solidFill>
                <a:latin typeface="Coffee Soda" pitchFamily="50" charset="0"/>
                <a:ea typeface="HelloTexas" panose="02000603000000000000" pitchFamily="2" charset="0"/>
              </a:rPr>
              <a:t>EJEMPLO</a:t>
            </a:r>
            <a:endParaRPr lang="es-MX" sz="7873"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1648120" y="2312368"/>
            <a:ext cx="6799240" cy="636068"/>
          </a:xfrm>
          <a:prstGeom prst="rect">
            <a:avLst/>
          </a:prstGeom>
          <a:noFill/>
        </p:spPr>
        <p:txBody>
          <a:bodyPr wrap="square" rtlCol="0">
            <a:spAutoFit/>
          </a:bodyPr>
          <a:lstStyle/>
          <a:p>
            <a:pPr algn="ctr"/>
            <a:r>
              <a:rPr lang="es-MX" sz="3543" b="1" dirty="0" smtClean="0">
                <a:latin typeface="HelloBigBen" panose="02000603000000000000" pitchFamily="2" charset="0"/>
                <a:ea typeface="HelloBigBen" panose="02000603000000000000" pitchFamily="2" charset="0"/>
              </a:rPr>
              <a:t>DE LA ACTIVIDAD</a:t>
            </a:r>
            <a:endParaRPr lang="es-MX" sz="3543"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40" y="3277160"/>
            <a:ext cx="506164" cy="674495"/>
          </a:xfrm>
          <a:prstGeom prst="rect">
            <a:avLst/>
          </a:prstGeom>
        </p:spPr>
      </p:pic>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1849" y="2964865"/>
            <a:ext cx="506164" cy="674495"/>
          </a:xfrm>
          <a:prstGeom prst="rect">
            <a:avLst/>
          </a:prstGeom>
        </p:spPr>
      </p:pic>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436" y="872320"/>
            <a:ext cx="506164" cy="674495"/>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54" y="833702"/>
            <a:ext cx="506164" cy="674495"/>
          </a:xfrm>
          <a:prstGeom prst="rect">
            <a:avLst/>
          </a:prstGeom>
        </p:spPr>
      </p:pic>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2599" y="5104586"/>
            <a:ext cx="506164" cy="674495"/>
          </a:xfrm>
          <a:prstGeom prst="rect">
            <a:avLst/>
          </a:prstGeom>
        </p:spPr>
      </p:pic>
      <p:pic>
        <p:nvPicPr>
          <p:cNvPr id="48" name="Imagen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539" y="6310926"/>
            <a:ext cx="506164" cy="674495"/>
          </a:xfrm>
          <a:prstGeom prst="rect">
            <a:avLst/>
          </a:prstGeom>
        </p:spPr>
      </p:pic>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0634" y="1588361"/>
            <a:ext cx="881566" cy="713003"/>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437" y="5442343"/>
            <a:ext cx="506164" cy="674495"/>
          </a:xfrm>
          <a:prstGeom prst="rect">
            <a:avLst/>
          </a:prstGeom>
        </p:spPr>
      </p:pic>
      <p:pic>
        <p:nvPicPr>
          <p:cNvPr id="52" name="Imagen 51"/>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flipH="1">
            <a:off x="159021" y="6049852"/>
            <a:ext cx="2084631" cy="1472725"/>
          </a:xfrm>
          <a:prstGeom prst="rect">
            <a:avLst/>
          </a:prstGeom>
        </p:spPr>
      </p:pic>
      <p:pic>
        <p:nvPicPr>
          <p:cNvPr id="2050" name="Picture 2" descr="https://i.pinimg.com/enabled_hi/564x/51/05/c6/5105c68c908610306a32de3576f116c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334" y="2825677"/>
            <a:ext cx="3491320" cy="46550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7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32075298"/>
              </p:ext>
            </p:extLst>
          </p:nvPr>
        </p:nvGraphicFramePr>
        <p:xfrm>
          <a:off x="358565" y="944272"/>
          <a:ext cx="9343057" cy="6469601"/>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Chocolatito literario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Viernes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Narración de historias mediante diversos lenguajes, en un ambiente donde niñas y niños participen y se apropien de la cultura, a través de diferentes textos.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KG Miss Kindergarten" panose="02000000000000000000" pitchFamily="2" charset="0"/>
                        </a:rPr>
                        <a:t>I.- </a:t>
                      </a:r>
                      <a:r>
                        <a:rPr lang="es-ES" sz="1050" b="0" dirty="0" smtClean="0">
                          <a:latin typeface="KG Miss Kindergarten" panose="02000000000000000000" pitchFamily="2" charset="0"/>
                        </a:rPr>
                        <a:t>Evoca y narra fragmentos de diferentes textos literarios −leyendas, cuentos, fábulas, historias−, y relatos de la comunidad, que escucha en voz de otras personas que las narran o leen. Comparte las emociones que le provocan.</a:t>
                      </a:r>
                      <a:endParaRPr lang="es-MX" sz="1050" b="0" dirty="0" smtClean="0">
                        <a:solidFill>
                          <a:schemeClr val="tx1"/>
                        </a:solidFill>
                        <a:latin typeface="KG Miss Kindergarten" panose="02000000000000000000" pitchFamily="2" charset="0"/>
                      </a:endParaRPr>
                    </a:p>
                    <a:p>
                      <a:pPr algn="just"/>
                      <a:endParaRPr lang="es-MX" sz="10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50" b="0" dirty="0" smtClean="0">
                          <a:solidFill>
                            <a:schemeClr val="tx1"/>
                          </a:solidFill>
                          <a:latin typeface="KG Miss Kindergarten" panose="02000000000000000000" pitchFamily="2" charset="0"/>
                        </a:rPr>
                        <a:t>II.- </a:t>
                      </a:r>
                      <a:r>
                        <a:rPr lang="es-ES" sz="1050" b="0" dirty="0" smtClean="0">
                          <a:latin typeface="KG Miss Kindergarten" panose="02000000000000000000" pitchFamily="2" charset="0"/>
                        </a:rPr>
                        <a:t>Utiliza distintos recursos de los lenguajes, tales como sonido, ritmo, música, velocidad y movimientos corporales, gestos o señas, para acompañar y modificar adivinanzas, canciones, trabalenguas, retahílas, coplas, entre otros, y con ello crea otras formas de expresión.</a:t>
                      </a:r>
                      <a:endParaRPr lang="es-MX" sz="1050" b="0"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dirty="0" smtClean="0">
                          <a:latin typeface="KG Miss Speechy IPA" panose="02000000000000000000" pitchFamily="2" charset="0"/>
                        </a:rPr>
                        <a:t>09</a:t>
                      </a:r>
                      <a:r>
                        <a:rPr lang="es-MX" sz="1200" b="1" baseline="0" dirty="0" smtClean="0">
                          <a:latin typeface="KG Miss Speechy IPA" panose="02000000000000000000" pitchFamily="2" charset="0"/>
                        </a:rPr>
                        <a:t>.- DIFUSIÓN</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70952">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a los padres de familia, darles la bienvenida y explicar a los padres de qué trata el chocolatito literario. Establecer</a:t>
                      </a:r>
                      <a:r>
                        <a:rPr lang="es-MX" sz="1200" kern="1200" baseline="0" dirty="0" smtClean="0">
                          <a:solidFill>
                            <a:schemeClr val="dk1"/>
                          </a:solidFill>
                          <a:effectLst/>
                          <a:latin typeface="KG Miss Kindergarten" panose="02000000000000000000" pitchFamily="2" charset="0"/>
                          <a:ea typeface="+mn-ea"/>
                          <a:cs typeface="+mn-cs"/>
                        </a:rPr>
                        <a:t> reglas antes de comenzar sobre la repartición del chocolate y la repostería, además del orden de la participación. Durante la realización de esta actividad solicitarle a algunos padres de familia que les compartan a los niños algunas leyendas que traigan previamente preparadas.</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rowSpan="2">
                  <a:txBody>
                    <a:bodyPr/>
                    <a:lstStyle/>
                    <a:p>
                      <a:pPr algn="ctr"/>
                      <a:r>
                        <a:rPr lang="es-MX" sz="1100" b="1" dirty="0" smtClean="0">
                          <a:latin typeface="KG Miss Kindergarten" panose="02000000000000000000" pitchFamily="2" charset="0"/>
                        </a:rPr>
                        <a:t>10.- CONSIDERACIONES</a:t>
                      </a:r>
                    </a:p>
                    <a:p>
                      <a:pPr algn="ctr"/>
                      <a:endParaRPr lang="es-MX" sz="1100" b="1" dirty="0" smtClean="0">
                        <a:latin typeface="KG Miss Kindergarten" panose="02000000000000000000" pitchFamily="2" charset="0"/>
                      </a:endParaRPr>
                    </a:p>
                    <a:p>
                      <a:pPr algn="ctr"/>
                      <a:endParaRPr lang="es-MX" sz="1100" b="1" dirty="0" smtClean="0">
                        <a:latin typeface="KG Miss Kindergarten" panose="02000000000000000000" pitchFamily="2" charset="0"/>
                      </a:endParaRPr>
                    </a:p>
                    <a:p>
                      <a:pPr algn="ctr"/>
                      <a:endParaRPr lang="es-MX" sz="1100" b="1"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997057">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Al término de la actividad</a:t>
                      </a:r>
                      <a:r>
                        <a:rPr lang="es-MX" sz="1200" kern="1200" baseline="0" dirty="0" smtClean="0">
                          <a:solidFill>
                            <a:schemeClr val="dk1"/>
                          </a:solidFill>
                          <a:effectLst/>
                          <a:latin typeface="KG Miss Kindergarten" panose="02000000000000000000" pitchFamily="2" charset="0"/>
                          <a:ea typeface="+mn-ea"/>
                          <a:cs typeface="+mn-cs"/>
                        </a:rPr>
                        <a:t> del chocolatito literario,</a:t>
                      </a:r>
                      <a:r>
                        <a:rPr lang="es-MX" sz="1200" kern="1200" dirty="0" smtClean="0">
                          <a:solidFill>
                            <a:schemeClr val="dk1"/>
                          </a:solidFill>
                          <a:effectLst/>
                          <a:latin typeface="KG Miss Kindergarten" panose="02000000000000000000" pitchFamily="2" charset="0"/>
                          <a:ea typeface="+mn-ea"/>
                          <a:cs typeface="+mn-cs"/>
                        </a:rPr>
                        <a:t> dialogar con los niños:</a:t>
                      </a:r>
                      <a:br>
                        <a:rPr lang="es-MX" sz="1200" kern="1200" dirty="0" smtClean="0">
                          <a:solidFill>
                            <a:schemeClr val="dk1"/>
                          </a:solidFill>
                          <a:effectLst/>
                          <a:latin typeface="KG Miss Kindergarten" panose="02000000000000000000" pitchFamily="2" charset="0"/>
                          <a:ea typeface="+mn-ea"/>
                          <a:cs typeface="+mn-cs"/>
                        </a:rPr>
                      </a:br>
                      <a:r>
                        <a:rPr lang="es-MX" sz="1200" kern="1200" dirty="0" smtClean="0">
                          <a:solidFill>
                            <a:schemeClr val="dk1"/>
                          </a:solidFill>
                          <a:effectLst/>
                          <a:latin typeface="KG Miss Kindergarten" panose="02000000000000000000" pitchFamily="2" charset="0"/>
                          <a:ea typeface="+mn-ea"/>
                          <a:cs typeface="+mn-cs"/>
                        </a:rPr>
                        <a:t>¿creen que alcanzamos nuestros objetivos?, ¿Qué fue lo que aprendimos?, ¿de qué manera aprendimos?, ¿qué les pareció la actividad</a:t>
                      </a:r>
                      <a:r>
                        <a:rPr lang="es-MX" sz="1200" kern="1200" baseline="0" dirty="0" smtClean="0">
                          <a:solidFill>
                            <a:schemeClr val="dk1"/>
                          </a:solidFill>
                          <a:effectLst/>
                          <a:latin typeface="KG Miss Kindergarten" panose="02000000000000000000" pitchFamily="2" charset="0"/>
                          <a:ea typeface="+mn-ea"/>
                          <a:cs typeface="+mn-cs"/>
                        </a:rPr>
                        <a:t> del chocolatito literario</a:t>
                      </a:r>
                      <a:r>
                        <a:rPr lang="es-MX" sz="1200" kern="1200" dirty="0" smtClean="0">
                          <a:solidFill>
                            <a:schemeClr val="dk1"/>
                          </a:solidFill>
                          <a:effectLst/>
                          <a:latin typeface="KG Miss Kindergarten" panose="02000000000000000000" pitchFamily="2" charset="0"/>
                          <a:ea typeface="+mn-ea"/>
                          <a:cs typeface="+mn-cs"/>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979" y="6601766"/>
            <a:ext cx="895791" cy="724508"/>
          </a:xfrm>
          <a:prstGeom prst="rect">
            <a:avLst/>
          </a:prstGeom>
        </p:spPr>
      </p:pic>
      <p:sp>
        <p:nvSpPr>
          <p:cNvPr id="39" name="Cuadro de texto 3"/>
          <p:cNvSpPr txBox="1"/>
          <p:nvPr/>
        </p:nvSpPr>
        <p:spPr>
          <a:xfrm rot="16200000">
            <a:off x="-531488" y="5581861"/>
            <a:ext cx="2414304"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91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2273374430"/>
              </p:ext>
            </p:extLst>
          </p:nvPr>
        </p:nvGraphicFramePr>
        <p:xfrm>
          <a:off x="534520" y="917575"/>
          <a:ext cx="8989360" cy="2695200"/>
        </p:xfrm>
        <a:graphic>
          <a:graphicData uri="http://schemas.openxmlformats.org/drawingml/2006/table">
            <a:tbl>
              <a:tblPr firstRow="1" bandRow="1">
                <a:tableStyleId>{5C22544A-7EE6-4342-B048-85BDC9FD1C3A}</a:tableStyleId>
              </a:tblPr>
              <a:tblGrid>
                <a:gridCol w="540518"/>
                <a:gridCol w="1198605"/>
                <a:gridCol w="7250237"/>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solidFill>
                            <a:schemeClr val="tx1"/>
                          </a:solidFill>
                          <a:latin typeface="KG Miss Kindergarten" panose="02000000000000000000" pitchFamily="2" charset="0"/>
                        </a:rPr>
                        <a:t>11.- AVANCES</a:t>
                      </a:r>
                      <a:endParaRPr lang="es-MX" sz="12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algn="just"/>
                      <a:r>
                        <a:rPr lang="es-MX" sz="1200" b="1" kern="1200" dirty="0" smtClean="0">
                          <a:solidFill>
                            <a:schemeClr val="dk1"/>
                          </a:solidFill>
                          <a:effectLst/>
                          <a:latin typeface="KG Miss Kindergarten" panose="02000000000000000000" pitchFamily="2" charset="0"/>
                          <a:ea typeface="+mn-ea"/>
                          <a:cs typeface="+mn-cs"/>
                        </a:rPr>
                        <a:t>EVALUACIÓN:</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u="sng" kern="1200" dirty="0" smtClean="0">
                          <a:solidFill>
                            <a:schemeClr val="dk1"/>
                          </a:solidFill>
                          <a:effectLst/>
                          <a:latin typeface="KG Miss Kindergarten" panose="02000000000000000000" pitchFamily="2" charset="0"/>
                          <a:ea typeface="+mn-ea"/>
                          <a:cs typeface="+mn-cs"/>
                        </a:rPr>
                        <a:t>ALUMNOS: </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kern="1200" dirty="0" smtClean="0">
                          <a:solidFill>
                            <a:schemeClr val="dk1"/>
                          </a:solidFill>
                          <a:effectLst/>
                          <a:latin typeface="KG Miss Kindergarten" panose="02000000000000000000" pitchFamily="2" charset="0"/>
                          <a:ea typeface="+mn-ea"/>
                          <a:cs typeface="+mn-cs"/>
                        </a:rPr>
                        <a:t>LISTA DE COTEJO.</a:t>
                      </a:r>
                    </a:p>
                    <a:p>
                      <a:pPr algn="just"/>
                      <a:r>
                        <a:rPr lang="es-MX" sz="1200" kern="1200" dirty="0" smtClean="0">
                          <a:solidFill>
                            <a:schemeClr val="dk1"/>
                          </a:solidFill>
                          <a:effectLst/>
                          <a:latin typeface="KG Miss Kindergarten" panose="02000000000000000000" pitchFamily="2" charset="0"/>
                          <a:ea typeface="+mn-ea"/>
                          <a:cs typeface="+mn-cs"/>
                        </a:rPr>
                        <a:t>AUTO-EVALUACIÓN: ¿Cómo trabajé en este proyecto?, ¿Cómo colaboré para la</a:t>
                      </a:r>
                      <a:r>
                        <a:rPr lang="es-MX" sz="1200" kern="1200" baseline="0" dirty="0" smtClean="0">
                          <a:solidFill>
                            <a:schemeClr val="dk1"/>
                          </a:solidFill>
                          <a:effectLst/>
                          <a:latin typeface="KG Miss Kindergarten" panose="02000000000000000000" pitchFamily="2" charset="0"/>
                          <a:ea typeface="+mn-ea"/>
                          <a:cs typeface="+mn-cs"/>
                        </a:rPr>
                        <a:t> organización del chocolatito literario</a:t>
                      </a:r>
                      <a:r>
                        <a:rPr lang="es-MX" sz="1200" kern="1200" dirty="0" smtClean="0">
                          <a:solidFill>
                            <a:schemeClr val="dk1"/>
                          </a:solidFill>
                          <a:effectLst/>
                          <a:latin typeface="KG Miss Kindergarten" panose="02000000000000000000" pitchFamily="2" charset="0"/>
                          <a:ea typeface="+mn-ea"/>
                          <a:cs typeface="+mn-cs"/>
                        </a:rPr>
                        <a:t>?, ¿ de qué manera me preparé?</a:t>
                      </a:r>
                    </a:p>
                    <a:p>
                      <a:pPr algn="just"/>
                      <a:r>
                        <a:rPr lang="es-MX" sz="1200" kern="1200" dirty="0" smtClean="0">
                          <a:solidFill>
                            <a:schemeClr val="dk1"/>
                          </a:solidFill>
                          <a:effectLst/>
                          <a:latin typeface="KG Miss Kindergarten" panose="02000000000000000000" pitchFamily="2" charset="0"/>
                          <a:ea typeface="+mn-ea"/>
                          <a:cs typeface="+mn-cs"/>
                        </a:rPr>
                        <a:t>CO-EVALUACIÓN: ¿Cómo fue nuestro</a:t>
                      </a:r>
                      <a:r>
                        <a:rPr lang="es-MX" sz="1200" kern="1200" baseline="0" dirty="0" smtClean="0">
                          <a:solidFill>
                            <a:schemeClr val="dk1"/>
                          </a:solidFill>
                          <a:effectLst/>
                          <a:latin typeface="KG Miss Kindergarten" panose="02000000000000000000" pitchFamily="2" charset="0"/>
                          <a:ea typeface="+mn-ea"/>
                          <a:cs typeface="+mn-cs"/>
                        </a:rPr>
                        <a:t> trabajo en equipo</a:t>
                      </a:r>
                      <a:r>
                        <a:rPr lang="es-MX" sz="1200" kern="1200" dirty="0" smtClean="0">
                          <a:solidFill>
                            <a:schemeClr val="dk1"/>
                          </a:solidFill>
                          <a:effectLst/>
                          <a:latin typeface="KG Miss Kindergarten" panose="02000000000000000000" pitchFamily="2" charset="0"/>
                          <a:ea typeface="+mn-ea"/>
                          <a:cs typeface="+mn-cs"/>
                        </a:rPr>
                        <a:t>?, ¿nos realizar</a:t>
                      </a:r>
                      <a:r>
                        <a:rPr lang="es-MX" sz="1200" kern="1200" baseline="0" dirty="0" smtClean="0">
                          <a:solidFill>
                            <a:schemeClr val="dk1"/>
                          </a:solidFill>
                          <a:effectLst/>
                          <a:latin typeface="KG Miss Kindergarten" panose="02000000000000000000" pitchFamily="2" charset="0"/>
                          <a:ea typeface="+mn-ea"/>
                          <a:cs typeface="+mn-cs"/>
                        </a:rPr>
                        <a:t> alguna actividad</a:t>
                      </a:r>
                      <a:r>
                        <a:rPr lang="es-MX" sz="1200" kern="1200" dirty="0" smtClean="0">
                          <a:solidFill>
                            <a:schemeClr val="dk1"/>
                          </a:solidFill>
                          <a:effectLst/>
                          <a:latin typeface="KG Miss Kindergarten" panose="02000000000000000000" pitchFamily="2" charset="0"/>
                          <a:ea typeface="+mn-ea"/>
                          <a:cs typeface="+mn-cs"/>
                        </a:rPr>
                        <a:t>?, ¿cuál?, ¿qué aportaron tus compañeros a este proyecto?</a:t>
                      </a:r>
                    </a:p>
                    <a:p>
                      <a:pPr algn="just"/>
                      <a:r>
                        <a:rPr lang="es-MX" sz="1200" kern="1200" dirty="0" smtClean="0">
                          <a:solidFill>
                            <a:schemeClr val="dk1"/>
                          </a:solidFill>
                          <a:effectLst/>
                          <a:latin typeface="KG Miss Kindergarten" panose="02000000000000000000" pitchFamily="2" charset="0"/>
                          <a:ea typeface="+mn-ea"/>
                          <a:cs typeface="+mn-cs"/>
                        </a:rPr>
                        <a:t>HETERO-EVALUACION: Observar los procesos de aprendizaje de los alumnos para poder alcanzar los objetivos del proyecto.</a:t>
                      </a:r>
                    </a:p>
                    <a:p>
                      <a:pPr algn="just"/>
                      <a:r>
                        <a:rPr lang="es-MX" sz="1200" kern="1200" dirty="0" smtClean="0">
                          <a:solidFill>
                            <a:schemeClr val="dk1"/>
                          </a:solidFill>
                          <a:effectLst/>
                          <a:latin typeface="KG Miss Kindergarten" panose="02000000000000000000" pitchFamily="2" charset="0"/>
                          <a:ea typeface="+mn-ea"/>
                          <a:cs typeface="+mn-cs"/>
                        </a:rPr>
                        <a:t> </a:t>
                      </a:r>
                    </a:p>
                    <a:p>
                      <a:pPr algn="just"/>
                      <a:r>
                        <a:rPr lang="es-MX" sz="1200" u="sng" kern="1200" dirty="0" smtClean="0">
                          <a:solidFill>
                            <a:schemeClr val="dk1"/>
                          </a:solidFill>
                          <a:effectLst/>
                          <a:latin typeface="KG Miss Kindergarten" panose="02000000000000000000" pitchFamily="2" charset="0"/>
                          <a:ea typeface="+mn-ea"/>
                          <a:cs typeface="+mn-cs"/>
                        </a:rPr>
                        <a:t>DOCENTE:</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kern="1200" dirty="0" smtClean="0">
                          <a:solidFill>
                            <a:schemeClr val="dk1"/>
                          </a:solidFill>
                          <a:effectLst/>
                          <a:latin typeface="KG Miss Kindergarten" panose="02000000000000000000" pitchFamily="2" charset="0"/>
                          <a:ea typeface="+mn-ea"/>
                          <a:cs typeface="+mn-cs"/>
                        </a:rPr>
                        <a:t>Diario de la educadora.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a 40"/>
          <p:cNvGraphicFramePr>
            <a:graphicFrameLocks noGrp="1"/>
          </p:cNvGraphicFramePr>
          <p:nvPr>
            <p:extLst>
              <p:ext uri="{D42A27DB-BD31-4B8C-83A1-F6EECF244321}">
                <p14:modId xmlns:p14="http://schemas.microsoft.com/office/powerpoint/2010/main" val="3065012224"/>
              </p:ext>
            </p:extLst>
          </p:nvPr>
        </p:nvGraphicFramePr>
        <p:xfrm>
          <a:off x="534520" y="3793245"/>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Los materiales necesarios para la realización de la actividad el chocolatito literario.</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0" name="Cuadro de texto 3"/>
          <p:cNvSpPr txBox="1"/>
          <p:nvPr/>
        </p:nvSpPr>
        <p:spPr>
          <a:xfrm rot="16200000">
            <a:off x="-411810" y="1768382"/>
            <a:ext cx="2414304"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1100" dirty="0">
              <a:effectLst/>
              <a:ea typeface="Calibri" panose="020F0502020204030204" pitchFamily="34" charset="0"/>
              <a:cs typeface="Times New Roman" panose="02020603050405020304" pitchFamily="18" charset="0"/>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160" y="6633389"/>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300" y="6032600"/>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70" y="5618122"/>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514" y="6760191"/>
            <a:ext cx="514331" cy="685378"/>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72" y="5864552"/>
            <a:ext cx="514331" cy="685378"/>
          </a:xfrm>
          <a:prstGeom prst="rect">
            <a:avLst/>
          </a:prstGeom>
        </p:spPr>
      </p:pic>
    </p:spTree>
    <p:extLst>
      <p:ext uri="{BB962C8B-B14F-4D97-AF65-F5344CB8AC3E}">
        <p14:creationId xmlns:p14="http://schemas.microsoft.com/office/powerpoint/2010/main" val="280094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95535" y="-847453"/>
            <a:ext cx="7296852" cy="94878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71"/>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a:off x="7856421" y="6072181"/>
            <a:ext cx="2084631" cy="147272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 y="-70162"/>
            <a:ext cx="786363" cy="10478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5" y="-70428"/>
            <a:ext cx="786363" cy="104787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17" y="-135941"/>
            <a:ext cx="786363" cy="1047878"/>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9" y="-109400"/>
            <a:ext cx="786363" cy="104787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19" y="-148371"/>
            <a:ext cx="786363" cy="1047878"/>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24" y="-109400"/>
            <a:ext cx="786363" cy="1047878"/>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44" y="-122670"/>
            <a:ext cx="786363" cy="1047878"/>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49" y="-135941"/>
            <a:ext cx="786363" cy="1047878"/>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86" y="-135941"/>
            <a:ext cx="786363" cy="1047878"/>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606" y="-88757"/>
            <a:ext cx="786363" cy="1047878"/>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54270"/>
            <a:ext cx="786363" cy="1047878"/>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31" y="-127728"/>
            <a:ext cx="786363" cy="1047878"/>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150" y="-166699"/>
            <a:ext cx="786363" cy="1047878"/>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856" y="-127728"/>
            <a:ext cx="786363" cy="1047878"/>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75" y="-140999"/>
            <a:ext cx="786363" cy="10478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80" y="-154270"/>
            <a:ext cx="786363" cy="1047878"/>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17" y="-154270"/>
            <a:ext cx="786363" cy="1047878"/>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29" y="309705"/>
            <a:ext cx="786363" cy="104787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56" y="350910"/>
            <a:ext cx="786363" cy="1047878"/>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221" y="787111"/>
            <a:ext cx="786363" cy="1047878"/>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311863"/>
            <a:ext cx="786363" cy="1047878"/>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3" y="287024"/>
            <a:ext cx="786363" cy="1047878"/>
          </a:xfrm>
          <a:prstGeom prst="rect">
            <a:avLst/>
          </a:prstGeom>
        </p:spPr>
      </p:pic>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3" y="453510"/>
            <a:ext cx="786363" cy="1047878"/>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787111"/>
            <a:ext cx="786363" cy="1047878"/>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 y="984258"/>
            <a:ext cx="786363" cy="1047878"/>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 y="1482220"/>
            <a:ext cx="786363" cy="1047878"/>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360" y="64960"/>
            <a:ext cx="786363" cy="104787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643" y="763593"/>
            <a:ext cx="786363" cy="1047878"/>
          </a:xfrm>
          <a:prstGeom prst="rect">
            <a:avLst/>
          </a:prstGeom>
        </p:spPr>
      </p:pic>
      <p:sp>
        <p:nvSpPr>
          <p:cNvPr id="39" name="CuadroTexto 38"/>
          <p:cNvSpPr txBox="1"/>
          <p:nvPr/>
        </p:nvSpPr>
        <p:spPr>
          <a:xfrm>
            <a:off x="986405" y="1655161"/>
            <a:ext cx="8256483" cy="2018424"/>
          </a:xfrm>
          <a:prstGeom prst="rect">
            <a:avLst/>
          </a:prstGeom>
          <a:noFill/>
        </p:spPr>
        <p:txBody>
          <a:bodyPr wrap="square" rtlCol="0">
            <a:prstTxWarp prst="textArchUp">
              <a:avLst/>
            </a:prstTxWarp>
            <a:spAutoFit/>
          </a:bodyPr>
          <a:lstStyle/>
          <a:p>
            <a:pPr algn="ctr"/>
            <a:r>
              <a:rPr lang="es-MX" sz="7873" b="1" dirty="0" smtClean="0">
                <a:ln>
                  <a:solidFill>
                    <a:sysClr val="windowText" lastClr="000000"/>
                  </a:solidFill>
                </a:ln>
                <a:solidFill>
                  <a:srgbClr val="660066"/>
                </a:solidFill>
                <a:latin typeface="Coffee Soda" pitchFamily="50" charset="0"/>
                <a:ea typeface="HelloTexas" panose="02000603000000000000" pitchFamily="2" charset="0"/>
              </a:rPr>
              <a:t>EJEMPLO</a:t>
            </a:r>
            <a:endParaRPr lang="es-MX" sz="7873"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1648120" y="2312368"/>
            <a:ext cx="6799240" cy="636068"/>
          </a:xfrm>
          <a:prstGeom prst="rect">
            <a:avLst/>
          </a:prstGeom>
          <a:noFill/>
        </p:spPr>
        <p:txBody>
          <a:bodyPr wrap="square" rtlCol="0">
            <a:spAutoFit/>
          </a:bodyPr>
          <a:lstStyle/>
          <a:p>
            <a:pPr algn="ctr"/>
            <a:r>
              <a:rPr lang="es-MX" sz="3543" b="1" dirty="0" smtClean="0">
                <a:latin typeface="HelloBigBen" panose="02000603000000000000" pitchFamily="2" charset="0"/>
                <a:ea typeface="HelloBigBen" panose="02000603000000000000" pitchFamily="2" charset="0"/>
              </a:rPr>
              <a:t>DE LA ACTIVIDAD</a:t>
            </a:r>
            <a:endParaRPr lang="es-MX" sz="3543"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640" y="3277160"/>
            <a:ext cx="506164" cy="674495"/>
          </a:xfrm>
          <a:prstGeom prst="rect">
            <a:avLst/>
          </a:prstGeom>
        </p:spPr>
      </p:pic>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1849" y="2964865"/>
            <a:ext cx="506164" cy="674495"/>
          </a:xfrm>
          <a:prstGeom prst="rect">
            <a:avLst/>
          </a:prstGeom>
        </p:spPr>
      </p:pic>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436" y="872320"/>
            <a:ext cx="506164" cy="674495"/>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54" y="833702"/>
            <a:ext cx="506164" cy="674495"/>
          </a:xfrm>
          <a:prstGeom prst="rect">
            <a:avLst/>
          </a:prstGeom>
        </p:spPr>
      </p:pic>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2599" y="5104586"/>
            <a:ext cx="506164" cy="674495"/>
          </a:xfrm>
          <a:prstGeom prst="rect">
            <a:avLst/>
          </a:prstGeom>
        </p:spPr>
      </p:pic>
      <p:pic>
        <p:nvPicPr>
          <p:cNvPr id="48" name="Imagen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539" y="6310926"/>
            <a:ext cx="506164" cy="674495"/>
          </a:xfrm>
          <a:prstGeom prst="rect">
            <a:avLst/>
          </a:prstGeom>
        </p:spPr>
      </p:pic>
      <p:pic>
        <p:nvPicPr>
          <p:cNvPr id="49" name="Imagen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0634" y="1588361"/>
            <a:ext cx="881566" cy="713003"/>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437" y="5442343"/>
            <a:ext cx="506164" cy="674495"/>
          </a:xfrm>
          <a:prstGeom prst="rect">
            <a:avLst/>
          </a:prstGeom>
        </p:spPr>
      </p:pic>
      <p:pic>
        <p:nvPicPr>
          <p:cNvPr id="52" name="Imagen 51"/>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flipH="1">
            <a:off x="159021" y="6049852"/>
            <a:ext cx="2084631" cy="1472725"/>
          </a:xfrm>
          <a:prstGeom prst="rect">
            <a:avLst/>
          </a:prstGeom>
        </p:spPr>
      </p:pic>
      <p:pic>
        <p:nvPicPr>
          <p:cNvPr id="4098" name="Picture 2" descr="INNOVACIÓN EDUCATIVA EN EL AULA: Café literari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309" y="3101886"/>
            <a:ext cx="5650002" cy="42375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28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95535" y="-847453"/>
            <a:ext cx="7296852" cy="94878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71"/>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a:off x="7856421" y="6072181"/>
            <a:ext cx="2084631" cy="147272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 y="-70162"/>
            <a:ext cx="786363" cy="10478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5" y="-70428"/>
            <a:ext cx="786363" cy="104787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17" y="-135941"/>
            <a:ext cx="786363" cy="1047878"/>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9" y="-109400"/>
            <a:ext cx="786363" cy="104787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19" y="-148371"/>
            <a:ext cx="786363" cy="1047878"/>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24" y="-109400"/>
            <a:ext cx="786363" cy="1047878"/>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44" y="-122670"/>
            <a:ext cx="786363" cy="1047878"/>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49" y="-135941"/>
            <a:ext cx="786363" cy="1047878"/>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86" y="-135941"/>
            <a:ext cx="786363" cy="1047878"/>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606" y="-88757"/>
            <a:ext cx="786363" cy="1047878"/>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54270"/>
            <a:ext cx="786363" cy="1047878"/>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31" y="-127728"/>
            <a:ext cx="786363" cy="1047878"/>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150" y="-166699"/>
            <a:ext cx="786363" cy="1047878"/>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856" y="-127728"/>
            <a:ext cx="786363" cy="1047878"/>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75" y="-140999"/>
            <a:ext cx="786363" cy="10478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80" y="-154270"/>
            <a:ext cx="786363" cy="1047878"/>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17" y="-154270"/>
            <a:ext cx="786363" cy="1047878"/>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29" y="309705"/>
            <a:ext cx="786363" cy="104787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56" y="350910"/>
            <a:ext cx="786363" cy="1047878"/>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221" y="787111"/>
            <a:ext cx="786363" cy="1047878"/>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311863"/>
            <a:ext cx="786363" cy="1047878"/>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3" y="287024"/>
            <a:ext cx="786363" cy="1047878"/>
          </a:xfrm>
          <a:prstGeom prst="rect">
            <a:avLst/>
          </a:prstGeom>
        </p:spPr>
      </p:pic>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3" y="453510"/>
            <a:ext cx="786363" cy="1047878"/>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787111"/>
            <a:ext cx="786363" cy="1047878"/>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 y="984258"/>
            <a:ext cx="786363" cy="1047878"/>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 y="1482220"/>
            <a:ext cx="786363" cy="1047878"/>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360" y="64960"/>
            <a:ext cx="786363" cy="104787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643" y="763593"/>
            <a:ext cx="786363" cy="1047878"/>
          </a:xfrm>
          <a:prstGeom prst="rect">
            <a:avLst/>
          </a:prstGeom>
        </p:spPr>
      </p:pic>
      <p:sp>
        <p:nvSpPr>
          <p:cNvPr id="39" name="CuadroTexto 38"/>
          <p:cNvSpPr txBox="1"/>
          <p:nvPr/>
        </p:nvSpPr>
        <p:spPr>
          <a:xfrm>
            <a:off x="986405" y="1655161"/>
            <a:ext cx="8256483" cy="2018424"/>
          </a:xfrm>
          <a:prstGeom prst="rect">
            <a:avLst/>
          </a:prstGeom>
          <a:noFill/>
        </p:spPr>
        <p:txBody>
          <a:bodyPr wrap="square" rtlCol="0">
            <a:prstTxWarp prst="textArchUp">
              <a:avLst/>
            </a:prstTxWarp>
            <a:spAutoFit/>
          </a:bodyPr>
          <a:lstStyle/>
          <a:p>
            <a:pPr algn="ctr"/>
            <a:r>
              <a:rPr lang="es-MX" sz="7873" b="1" dirty="0" smtClean="0">
                <a:ln>
                  <a:solidFill>
                    <a:sysClr val="windowText" lastClr="000000"/>
                  </a:solidFill>
                </a:ln>
                <a:solidFill>
                  <a:srgbClr val="660066"/>
                </a:solidFill>
                <a:latin typeface="Coffee Soda" pitchFamily="50" charset="0"/>
                <a:ea typeface="HelloTexas" panose="02000603000000000000" pitchFamily="2" charset="0"/>
              </a:rPr>
              <a:t>FUENTES</a:t>
            </a:r>
            <a:endParaRPr lang="es-MX" sz="7873"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1648120" y="2312368"/>
            <a:ext cx="6799240" cy="636068"/>
          </a:xfrm>
          <a:prstGeom prst="rect">
            <a:avLst/>
          </a:prstGeom>
          <a:noFill/>
        </p:spPr>
        <p:txBody>
          <a:bodyPr wrap="square" rtlCol="0">
            <a:spAutoFit/>
          </a:bodyPr>
          <a:lstStyle/>
          <a:p>
            <a:pPr algn="ctr"/>
            <a:r>
              <a:rPr lang="es-MX" sz="3543" b="1" dirty="0" smtClean="0">
                <a:latin typeface="HelloBigBen" panose="02000603000000000000" pitchFamily="2" charset="0"/>
                <a:ea typeface="HelloBigBen" panose="02000603000000000000" pitchFamily="2" charset="0"/>
              </a:rPr>
              <a:t>PARA LA EDICIÓN</a:t>
            </a:r>
            <a:endParaRPr lang="es-MX" sz="3543"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516" y="3326353"/>
            <a:ext cx="506164" cy="674495"/>
          </a:xfrm>
          <a:prstGeom prst="rect">
            <a:avLst/>
          </a:prstGeom>
        </p:spPr>
      </p:pic>
      <p:pic>
        <p:nvPicPr>
          <p:cNvPr id="44" name="Imagen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772" y="4796693"/>
            <a:ext cx="506164" cy="674495"/>
          </a:xfrm>
          <a:prstGeom prst="rect">
            <a:avLst/>
          </a:prstGeom>
        </p:spPr>
      </p:pic>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436" y="872320"/>
            <a:ext cx="506164" cy="674495"/>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54" y="833702"/>
            <a:ext cx="506164" cy="674495"/>
          </a:xfrm>
          <a:prstGeom prst="rect">
            <a:avLst/>
          </a:prstGeom>
        </p:spPr>
      </p:pic>
      <p:pic>
        <p:nvPicPr>
          <p:cNvPr id="47" name="Imagen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5199" y="5229281"/>
            <a:ext cx="506164" cy="674495"/>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254" y="5375357"/>
            <a:ext cx="506164" cy="674495"/>
          </a:xfrm>
          <a:prstGeom prst="rect">
            <a:avLst/>
          </a:prstGeom>
        </p:spPr>
      </p:pic>
      <p:pic>
        <p:nvPicPr>
          <p:cNvPr id="52" name="Imagen 51"/>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flipH="1">
            <a:off x="159021" y="6049852"/>
            <a:ext cx="2084631" cy="1472725"/>
          </a:xfrm>
          <a:prstGeom prst="rect">
            <a:avLst/>
          </a:prstGeom>
        </p:spPr>
      </p:pic>
      <p:sp>
        <p:nvSpPr>
          <p:cNvPr id="50" name="Rectángulo 49"/>
          <p:cNvSpPr/>
          <p:nvPr/>
        </p:nvSpPr>
        <p:spPr>
          <a:xfrm>
            <a:off x="1735229" y="3116617"/>
            <a:ext cx="2217274" cy="523220"/>
          </a:xfrm>
          <a:prstGeom prst="rect">
            <a:avLst/>
          </a:prstGeom>
        </p:spPr>
        <p:txBody>
          <a:bodyPr wrap="none">
            <a:spAutoFit/>
          </a:bodyPr>
          <a:lstStyle/>
          <a:p>
            <a:r>
              <a:rPr lang="es-ES" sz="2800" b="1" dirty="0" err="1" smtClean="0">
                <a:latin typeface="HelloBigBen" panose="02000603000000000000" pitchFamily="2" charset="0"/>
                <a:ea typeface="HelloBigBen" panose="02000603000000000000" pitchFamily="2" charset="0"/>
                <a:cs typeface="Times New Roman" panose="02020603050405020304" pitchFamily="18" charset="0"/>
              </a:rPr>
              <a:t>Hellobig</a:t>
            </a:r>
            <a:r>
              <a:rPr lang="es-ES" sz="2800" b="1" dirty="0" err="1" smtClean="0">
                <a:latin typeface="HelloBigBen" panose="02000603000000000000" pitchFamily="2" charset="0"/>
                <a:ea typeface="HelloBigBen" panose="02000603000000000000" pitchFamily="2" charset="0"/>
                <a:cs typeface="Times New Roman" panose="02020603050405020304" pitchFamily="18" charset="0"/>
              </a:rPr>
              <a:t>ben</a:t>
            </a:r>
            <a:endParaRPr lang="es-MX" sz="2800" dirty="0">
              <a:latin typeface="HelloBigBen" panose="02000603000000000000" pitchFamily="2" charset="0"/>
              <a:ea typeface="HelloBigBen" panose="02000603000000000000" pitchFamily="2" charset="0"/>
            </a:endParaRPr>
          </a:p>
        </p:txBody>
      </p:sp>
      <p:sp>
        <p:nvSpPr>
          <p:cNvPr id="53" name="Rectángulo 52"/>
          <p:cNvSpPr/>
          <p:nvPr/>
        </p:nvSpPr>
        <p:spPr>
          <a:xfrm>
            <a:off x="1707226" y="3636277"/>
            <a:ext cx="2645276" cy="523220"/>
          </a:xfrm>
          <a:prstGeom prst="rect">
            <a:avLst/>
          </a:prstGeom>
        </p:spPr>
        <p:txBody>
          <a:bodyPr wrap="none">
            <a:spAutoFit/>
          </a:bodyPr>
          <a:lstStyle/>
          <a:p>
            <a:r>
              <a:rPr lang="es-ES" sz="2800" b="1" dirty="0" err="1" smtClean="0">
                <a:ln>
                  <a:solidFill>
                    <a:schemeClr val="tx1"/>
                  </a:solidFill>
                </a:ln>
                <a:solidFill>
                  <a:srgbClr val="660066"/>
                </a:solidFill>
                <a:latin typeface="Coffee Soda" pitchFamily="50" charset="0"/>
                <a:ea typeface="HelloBigDeal" panose="02000603000000000000" pitchFamily="2" charset="0"/>
                <a:cs typeface="Times New Roman" panose="02020603050405020304" pitchFamily="18" charset="0"/>
              </a:rPr>
              <a:t>Coffee</a:t>
            </a:r>
            <a:r>
              <a:rPr lang="es-ES" sz="2800" b="1" dirty="0" smtClean="0">
                <a:ln>
                  <a:solidFill>
                    <a:schemeClr val="tx1"/>
                  </a:solidFill>
                </a:ln>
                <a:solidFill>
                  <a:srgbClr val="660066"/>
                </a:solidFill>
                <a:latin typeface="Coffee Soda" pitchFamily="50" charset="0"/>
                <a:ea typeface="HelloBigDeal" panose="02000603000000000000" pitchFamily="2" charset="0"/>
                <a:cs typeface="Times New Roman" panose="02020603050405020304" pitchFamily="18" charset="0"/>
              </a:rPr>
              <a:t> soda</a:t>
            </a:r>
            <a:endParaRPr lang="es-MX" sz="2800" dirty="0">
              <a:ln>
                <a:solidFill>
                  <a:schemeClr val="tx1"/>
                </a:solidFill>
              </a:ln>
              <a:solidFill>
                <a:srgbClr val="660066"/>
              </a:solidFill>
              <a:latin typeface="Coffee Soda" pitchFamily="50" charset="0"/>
            </a:endParaRPr>
          </a:p>
        </p:txBody>
      </p:sp>
      <p:sp>
        <p:nvSpPr>
          <p:cNvPr id="54" name="Rectángulo 53"/>
          <p:cNvSpPr/>
          <p:nvPr/>
        </p:nvSpPr>
        <p:spPr>
          <a:xfrm>
            <a:off x="1703893" y="4143326"/>
            <a:ext cx="1366080" cy="461665"/>
          </a:xfrm>
          <a:prstGeom prst="rect">
            <a:avLst/>
          </a:prstGeom>
        </p:spPr>
        <p:txBody>
          <a:bodyPr wrap="none">
            <a:spAutoFit/>
          </a:bodyPr>
          <a:lstStyle/>
          <a:p>
            <a:pPr algn="ctr" defTabSz="899861" eaLnBrk="0" fontAlgn="base" hangingPunct="0">
              <a:spcBef>
                <a:spcPct val="0"/>
              </a:spcBef>
              <a:spcAft>
                <a:spcPct val="0"/>
              </a:spcAft>
            </a:pPr>
            <a:r>
              <a:rPr lang="es-ES" altLang="es-MX" sz="2400" dirty="0" err="1" smtClean="0">
                <a:latin typeface="Only You" pitchFamily="50" charset="0"/>
              </a:rPr>
              <a:t>Only</a:t>
            </a:r>
            <a:r>
              <a:rPr lang="es-ES" altLang="es-MX" sz="2400" dirty="0" smtClean="0">
                <a:latin typeface="Only You" pitchFamily="50" charset="0"/>
              </a:rPr>
              <a:t> </a:t>
            </a:r>
            <a:r>
              <a:rPr lang="es-ES" altLang="es-MX" sz="2400" dirty="0" err="1" smtClean="0">
                <a:latin typeface="Only You" pitchFamily="50" charset="0"/>
              </a:rPr>
              <a:t>You</a:t>
            </a:r>
            <a:endParaRPr lang="es-ES" altLang="es-MX" sz="2400" dirty="0">
              <a:latin typeface="Only You" pitchFamily="50" charset="0"/>
            </a:endParaRPr>
          </a:p>
        </p:txBody>
      </p:sp>
      <p:sp>
        <p:nvSpPr>
          <p:cNvPr id="55" name="Rectángulo 54"/>
          <p:cNvSpPr/>
          <p:nvPr/>
        </p:nvSpPr>
        <p:spPr>
          <a:xfrm>
            <a:off x="1735229" y="4525269"/>
            <a:ext cx="2613088" cy="369332"/>
          </a:xfrm>
          <a:prstGeom prst="rect">
            <a:avLst/>
          </a:prstGeom>
        </p:spPr>
        <p:txBody>
          <a:bodyPr wrap="none">
            <a:spAutoFit/>
          </a:bodyPr>
          <a:lstStyle/>
          <a:p>
            <a:r>
              <a:rPr lang="es-ES" dirty="0" smtClean="0">
                <a:latin typeface="KG Miss Kindergarten" panose="02000000000000000000" pitchFamily="2" charset="0"/>
              </a:rPr>
              <a:t>KG Miss </a:t>
            </a:r>
            <a:r>
              <a:rPr lang="es-ES" dirty="0" smtClean="0">
                <a:latin typeface="KG Miss Kindergarten" panose="02000000000000000000" pitchFamily="2" charset="0"/>
              </a:rPr>
              <a:t>Kindergarten</a:t>
            </a:r>
            <a:endParaRPr lang="es-MX" dirty="0">
              <a:latin typeface="KG Miss Kindergarten" panose="02000000000000000000" pitchFamily="2" charset="0"/>
            </a:endParaRPr>
          </a:p>
        </p:txBody>
      </p:sp>
      <p:sp>
        <p:nvSpPr>
          <p:cNvPr id="57" name="CuadroTexto 56"/>
          <p:cNvSpPr txBox="1"/>
          <p:nvPr/>
        </p:nvSpPr>
        <p:spPr>
          <a:xfrm>
            <a:off x="5853036" y="3150740"/>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58" name="Imagen 57">
            <a:extLst>
              <a:ext uri="{FF2B5EF4-FFF2-40B4-BE49-F238E27FC236}">
                <a16:creationId xmlns:a16="http://schemas.microsoft.com/office/drawing/2014/main" xmlns="" id="{4C2EDD09-41BB-D9CF-FBB3-4AA856CD1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556" y="4387911"/>
            <a:ext cx="1829395" cy="1492061"/>
          </a:xfrm>
          <a:prstGeom prst="rect">
            <a:avLst/>
          </a:prstGeom>
        </p:spPr>
      </p:pic>
      <p:sp>
        <p:nvSpPr>
          <p:cNvPr id="59" name="CuadroTexto 58"/>
          <p:cNvSpPr txBox="1"/>
          <p:nvPr/>
        </p:nvSpPr>
        <p:spPr>
          <a:xfrm>
            <a:off x="1987700" y="5851724"/>
            <a:ext cx="6400230" cy="1631216"/>
          </a:xfrm>
          <a:prstGeom prst="rect">
            <a:avLst/>
          </a:prstGeom>
          <a:noFill/>
        </p:spPr>
        <p:txBody>
          <a:bodyPr wrap="square" rtlCol="0">
            <a:spAutoFit/>
          </a:bodyPr>
          <a:lstStyle/>
          <a:p>
            <a:pPr algn="just"/>
            <a:r>
              <a:rPr lang="es-MX" sz="2000" dirty="0">
                <a:latin typeface="KG Miss Speechy IPA" panose="02000000000000000000" pitchFamily="2" charset="0"/>
              </a:rPr>
              <a:t>Este material es gratuito. Puedes conseguirlo en la página de Facebook “Aula </a:t>
            </a:r>
            <a:r>
              <a:rPr lang="es-MX" sz="2000" dirty="0" smtClean="0">
                <a:latin typeface="KG Miss Speechy IPA" panose="02000000000000000000" pitchFamily="2" charset="0"/>
              </a:rPr>
              <a:t>Creativa”, </a:t>
            </a:r>
            <a:r>
              <a:rPr lang="es-MX" sz="2000" dirty="0">
                <a:latin typeface="KG Miss Speechy IPA" panose="02000000000000000000" pitchFamily="2" charset="0"/>
              </a:rPr>
              <a:t>en el canal de </a:t>
            </a:r>
            <a:r>
              <a:rPr lang="es-MX" sz="2000" dirty="0" smtClean="0">
                <a:latin typeface="KG Miss Speechy IPA" panose="02000000000000000000" pitchFamily="2" charset="0"/>
              </a:rPr>
              <a:t>YouTube </a:t>
            </a:r>
            <a:r>
              <a:rPr lang="es-MX" sz="2000" dirty="0">
                <a:latin typeface="KG Miss Speechy IPA" panose="02000000000000000000" pitchFamily="2" charset="0"/>
              </a:rPr>
              <a:t>“Mtra. Karen Lucía” </a:t>
            </a:r>
            <a:r>
              <a:rPr lang="es-MX" sz="2000" dirty="0" smtClean="0">
                <a:latin typeface="KG Miss Speechy IPA" panose="02000000000000000000" pitchFamily="2" charset="0"/>
              </a:rPr>
              <a:t>o en mi página web </a:t>
            </a:r>
            <a:r>
              <a:rPr lang="es-MX" sz="2000" dirty="0" smtClean="0">
                <a:latin typeface="KG Miss Speechy IPA" panose="02000000000000000000" pitchFamily="2" charset="0"/>
                <a:hlinkClick r:id="rId6"/>
              </a:rPr>
              <a:t>www.aulacreativa.com.mx</a:t>
            </a:r>
            <a:r>
              <a:rPr lang="es-MX" sz="2000" dirty="0" smtClean="0">
                <a:latin typeface="KG Miss Speechy IPA" panose="02000000000000000000" pitchFamily="2" charset="0"/>
              </a:rPr>
              <a:t> en </a:t>
            </a:r>
            <a:r>
              <a:rPr lang="es-MX" sz="2000" dirty="0">
                <a:latin typeface="KG Miss Speechy IPA" panose="02000000000000000000" pitchFamily="2" charset="0"/>
              </a:rPr>
              <a:t>donde estaré compartiendo los links de descarga.</a:t>
            </a:r>
          </a:p>
        </p:txBody>
      </p:sp>
    </p:spTree>
    <p:extLst>
      <p:ext uri="{BB962C8B-B14F-4D97-AF65-F5344CB8AC3E}">
        <p14:creationId xmlns:p14="http://schemas.microsoft.com/office/powerpoint/2010/main" val="351194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95535" y="-847453"/>
            <a:ext cx="7296852" cy="948786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71"/>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a:off x="7856421" y="6072181"/>
            <a:ext cx="2084631" cy="147272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2" y="-70162"/>
            <a:ext cx="786363" cy="104787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75" y="-70428"/>
            <a:ext cx="786363" cy="104787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8217" y="-135941"/>
            <a:ext cx="786363" cy="1047878"/>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9" y="-109400"/>
            <a:ext cx="786363" cy="104787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19" y="-148371"/>
            <a:ext cx="786363" cy="1047878"/>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3224" y="-109400"/>
            <a:ext cx="786363" cy="1047878"/>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844" y="-122670"/>
            <a:ext cx="786363" cy="1047878"/>
          </a:xfrm>
          <a:prstGeom prst="rect">
            <a:avLst/>
          </a:prstGeom>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549" y="-135941"/>
            <a:ext cx="786363" cy="1047878"/>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586" y="-135941"/>
            <a:ext cx="786363" cy="1047878"/>
          </a:xfrm>
          <a:prstGeom prst="rect">
            <a:avLst/>
          </a:prstGeom>
        </p:spPr>
      </p:pic>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606" y="-88757"/>
            <a:ext cx="786363" cy="1047878"/>
          </a:xfrm>
          <a:prstGeom prst="rect">
            <a:avLst/>
          </a:prstGeom>
        </p:spPr>
      </p:pic>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54270"/>
            <a:ext cx="786363" cy="1047878"/>
          </a:xfrm>
          <a:prstGeom prst="rect">
            <a:avLst/>
          </a:prstGeom>
        </p:spPr>
      </p:pic>
      <p:pic>
        <p:nvPicPr>
          <p:cNvPr id="22" name="Imagen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531" y="-127728"/>
            <a:ext cx="786363" cy="1047878"/>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4150" y="-166699"/>
            <a:ext cx="786363" cy="1047878"/>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856" y="-127728"/>
            <a:ext cx="786363" cy="1047878"/>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475" y="-140999"/>
            <a:ext cx="786363" cy="1047878"/>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4180" y="-154270"/>
            <a:ext cx="786363" cy="1047878"/>
          </a:xfrm>
          <a:prstGeom prst="rect">
            <a:avLst/>
          </a:prstGeom>
        </p:spPr>
      </p:pic>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17" y="-154270"/>
            <a:ext cx="786363" cy="1047878"/>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529" y="309705"/>
            <a:ext cx="786363" cy="1047878"/>
          </a:xfrm>
          <a:prstGeom prst="rect">
            <a:avLst/>
          </a:prstGeom>
        </p:spPr>
      </p:pic>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556" y="350910"/>
            <a:ext cx="786363" cy="1047878"/>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221" y="787111"/>
            <a:ext cx="786363" cy="1047878"/>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849" y="1311863"/>
            <a:ext cx="786363" cy="1047878"/>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3" y="287024"/>
            <a:ext cx="786363" cy="1047878"/>
          </a:xfrm>
          <a:prstGeom prst="rect">
            <a:avLst/>
          </a:prstGeom>
        </p:spPr>
      </p:pic>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3" y="453510"/>
            <a:ext cx="786363" cy="1047878"/>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71" y="787111"/>
            <a:ext cx="786363" cy="1047878"/>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08" y="984258"/>
            <a:ext cx="786363" cy="1047878"/>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 y="1482220"/>
            <a:ext cx="786363" cy="1047878"/>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360" y="64960"/>
            <a:ext cx="786363" cy="1047878"/>
          </a:xfrm>
          <a:prstGeom prst="rect">
            <a:avLst/>
          </a:prstGeom>
        </p:spPr>
      </p:pic>
      <p:pic>
        <p:nvPicPr>
          <p:cNvPr id="38" name="Imagen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643" y="763593"/>
            <a:ext cx="786363" cy="1047878"/>
          </a:xfrm>
          <a:prstGeom prst="rect">
            <a:avLst/>
          </a:prstGeom>
        </p:spPr>
      </p:pic>
      <p:sp>
        <p:nvSpPr>
          <p:cNvPr id="39" name="CuadroTexto 38"/>
          <p:cNvSpPr txBox="1"/>
          <p:nvPr/>
        </p:nvSpPr>
        <p:spPr>
          <a:xfrm>
            <a:off x="986405" y="1655161"/>
            <a:ext cx="8256483" cy="2018424"/>
          </a:xfrm>
          <a:prstGeom prst="rect">
            <a:avLst/>
          </a:prstGeom>
          <a:noFill/>
        </p:spPr>
        <p:txBody>
          <a:bodyPr wrap="square" rtlCol="0">
            <a:prstTxWarp prst="textArchUp">
              <a:avLst/>
            </a:prstTxWarp>
            <a:spAutoFit/>
          </a:bodyPr>
          <a:lstStyle/>
          <a:p>
            <a:pPr algn="ctr"/>
            <a:r>
              <a:rPr lang="es-MX" sz="7873" b="1" dirty="0" smtClean="0">
                <a:ln>
                  <a:solidFill>
                    <a:sysClr val="windowText" lastClr="000000"/>
                  </a:solidFill>
                </a:ln>
                <a:solidFill>
                  <a:srgbClr val="660066"/>
                </a:solidFill>
                <a:latin typeface="Coffee Soda" pitchFamily="50" charset="0"/>
                <a:ea typeface="HelloTexas" panose="02000603000000000000" pitchFamily="2" charset="0"/>
              </a:rPr>
              <a:t>SIGUEME</a:t>
            </a:r>
            <a:endParaRPr lang="es-MX" sz="7873" b="1" dirty="0">
              <a:ln>
                <a:solidFill>
                  <a:sysClr val="windowText" lastClr="000000"/>
                </a:solidFill>
              </a:ln>
              <a:solidFill>
                <a:srgbClr val="660066"/>
              </a:solidFill>
              <a:latin typeface="Coffee Soda" pitchFamily="50" charset="0"/>
              <a:ea typeface="HelloTexas" panose="02000603000000000000" pitchFamily="2" charset="0"/>
            </a:endParaRPr>
          </a:p>
        </p:txBody>
      </p:sp>
      <p:pic>
        <p:nvPicPr>
          <p:cNvPr id="45" name="Imagen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436" y="872320"/>
            <a:ext cx="506164" cy="674495"/>
          </a:xfrm>
          <a:prstGeom prst="rect">
            <a:avLst/>
          </a:prstGeom>
        </p:spPr>
      </p:pic>
      <p:pic>
        <p:nvPicPr>
          <p:cNvPr id="46" name="Imagen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54" y="833702"/>
            <a:ext cx="506164" cy="674495"/>
          </a:xfrm>
          <a:prstGeom prst="rect">
            <a:avLst/>
          </a:prstGeom>
        </p:spPr>
      </p:pic>
      <p:pic>
        <p:nvPicPr>
          <p:cNvPr id="52" name="Imagen 51"/>
          <p:cNvPicPr>
            <a:picLocks noChangeAspect="1"/>
          </p:cNvPicPr>
          <p:nvPr/>
        </p:nvPicPr>
        <p:blipFill rotWithShape="1">
          <a:blip r:embed="rId2">
            <a:extLst>
              <a:ext uri="{28A0092B-C50C-407E-A947-70E740481C1C}">
                <a14:useLocalDpi xmlns:a14="http://schemas.microsoft.com/office/drawing/2010/main" val="0"/>
              </a:ext>
            </a:extLst>
          </a:blip>
          <a:srcRect b="50334"/>
          <a:stretch/>
        </p:blipFill>
        <p:spPr>
          <a:xfrm flipH="1">
            <a:off x="159021" y="6049852"/>
            <a:ext cx="2084631" cy="1472725"/>
          </a:xfrm>
          <a:prstGeom prst="rect">
            <a:avLst/>
          </a:prstGeom>
        </p:spPr>
      </p:pic>
      <p:sp>
        <p:nvSpPr>
          <p:cNvPr id="49" name="CuadroTexto 48"/>
          <p:cNvSpPr txBox="1"/>
          <p:nvPr/>
        </p:nvSpPr>
        <p:spPr>
          <a:xfrm>
            <a:off x="2096737" y="2743807"/>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Aula Creativa</a:t>
            </a:r>
            <a:endParaRPr lang="es-MX" sz="2370" dirty="0">
              <a:latin typeface="KG Miss Speechy IPA" panose="02000000000000000000" pitchFamily="2" charset="0"/>
            </a:endParaRPr>
          </a:p>
        </p:txBody>
      </p:sp>
      <p:pic>
        <p:nvPicPr>
          <p:cNvPr id="56" name="Picture 6" descr="logotipo de tiktok png, icono de tikok png transparente, logotipo de la  aplicación de tikok png 18930463 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518" t="15716" r="16763" b="15094"/>
          <a:stretch/>
        </p:blipFill>
        <p:spPr bwMode="auto">
          <a:xfrm>
            <a:off x="898667" y="3726433"/>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60" name="CuadroTexto 59"/>
          <p:cNvSpPr txBox="1"/>
          <p:nvPr/>
        </p:nvSpPr>
        <p:spPr>
          <a:xfrm>
            <a:off x="2179374" y="4141101"/>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Karenf.09</a:t>
            </a:r>
            <a:endParaRPr lang="es-MX" sz="2370" dirty="0">
              <a:latin typeface="KG Miss Speechy IPA" panose="02000000000000000000" pitchFamily="2" charset="0"/>
            </a:endParaRPr>
          </a:p>
        </p:txBody>
      </p:sp>
      <p:pic>
        <p:nvPicPr>
          <p:cNvPr id="61" name="Picture 4" descr="Archivo:Youtube logo.png - Wikipedia, la enciclopedia libr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2919" y="5242538"/>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62" name="CuadroTexto 61"/>
          <p:cNvSpPr txBox="1"/>
          <p:nvPr/>
        </p:nvSpPr>
        <p:spPr>
          <a:xfrm>
            <a:off x="2209117" y="5435469"/>
            <a:ext cx="4542779" cy="457048"/>
          </a:xfrm>
          <a:prstGeom prst="rect">
            <a:avLst/>
          </a:prstGeom>
          <a:noFill/>
        </p:spPr>
        <p:txBody>
          <a:bodyPr wrap="square" rtlCol="0">
            <a:spAutoFit/>
          </a:bodyPr>
          <a:lstStyle/>
          <a:p>
            <a:pPr algn="just"/>
            <a:r>
              <a:rPr lang="es-MX" sz="2370" dirty="0" smtClean="0">
                <a:latin typeface="KG Miss Speechy IPA" panose="02000000000000000000" pitchFamily="2" charset="0"/>
              </a:rPr>
              <a:t>Mtra. Karen Lucía</a:t>
            </a:r>
            <a:endParaRPr lang="es-MX" sz="2370" dirty="0">
              <a:latin typeface="KG Miss Speechy IPA" panose="02000000000000000000" pitchFamily="2" charset="0"/>
            </a:endParaRPr>
          </a:p>
        </p:txBody>
      </p:sp>
      <p:pic>
        <p:nvPicPr>
          <p:cNvPr id="63" name="Imagen 62">
            <a:hlinkClick r:id="rId9"/>
          </p:cNvPr>
          <p:cNvPicPr>
            <a:picLocks noChangeAspect="1"/>
          </p:cNvPicPr>
          <p:nvPr/>
        </p:nvPicPr>
        <p:blipFill>
          <a:blip r:embed="rId10"/>
          <a:stretch>
            <a:fillRect/>
          </a:stretch>
        </p:blipFill>
        <p:spPr>
          <a:xfrm>
            <a:off x="5353339" y="5264545"/>
            <a:ext cx="1708991" cy="1217235"/>
          </a:xfrm>
          <a:prstGeom prst="rect">
            <a:avLst/>
          </a:prstGeom>
          <a:ln>
            <a:noFill/>
          </a:ln>
          <a:effectLst>
            <a:outerShdw blurRad="190500" algn="tl" rotWithShape="0">
              <a:srgbClr val="000000">
                <a:alpha val="70000"/>
              </a:srgbClr>
            </a:outerShdw>
          </a:effectLst>
        </p:spPr>
      </p:pic>
      <p:pic>
        <p:nvPicPr>
          <p:cNvPr id="64" name="Picture 8" descr="WhatsApp - Wikipedia, la enciclopedia libr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0159" y="3444820"/>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65" name="CuadroTexto 64"/>
          <p:cNvSpPr txBox="1"/>
          <p:nvPr/>
        </p:nvSpPr>
        <p:spPr>
          <a:xfrm>
            <a:off x="6969505" y="3624142"/>
            <a:ext cx="2107736" cy="1323439"/>
          </a:xfrm>
          <a:prstGeom prst="rect">
            <a:avLst/>
          </a:prstGeom>
          <a:noFill/>
        </p:spPr>
        <p:txBody>
          <a:bodyPr wrap="square" rtlCol="0">
            <a:spAutoFit/>
          </a:bodyPr>
          <a:lstStyle/>
          <a:p>
            <a:pPr algn="ctr"/>
            <a:r>
              <a:rPr lang="es-MX" sz="1600" dirty="0" smtClean="0">
                <a:latin typeface="KG Miss Speechy IPA" panose="02000000000000000000" pitchFamily="2" charset="0"/>
              </a:rPr>
              <a:t>Grupo de WhatsApp</a:t>
            </a:r>
          </a:p>
          <a:p>
            <a:pPr algn="ctr"/>
            <a:r>
              <a:rPr lang="es-MX" sz="1600" dirty="0" smtClean="0">
                <a:latin typeface="KG Miss Speechy IPA" panose="02000000000000000000" pitchFamily="2" charset="0"/>
              </a:rPr>
              <a:t>INFORMATIVO</a:t>
            </a:r>
          </a:p>
          <a:p>
            <a:pPr algn="ctr"/>
            <a:r>
              <a:rPr lang="es-MX" sz="1600" dirty="0" smtClean="0">
                <a:latin typeface="KG Miss Speechy IPA" panose="02000000000000000000" pitchFamily="2" charset="0"/>
              </a:rPr>
              <a:t>Clic en el ícono para unirse</a:t>
            </a:r>
            <a:endParaRPr lang="es-MX" sz="1600" dirty="0">
              <a:latin typeface="KG Miss Speechy IPA" panose="02000000000000000000" pitchFamily="2" charset="0"/>
            </a:endParaRPr>
          </a:p>
        </p:txBody>
      </p:sp>
      <p:sp>
        <p:nvSpPr>
          <p:cNvPr id="66" name="CuadroTexto 65"/>
          <p:cNvSpPr txBox="1"/>
          <p:nvPr/>
        </p:nvSpPr>
        <p:spPr>
          <a:xfrm>
            <a:off x="7123618" y="5284391"/>
            <a:ext cx="2040881" cy="1015663"/>
          </a:xfrm>
          <a:prstGeom prst="rect">
            <a:avLst/>
          </a:prstGeom>
          <a:noFill/>
        </p:spPr>
        <p:txBody>
          <a:bodyPr wrap="square" rtlCol="0">
            <a:spAutoFit/>
          </a:bodyPr>
          <a:lstStyle/>
          <a:p>
            <a:pPr algn="ctr"/>
            <a:r>
              <a:rPr lang="es-MX" sz="2000" dirty="0" smtClean="0">
                <a:latin typeface="KG Miss Speechy IPA" panose="02000000000000000000" pitchFamily="2" charset="0"/>
              </a:rPr>
              <a:t>Página web</a:t>
            </a:r>
          </a:p>
          <a:p>
            <a:pPr algn="ctr"/>
            <a:r>
              <a:rPr lang="es-MX" sz="2000" dirty="0" smtClean="0">
                <a:latin typeface="KG Miss Speechy IPA" panose="02000000000000000000" pitchFamily="2" charset="0"/>
              </a:rPr>
              <a:t>Clic para dirigirse a ella</a:t>
            </a:r>
            <a:endParaRPr lang="es-MX" sz="2000" dirty="0">
              <a:latin typeface="KG Miss Speechy IPA" panose="02000000000000000000" pitchFamily="2" charset="0"/>
            </a:endParaRPr>
          </a:p>
        </p:txBody>
      </p:sp>
      <p:sp>
        <p:nvSpPr>
          <p:cNvPr id="67" name="CuadroTexto 66"/>
          <p:cNvSpPr txBox="1"/>
          <p:nvPr/>
        </p:nvSpPr>
        <p:spPr>
          <a:xfrm>
            <a:off x="6850822" y="2791855"/>
            <a:ext cx="4203076" cy="457048"/>
          </a:xfrm>
          <a:prstGeom prst="rect">
            <a:avLst/>
          </a:prstGeom>
          <a:noFill/>
        </p:spPr>
        <p:txBody>
          <a:bodyPr wrap="square" rtlCol="0">
            <a:spAutoFit/>
          </a:bodyPr>
          <a:lstStyle/>
          <a:p>
            <a:pPr algn="just"/>
            <a:r>
              <a:rPr lang="es-MX" sz="2370" dirty="0" err="1" smtClean="0">
                <a:latin typeface="KG Miss Speechy IPA" panose="02000000000000000000" pitchFamily="2" charset="0"/>
              </a:rPr>
              <a:t>Creativa.aula</a:t>
            </a:r>
            <a:endParaRPr lang="es-MX" sz="2370" dirty="0">
              <a:latin typeface="KG Miss Speechy IPA" panose="02000000000000000000" pitchFamily="2" charset="0"/>
            </a:endParaRPr>
          </a:p>
        </p:txBody>
      </p:sp>
      <p:pic>
        <p:nvPicPr>
          <p:cNvPr id="68" name="Picture 2" descr="Logo Fb - Vectores y PSD gratuitos para descargar">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3566" r="13259"/>
          <a:stretch/>
        </p:blipFill>
        <p:spPr bwMode="auto">
          <a:xfrm>
            <a:off x="942919" y="2157162"/>
            <a:ext cx="1134165" cy="154993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Instagram (@instagram) • Instagram photos and videos">
            <a:hlinkClick r:id="rId15"/>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5193" t="15185" r="13090" b="16730"/>
          <a:stretch/>
        </p:blipFill>
        <p:spPr bwMode="auto">
          <a:xfrm>
            <a:off x="5636929" y="2263691"/>
            <a:ext cx="1284051" cy="121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9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94" y="6936252"/>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197" y="1140183"/>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9989" y="7028905"/>
            <a:ext cx="596424" cy="482383"/>
          </a:xfrm>
          <a:prstGeom prst="rect">
            <a:avLst/>
          </a:prstGeom>
        </p:spPr>
      </p:pic>
      <p:graphicFrame>
        <p:nvGraphicFramePr>
          <p:cNvPr id="43" name="Tabla 42"/>
          <p:cNvGraphicFramePr>
            <a:graphicFrameLocks noGrp="1"/>
          </p:cNvGraphicFramePr>
          <p:nvPr>
            <p:extLst>
              <p:ext uri="{D42A27DB-BD31-4B8C-83A1-F6EECF244321}">
                <p14:modId xmlns:p14="http://schemas.microsoft.com/office/powerpoint/2010/main" val="2338998294"/>
              </p:ext>
            </p:extLst>
          </p:nvPr>
        </p:nvGraphicFramePr>
        <p:xfrm>
          <a:off x="575834" y="1878640"/>
          <a:ext cx="9117470" cy="5144348"/>
        </p:xfrm>
        <a:graphic>
          <a:graphicData uri="http://schemas.openxmlformats.org/drawingml/2006/table">
            <a:tbl>
              <a:tblPr firstRow="1" bandRow="1">
                <a:tableStyleId>{5C22544A-7EE6-4342-B048-85BDC9FD1C3A}</a:tableStyleId>
              </a:tblPr>
              <a:tblGrid>
                <a:gridCol w="1179595"/>
                <a:gridCol w="359875"/>
                <a:gridCol w="651203"/>
                <a:gridCol w="925394"/>
                <a:gridCol w="359875"/>
                <a:gridCol w="1077438"/>
                <a:gridCol w="1260192"/>
                <a:gridCol w="406141"/>
                <a:gridCol w="674954"/>
                <a:gridCol w="1874723"/>
                <a:gridCol w="348080"/>
              </a:tblGrid>
              <a:tr h="536345">
                <a:tc gridSpan="3">
                  <a:txBody>
                    <a:bodyPr/>
                    <a:lstStyle/>
                    <a:p>
                      <a:r>
                        <a:rPr lang="es-ES" sz="1400" b="1" dirty="0" smtClean="0">
                          <a:solidFill>
                            <a:schemeClr val="tx1"/>
                          </a:solidFill>
                          <a:latin typeface="KG Miss Speechy IPA" panose="02000000000000000000" pitchFamily="2" charset="0"/>
                        </a:rPr>
                        <a:t>Nombre del proyecto: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8">
                  <a:txBody>
                    <a:bodyPr/>
                    <a:lstStyle/>
                    <a:p>
                      <a:r>
                        <a:rPr lang="es-MX" sz="1400" b="0" dirty="0" smtClean="0">
                          <a:solidFill>
                            <a:schemeClr val="tx1"/>
                          </a:solidFill>
                          <a:latin typeface="KG Miss Kindergarten" panose="02000000000000000000" pitchFamily="2" charset="0"/>
                        </a:rPr>
                        <a:t>Chocolatito</a:t>
                      </a:r>
                      <a:r>
                        <a:rPr lang="es-MX" sz="1400" b="0" baseline="0" dirty="0" smtClean="0">
                          <a:solidFill>
                            <a:schemeClr val="tx1"/>
                          </a:solidFill>
                          <a:latin typeface="KG Miss Kindergarten" panose="02000000000000000000" pitchFamily="2" charset="0"/>
                        </a:rPr>
                        <a:t> literario – Leyendas y Calaveritas</a:t>
                      </a:r>
                      <a:endParaRPr lang="es-MX" sz="1400" b="0" dirty="0">
                        <a:solidFill>
                          <a:schemeClr val="tx1"/>
                        </a:solidFill>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9451">
                <a:tc gridSpan="3">
                  <a:txBody>
                    <a:bodyPr/>
                    <a:lstStyle/>
                    <a:p>
                      <a:r>
                        <a:rPr lang="es-ES" sz="1400" b="1" dirty="0" smtClean="0">
                          <a:solidFill>
                            <a:schemeClr val="tx1"/>
                          </a:solidFill>
                          <a:latin typeface="KG Miss Speechy IPA" panose="02000000000000000000" pitchFamily="2" charset="0"/>
                        </a:rPr>
                        <a:t>Metodología:</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8">
                  <a:txBody>
                    <a:bodyPr/>
                    <a:lstStyle/>
                    <a:p>
                      <a:pPr algn="ctr"/>
                      <a:r>
                        <a:rPr lang="es-ES" sz="1400" b="0" dirty="0" smtClean="0">
                          <a:solidFill>
                            <a:schemeClr val="tx1"/>
                          </a:solidFill>
                          <a:latin typeface="KG Miss Speechy IPA" panose="02000000000000000000" pitchFamily="2" charset="0"/>
                        </a:rPr>
                        <a:t>ABPC (Aprendizaje</a:t>
                      </a:r>
                      <a:r>
                        <a:rPr lang="es-ES" sz="1400" b="0" baseline="0" dirty="0" smtClean="0">
                          <a:solidFill>
                            <a:schemeClr val="tx1"/>
                          </a:solidFill>
                          <a:latin typeface="KG Miss Speechy IPA" panose="02000000000000000000" pitchFamily="2" charset="0"/>
                        </a:rPr>
                        <a:t> basado en Proyectos Comunitarios)</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1959">
                <a:tc gridSpan="3">
                  <a:txBody>
                    <a:bodyPr/>
                    <a:lstStyle/>
                    <a:p>
                      <a:r>
                        <a:rPr lang="es-ES" sz="1400" b="1" dirty="0" smtClean="0">
                          <a:solidFill>
                            <a:schemeClr val="tx1"/>
                          </a:solidFill>
                          <a:latin typeface="KG Miss Speechy IPA" panose="02000000000000000000" pitchFamily="2" charset="0"/>
                        </a:rPr>
                        <a:t>Fase- Grado: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3">
                  <a:txBody>
                    <a:bodyPr/>
                    <a:lstStyle/>
                    <a:p>
                      <a:r>
                        <a:rPr lang="es-ES" sz="1400" b="0" dirty="0" smtClean="0">
                          <a:solidFill>
                            <a:schemeClr val="tx1"/>
                          </a:solidFill>
                          <a:latin typeface="KG Miss Speechy IPA" panose="02000000000000000000" pitchFamily="2" charset="0"/>
                        </a:rPr>
                        <a:t>2</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400" b="1" dirty="0" smtClean="0">
                          <a:solidFill>
                            <a:schemeClr val="tx1"/>
                          </a:solidFill>
                          <a:latin typeface="KG Miss Speechy IPA" panose="02000000000000000000" pitchFamily="2" charset="0"/>
                        </a:rPr>
                        <a:t>Tiempo: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2">
                  <a:txBody>
                    <a:bodyPr/>
                    <a:lstStyle/>
                    <a:p>
                      <a:r>
                        <a:rPr lang="es-ES" sz="1400" b="0" dirty="0" smtClean="0">
                          <a:solidFill>
                            <a:schemeClr val="tx1"/>
                          </a:solidFill>
                          <a:latin typeface="KG Miss Speechy IPA" panose="02000000000000000000" pitchFamily="2" charset="0"/>
                        </a:rPr>
                        <a:t>2 semanas</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400" b="1" dirty="0" smtClean="0">
                          <a:solidFill>
                            <a:schemeClr val="tx1"/>
                          </a:solidFill>
                          <a:latin typeface="KG Miss Speechy IPA" panose="02000000000000000000" pitchFamily="2" charset="0"/>
                        </a:rPr>
                        <a:t>Propósito: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Kindergarten" panose="02000000000000000000" pitchFamily="2" charset="0"/>
                        </a:rPr>
                        <a:t>Propiciar en los alumnos la libre expresión</a:t>
                      </a:r>
                      <a:r>
                        <a:rPr lang="es-MX" sz="1200" b="0" baseline="0" dirty="0" smtClean="0">
                          <a:solidFill>
                            <a:schemeClr val="tx1"/>
                          </a:solidFill>
                          <a:latin typeface="KG Miss Kindergarten" panose="02000000000000000000" pitchFamily="2" charset="0"/>
                        </a:rPr>
                        <a:t> a través de los distintos lenguajes, </a:t>
                      </a:r>
                      <a:r>
                        <a:rPr lang="es-ES" sz="1200" dirty="0" smtClean="0">
                          <a:latin typeface="KG Miss Kindergarten" panose="02000000000000000000" pitchFamily="2" charset="0"/>
                        </a:rPr>
                        <a:t>al tiempo que desarrollan una perspectiva cultural del lugar donde se desenvuelven, dando significado a su propia cultura; lo que fomenta un sentido de pertenencia y de inclusión.</a:t>
                      </a:r>
                      <a:endParaRPr lang="es-MX" sz="120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33644">
                <a:tc gridSpan="3">
                  <a:txBody>
                    <a:bodyPr/>
                    <a:lstStyle/>
                    <a:p>
                      <a:r>
                        <a:rPr lang="es-ES" sz="1400" b="1" dirty="0" smtClean="0">
                          <a:solidFill>
                            <a:schemeClr val="tx1"/>
                          </a:solidFill>
                          <a:latin typeface="KG Miss Speechy IPA" panose="02000000000000000000" pitchFamily="2" charset="0"/>
                        </a:rPr>
                        <a:t>Problema del contexto: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Kindergarten" panose="02000000000000000000" pitchFamily="2" charset="0"/>
                        </a:rPr>
                        <a:t>Un porcentaje de alumno se les dificulta expresar de</a:t>
                      </a:r>
                      <a:r>
                        <a:rPr lang="es-MX" sz="1200" b="0" baseline="0" dirty="0" smtClean="0">
                          <a:solidFill>
                            <a:schemeClr val="tx1"/>
                          </a:solidFill>
                          <a:latin typeface="KG Miss Kindergarten" panose="02000000000000000000" pitchFamily="2" charset="0"/>
                        </a:rPr>
                        <a:t> de manera oral y creativa, y de forma clara y concreta; lo cual repercute en su interacción con otros, desarrollar su pensamiento cognitivo, satisfacer sus necesidades básicas y expresar sus ideas y sentimientos.</a:t>
                      </a:r>
                      <a:endParaRPr lang="es-MX" sz="120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337514">
                <a:tc gridSpan="3">
                  <a:txBody>
                    <a:bodyPr/>
                    <a:lstStyle/>
                    <a:p>
                      <a:r>
                        <a:rPr lang="es-MX" sz="1400" b="1" dirty="0" smtClean="0">
                          <a:solidFill>
                            <a:schemeClr val="tx1"/>
                          </a:solidFill>
                          <a:latin typeface="KG Miss Speechy IPA" panose="02000000000000000000" pitchFamily="2" charset="0"/>
                        </a:rPr>
                        <a:t>Escenario: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Kindergarten" panose="02000000000000000000" pitchFamily="2" charset="0"/>
                        </a:rPr>
                        <a:t>Aula.</a:t>
                      </a:r>
                      <a:endParaRPr lang="es-MX" sz="120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18751">
                <a:tc gridSpan="11">
                  <a:txBody>
                    <a:bodyPr/>
                    <a:lstStyle/>
                    <a:p>
                      <a:pPr algn="ctr"/>
                      <a:r>
                        <a:rPr lang="es-ES" sz="1400" b="1" dirty="0" smtClean="0">
                          <a:solidFill>
                            <a:schemeClr val="tx1"/>
                          </a:solidFill>
                          <a:latin typeface="KG Miss Speechy IPA" panose="02000000000000000000" pitchFamily="2" charset="0"/>
                        </a:rPr>
                        <a:t>EJES ARTICULADORES QUE SE TRABAJAN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33644">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a:t>
                      </a:r>
                      <a:r>
                        <a:rPr lang="es-ES" sz="1400" b="1" dirty="0" smtClean="0">
                          <a:latin typeface="KG Miss Speechy IPA" panose="02000000000000000000" pitchFamily="2" charset="0"/>
                        </a:rPr>
                        <a:t>Crítico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33644">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47" name="Imagen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919" y="6988068"/>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622" y="6988068"/>
            <a:ext cx="514331" cy="685378"/>
          </a:xfrm>
          <a:prstGeom prst="rect">
            <a:avLst/>
          </a:prstGeom>
        </p:spPr>
      </p:pic>
    </p:spTree>
    <p:extLst>
      <p:ext uri="{BB962C8B-B14F-4D97-AF65-F5344CB8AC3E}">
        <p14:creationId xmlns:p14="http://schemas.microsoft.com/office/powerpoint/2010/main" val="423137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sp>
        <p:nvSpPr>
          <p:cNvPr id="39" name="CuadroTexto 38"/>
          <p:cNvSpPr txBox="1"/>
          <p:nvPr/>
        </p:nvSpPr>
        <p:spPr>
          <a:xfrm>
            <a:off x="921172" y="1619160"/>
            <a:ext cx="8389706" cy="2050993"/>
          </a:xfrm>
          <a:prstGeom prst="rect">
            <a:avLst/>
          </a:prstGeom>
          <a:noFill/>
        </p:spPr>
        <p:txBody>
          <a:bodyPr wrap="square" rtlCol="0">
            <a:prstTxWarp prst="textArchUp">
              <a:avLst/>
            </a:prstTxWarp>
            <a:spAutoFit/>
          </a:bodyPr>
          <a:lstStyle/>
          <a:p>
            <a:pPr algn="ctr"/>
            <a:r>
              <a:rPr lang="es-MX" sz="8000" b="1" dirty="0" smtClean="0">
                <a:ln>
                  <a:solidFill>
                    <a:sysClr val="windowText" lastClr="000000"/>
                  </a:solidFill>
                </a:ln>
                <a:solidFill>
                  <a:srgbClr val="660066"/>
                </a:solidFill>
                <a:latin typeface="Coffee Soda" pitchFamily="50" charset="0"/>
                <a:ea typeface="HelloTexas" panose="02000603000000000000" pitchFamily="2" charset="0"/>
              </a:rPr>
              <a:t>CRONOGRAMA DE ACTIVIDADES</a:t>
            </a:r>
            <a:endParaRPr lang="es-MX" sz="8000" b="1" dirty="0">
              <a:ln>
                <a:solidFill>
                  <a:sysClr val="windowText" lastClr="000000"/>
                </a:solidFill>
              </a:ln>
              <a:solidFill>
                <a:srgbClr val="660066"/>
              </a:solidFill>
              <a:latin typeface="Coffee Soda" pitchFamily="50" charset="0"/>
              <a:ea typeface="HelloTexas" panose="02000603000000000000" pitchFamily="2" charset="0"/>
            </a:endParaRPr>
          </a:p>
        </p:txBody>
      </p:sp>
      <p:sp>
        <p:nvSpPr>
          <p:cNvPr id="41" name="CuadroTexto 40"/>
          <p:cNvSpPr txBox="1"/>
          <p:nvPr/>
        </p:nvSpPr>
        <p:spPr>
          <a:xfrm>
            <a:off x="1593564" y="2286973"/>
            <a:ext cx="6908950" cy="707886"/>
          </a:xfrm>
          <a:prstGeom prst="rect">
            <a:avLst/>
          </a:prstGeom>
          <a:noFill/>
        </p:spPr>
        <p:txBody>
          <a:bodyPr wrap="square" rtlCol="0">
            <a:spAutoFit/>
          </a:bodyPr>
          <a:lstStyle/>
          <a:p>
            <a:pPr algn="ctr"/>
            <a:r>
              <a:rPr lang="es-MX" sz="4000" b="1" dirty="0" smtClean="0">
                <a:latin typeface="HelloBigBen" panose="02000603000000000000" pitchFamily="2" charset="0"/>
                <a:ea typeface="HelloBigBen" panose="02000603000000000000" pitchFamily="2" charset="0"/>
              </a:rPr>
              <a:t>21 AL 25 DE Octubre de 2024 </a:t>
            </a:r>
            <a:endParaRPr lang="es-MX" sz="4000" b="1" dirty="0">
              <a:latin typeface="HelloBigBen" panose="02000603000000000000" pitchFamily="2" charset="0"/>
              <a:ea typeface="HelloBigBen" panose="02000603000000000000" pitchFamily="2" charset="0"/>
            </a:endParaRPr>
          </a:p>
        </p:txBody>
      </p:sp>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301" y="2909938"/>
            <a:ext cx="895791" cy="724508"/>
          </a:xfrm>
          <a:prstGeom prst="rect">
            <a:avLst/>
          </a:prstGeom>
        </p:spPr>
      </p:pic>
      <p:graphicFrame>
        <p:nvGraphicFramePr>
          <p:cNvPr id="43" name="Tabla 42"/>
          <p:cNvGraphicFramePr>
            <a:graphicFrameLocks noGrp="1"/>
          </p:cNvGraphicFramePr>
          <p:nvPr>
            <p:extLst>
              <p:ext uri="{D42A27DB-BD31-4B8C-83A1-F6EECF244321}">
                <p14:modId xmlns:p14="http://schemas.microsoft.com/office/powerpoint/2010/main" val="2174250809"/>
              </p:ext>
            </p:extLst>
          </p:nvPr>
        </p:nvGraphicFramePr>
        <p:xfrm>
          <a:off x="723036" y="3650392"/>
          <a:ext cx="8840342" cy="3748853"/>
        </p:xfrm>
        <a:graphic>
          <a:graphicData uri="http://schemas.openxmlformats.org/drawingml/2006/table">
            <a:tbl>
              <a:tblPr firstRow="1" bandRow="1">
                <a:tableStyleId>{5C22544A-7EE6-4342-B048-85BDC9FD1C3A}</a:tableStyleId>
              </a:tblPr>
              <a:tblGrid>
                <a:gridCol w="868040"/>
                <a:gridCol w="1560391"/>
                <a:gridCol w="1576351"/>
                <a:gridCol w="1597652"/>
                <a:gridCol w="1682861"/>
                <a:gridCol w="1555047"/>
              </a:tblGrid>
              <a:tr h="750291">
                <a:tc>
                  <a:txBody>
                    <a:bodyPr/>
                    <a:lstStyle/>
                    <a:p>
                      <a:pPr algn="ctr"/>
                      <a:r>
                        <a:rPr lang="es-MX" sz="1800" dirty="0" smtClean="0">
                          <a:latin typeface="KG Miss Speechy IPA" panose="02000000000000000000" pitchFamily="2" charset="0"/>
                        </a:rPr>
                        <a:t>HORA</a:t>
                      </a:r>
                      <a:endParaRPr lang="es-MX" sz="18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Miss Speechy IPA" panose="02000000000000000000" pitchFamily="2" charset="0"/>
                        </a:rPr>
                        <a:t>LUNES </a:t>
                      </a:r>
                    </a:p>
                    <a:p>
                      <a:pPr algn="ct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MARTES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MIÉRCOLES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JUEVES</a:t>
                      </a:r>
                      <a:r>
                        <a:rPr lang="es-MX" sz="1600" baseline="0" dirty="0" smtClean="0">
                          <a:latin typeface="KG Miss Speechy IPA" panose="02000000000000000000" pitchFamily="2" charset="0"/>
                        </a:rPr>
                        <a:t>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ctr"/>
                      <a:r>
                        <a:rPr lang="es-MX" sz="1600" dirty="0" smtClean="0">
                          <a:latin typeface="KG Miss Speechy IPA" panose="02000000000000000000" pitchFamily="2" charset="0"/>
                        </a:rPr>
                        <a:t>VIERNES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Honores a la bandera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smtClean="0">
                        <a:latin typeface="KG Miss Kindergarten" panose="02000000000000000000" pitchFamily="2" charset="0"/>
                      </a:endParaRPr>
                    </a:p>
                    <a:p>
                      <a:pPr algn="ctr"/>
                      <a:endParaRPr lang="es-MX" sz="1200" dirty="0" smtClean="0">
                        <a:latin typeface="KG Miss Kindergarten" panose="02000000000000000000" pitchFamily="2" charset="0"/>
                      </a:endParaRPr>
                    </a:p>
                    <a:p>
                      <a:pPr algn="ctr"/>
                      <a:endParaRPr lang="es-MX" sz="1200" dirty="0" smtClean="0">
                        <a:latin typeface="KG Miss Kindergarten" panose="02000000000000000000" pitchFamily="2" charset="0"/>
                      </a:endParaRPr>
                    </a:p>
                    <a:p>
                      <a:pPr algn="ctr"/>
                      <a:endParaRPr lang="es-MX" sz="1200" dirty="0" smtClean="0">
                        <a:latin typeface="KG Miss Kindergarten" panose="02000000000000000000" pitchFamily="2" charset="0"/>
                      </a:endParaRPr>
                    </a:p>
                    <a:p>
                      <a:pPr algn="ctr"/>
                      <a:r>
                        <a:rPr lang="es-MX" sz="1200" dirty="0" smtClean="0">
                          <a:latin typeface="KG Miss Kindergarten" panose="02000000000000000000" pitchFamily="2" charset="0"/>
                        </a:rPr>
                        <a:t>C.T.E</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¿Cómo</a:t>
                      </a:r>
                      <a:r>
                        <a:rPr lang="es-MX" sz="1200" baseline="0" dirty="0" smtClean="0">
                          <a:latin typeface="KG Miss Kindergarten" panose="02000000000000000000" pitchFamily="2" charset="0"/>
                        </a:rPr>
                        <a:t> celebro el día de muertos</a:t>
                      </a:r>
                      <a:r>
                        <a:rPr lang="es-MX" sz="1200" dirty="0" smtClean="0">
                          <a:latin typeface="KG Miss Kindergarten" panose="02000000000000000000" pitchFamily="2" charset="0"/>
                        </a:rPr>
                        <a:t>?</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Investiguemos</a:t>
                      </a:r>
                      <a:r>
                        <a:rPr lang="es-MX" sz="1200" baseline="0" dirty="0" smtClean="0">
                          <a:latin typeface="KG Miss Kindergarten" panose="02000000000000000000" pitchFamily="2" charset="0"/>
                        </a:rPr>
                        <a:t> sobre el día de muertos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r>
                        <a:rPr lang="es-MX" sz="1200" dirty="0" smtClean="0">
                          <a:latin typeface="KG Miss Kindergarten" panose="02000000000000000000" pitchFamily="2" charset="0"/>
                        </a:rPr>
                        <a:t>:</a:t>
                      </a:r>
                    </a:p>
                    <a:p>
                      <a:pPr algn="ctr"/>
                      <a:r>
                        <a:rPr lang="es-MX" sz="1200" dirty="0" smtClean="0">
                          <a:latin typeface="KG Miss Kindergarten" panose="02000000000000000000" pitchFamily="2" charset="0"/>
                        </a:rPr>
                        <a:t>Organicemos</a:t>
                      </a:r>
                      <a:r>
                        <a:rPr lang="es-MX" sz="1200" baseline="0" dirty="0" smtClean="0">
                          <a:latin typeface="KG Miss Kindergarten" panose="02000000000000000000" pitchFamily="2" charset="0"/>
                        </a:rPr>
                        <a:t> un chocolatito literario</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Rimas cadavéricas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3200" dirty="0" smtClean="0">
                          <a:latin typeface="Only You" pitchFamily="50" charset="0"/>
                          <a:ea typeface="HelloMorgan" panose="02000603000000000000" pitchFamily="2" charset="0"/>
                        </a:rPr>
                        <a:t>Recreo</a:t>
                      </a:r>
                      <a:endParaRPr lang="es-MX" sz="3200" dirty="0">
                        <a:latin typeface="Only You" pitchFamily="50" charset="0"/>
                        <a:ea typeface="HelloMorgan"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9498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4237361412"/>
              </p:ext>
            </p:extLst>
          </p:nvPr>
        </p:nvGraphicFramePr>
        <p:xfrm>
          <a:off x="358565" y="944272"/>
          <a:ext cx="9343057" cy="6551913"/>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¿Cómo</a:t>
                      </a:r>
                      <a:r>
                        <a:rPr lang="es-ES" sz="1200" b="1" baseline="0" dirty="0" smtClean="0">
                          <a:solidFill>
                            <a:schemeClr val="tx1"/>
                          </a:solidFill>
                          <a:latin typeface="KG Miss Speechy IPA" panose="02000000000000000000" pitchFamily="2" charset="0"/>
                        </a:rPr>
                        <a:t> celebro el día de muertos</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Lunes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MX" sz="1050" dirty="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kern="1200" dirty="0" smtClean="0">
                          <a:solidFill>
                            <a:schemeClr val="dk1"/>
                          </a:solidFill>
                          <a:effectLst/>
                          <a:latin typeface="KG Miss Kindergarten" panose="02000000000000000000" pitchFamily="2" charset="0"/>
                          <a:ea typeface="+mn-ea"/>
                          <a:cs typeface="+mn-cs"/>
                        </a:rPr>
                        <a:t>III..-</a:t>
                      </a:r>
                      <a:r>
                        <a:rPr lang="es-MX" sz="1050" kern="1200" baseline="0" dirty="0" smtClean="0">
                          <a:solidFill>
                            <a:schemeClr val="dk1"/>
                          </a:solidFill>
                          <a:effectLst/>
                          <a:latin typeface="KG Miss Kindergarten" panose="02000000000000000000" pitchFamily="2" charset="0"/>
                          <a:ea typeface="+mn-ea"/>
                          <a:cs typeface="+mn-cs"/>
                        </a:rPr>
                        <a:t> </a:t>
                      </a:r>
                      <a:r>
                        <a:rPr lang="es-MX" sz="1050" kern="1200" dirty="0" smtClean="0">
                          <a:solidFill>
                            <a:schemeClr val="dk1"/>
                          </a:solidFill>
                          <a:effectLst/>
                          <a:latin typeface="KG Miss Kindergarten" panose="02000000000000000000" pitchFamily="2" charset="0"/>
                          <a:ea typeface="+mn-ea"/>
                          <a:cs typeface="+mn-cs"/>
                        </a:rPr>
                        <a:t>Conversa </a:t>
                      </a:r>
                      <a:r>
                        <a:rPr lang="es-MX" sz="1050" kern="1200" dirty="0" smtClean="0">
                          <a:solidFill>
                            <a:schemeClr val="dk1"/>
                          </a:solidFill>
                          <a:effectLst/>
                          <a:latin typeface="KG Miss Kindergarten" panose="02000000000000000000" pitchFamily="2" charset="0"/>
                          <a:ea typeface="+mn-ea"/>
                          <a:cs typeface="+mn-cs"/>
                        </a:rPr>
                        <a:t>y opina sobre diferentes temas y con varias personas interlocutoras.</a:t>
                      </a:r>
                      <a:endParaRPr lang="es-MX" sz="7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dirty="0" smtClean="0">
                          <a:latin typeface="KG Miss Kindergarten" panose="02000000000000000000" pitchFamily="2" charset="0"/>
                        </a:rPr>
                        <a:t>I.-</a:t>
                      </a:r>
                      <a:r>
                        <a:rPr lang="es-ES" sz="1050" baseline="0" dirty="0" smtClean="0">
                          <a:latin typeface="KG Miss Kindergarten" panose="02000000000000000000" pitchFamily="2" charset="0"/>
                        </a:rPr>
                        <a:t> </a:t>
                      </a:r>
                      <a:r>
                        <a:rPr lang="es-ES" sz="1050" dirty="0" smtClean="0">
                          <a:latin typeface="KG Miss Kindergarten" panose="02000000000000000000" pitchFamily="2" charset="0"/>
                        </a:rPr>
                        <a:t>Describe detalles de personajes y lugares, los comparte con sus pares para evocarlos y enriquecerlos, e incorpora nuevos elementos a partir de los rasgos de su cultura y de otras regiones.</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050" b="1" kern="1200" dirty="0" smtClean="0">
                          <a:solidFill>
                            <a:schemeClr val="dk1"/>
                          </a:solidFill>
                          <a:effectLst/>
                          <a:latin typeface="KG Miss Kindergarten" panose="02000000000000000000" pitchFamily="2" charset="0"/>
                          <a:ea typeface="+mn-ea"/>
                          <a:cs typeface="+mn-cs"/>
                        </a:rPr>
                        <a:t>1.- IDENTIFICACIÓN</a:t>
                      </a:r>
                      <a:endParaRPr lang="es-MX" sz="1050" kern="1200" dirty="0" smtClean="0">
                        <a:solidFill>
                          <a:schemeClr val="dk1"/>
                        </a:solidFill>
                        <a:effectLst/>
                        <a:latin typeface="KG Miss Kindergarten" panose="02000000000000000000" pitchFamily="2" charset="0"/>
                        <a:ea typeface="+mn-ea"/>
                        <a:cs typeface="+mn-cs"/>
                      </a:endParaRP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756807">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Se pondrá a los niños en plenaria y se darán los buenos días, se les invitará a que escuchen la canción </a:t>
                      </a:r>
                      <a:r>
                        <a:rPr lang="es-MX" sz="1200" kern="1200" dirty="0" smtClean="0">
                          <a:solidFill>
                            <a:schemeClr val="dk1"/>
                          </a:solidFill>
                          <a:effectLst/>
                          <a:latin typeface="KG Miss Kindergarten" panose="02000000000000000000" pitchFamily="2" charset="0"/>
                          <a:ea typeface="+mn-ea"/>
                          <a:cs typeface="+mn-cs"/>
                        </a:rPr>
                        <a:t>“Huesitos”</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baseline="0" dirty="0" smtClean="0">
                          <a:solidFill>
                            <a:schemeClr val="dk1"/>
                          </a:solidFill>
                          <a:effectLst/>
                          <a:latin typeface="KG Miss Kindergarten" panose="02000000000000000000" pitchFamily="2" charset="0"/>
                          <a:ea typeface="+mn-ea"/>
                          <a:cs typeface="+mn-cs"/>
                          <a:hlinkClick r:id="rId4"/>
                        </a:rPr>
                        <a:t>https://www.youtube.com/watch?v=b9Hak0vBKI4&amp;t=29s</a:t>
                      </a:r>
                      <a:r>
                        <a:rPr lang="es-MX" sz="1200" kern="1200" baseline="0" dirty="0" smtClean="0">
                          <a:solidFill>
                            <a:schemeClr val="dk1"/>
                          </a:solidFill>
                          <a:effectLst/>
                          <a:latin typeface="KG Miss Kindergarten" panose="02000000000000000000" pitchFamily="2" charset="0"/>
                          <a:ea typeface="+mn-ea"/>
                          <a:cs typeface="+mn-cs"/>
                        </a:rPr>
                        <a:t> </a:t>
                      </a:r>
                      <a:r>
                        <a:rPr lang="es-MX" sz="1200" kern="1200" dirty="0" smtClean="0">
                          <a:solidFill>
                            <a:schemeClr val="dk1"/>
                          </a:solidFill>
                          <a:effectLst/>
                          <a:latin typeface="KG Miss Kindergarten" panose="02000000000000000000" pitchFamily="2" charset="0"/>
                          <a:ea typeface="+mn-ea"/>
                          <a:cs typeface="+mn-cs"/>
                        </a:rPr>
                        <a:t> </a:t>
                      </a:r>
                      <a:r>
                        <a:rPr lang="es-MX" sz="1200" kern="1200" dirty="0" smtClean="0">
                          <a:solidFill>
                            <a:schemeClr val="dk1"/>
                          </a:solidFill>
                          <a:effectLst/>
                          <a:latin typeface="KG Miss Kindergarten" panose="02000000000000000000" pitchFamily="2" charset="0"/>
                          <a:ea typeface="+mn-ea"/>
                          <a:cs typeface="+mn-cs"/>
                        </a:rPr>
                        <a:t>y que pongan atención en lo que se menciona en ella. Al finalizar de cantarla preguntarles: ¿De qué trata la canción?, ¿Qué se menciona en ella?</a:t>
                      </a:r>
                    </a:p>
                    <a:p>
                      <a:pPr algn="just"/>
                      <a:r>
                        <a:rPr lang="es-MX" sz="1200" kern="1200" dirty="0" smtClean="0">
                          <a:solidFill>
                            <a:schemeClr val="dk1"/>
                          </a:solidFill>
                          <a:effectLst/>
                          <a:latin typeface="KG Miss Kindergarten" panose="02000000000000000000" pitchFamily="2" charset="0"/>
                          <a:ea typeface="+mn-ea"/>
                          <a:cs typeface="+mn-cs"/>
                        </a:rPr>
                        <a:t>Preguntarle a los niños:</a:t>
                      </a:r>
                    </a:p>
                    <a:p>
                      <a:pPr algn="just"/>
                      <a:r>
                        <a:rPr lang="es-MX" sz="1200" kern="1200" dirty="0" smtClean="0">
                          <a:solidFill>
                            <a:schemeClr val="dk1"/>
                          </a:solidFill>
                          <a:effectLst/>
                          <a:latin typeface="KG Miss Kindergarten" panose="02000000000000000000" pitchFamily="2" charset="0"/>
                          <a:ea typeface="+mn-ea"/>
                          <a:cs typeface="+mn-cs"/>
                        </a:rPr>
                        <a:t>¿Celebran</a:t>
                      </a:r>
                      <a:r>
                        <a:rPr lang="es-MX" sz="1200" kern="1200" baseline="0" dirty="0" smtClean="0">
                          <a:solidFill>
                            <a:schemeClr val="dk1"/>
                          </a:solidFill>
                          <a:effectLst/>
                          <a:latin typeface="KG Miss Kindergarten" panose="02000000000000000000" pitchFamily="2" charset="0"/>
                          <a:ea typeface="+mn-ea"/>
                          <a:cs typeface="+mn-cs"/>
                        </a:rPr>
                        <a:t> el día de muertos?, ¿de qué manera?, ¿Cuándo?, ¿saben por que se celebra? </a:t>
                      </a:r>
                      <a:r>
                        <a:rPr lang="es-MX" sz="1200" kern="1200" dirty="0" smtClean="0">
                          <a:solidFill>
                            <a:schemeClr val="dk1"/>
                          </a:solidFill>
                          <a:effectLst/>
                          <a:latin typeface="KG Miss Kindergarten" panose="02000000000000000000" pitchFamily="2" charset="0"/>
                          <a:ea typeface="+mn-ea"/>
                          <a:cs typeface="+mn-cs"/>
                        </a:rPr>
                        <a:t>Dar </a:t>
                      </a:r>
                      <a:r>
                        <a:rPr lang="es-MX" sz="1200" kern="1200" dirty="0" smtClean="0">
                          <a:solidFill>
                            <a:schemeClr val="dk1"/>
                          </a:solidFill>
                          <a:effectLst/>
                          <a:latin typeface="KG Miss Kindergarten" panose="02000000000000000000" pitchFamily="2" charset="0"/>
                          <a:ea typeface="+mn-ea"/>
                          <a:cs typeface="+mn-cs"/>
                        </a:rPr>
                        <a:t>espacio al diálogo </a:t>
                      </a:r>
                      <a:r>
                        <a:rPr lang="es-MX" sz="1200" kern="1200" dirty="0" smtClean="0">
                          <a:solidFill>
                            <a:schemeClr val="dk1"/>
                          </a:solidFill>
                          <a:effectLst/>
                          <a:latin typeface="KG Miss Kindergarten" panose="02000000000000000000" pitchFamily="2" charset="0"/>
                          <a:ea typeface="+mn-ea"/>
                          <a:cs typeface="+mn-cs"/>
                        </a:rPr>
                        <a:t>para</a:t>
                      </a:r>
                      <a:r>
                        <a:rPr lang="es-MX" sz="1200" kern="1200" baseline="0" dirty="0" smtClean="0">
                          <a:solidFill>
                            <a:schemeClr val="dk1"/>
                          </a:solidFill>
                          <a:effectLst/>
                          <a:latin typeface="KG Miss Kindergarten" panose="02000000000000000000" pitchFamily="2" charset="0"/>
                          <a:ea typeface="+mn-ea"/>
                          <a:cs typeface="+mn-cs"/>
                        </a:rPr>
                        <a:t> que respondan a las preguntas.</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Enseguida, </a:t>
                      </a:r>
                      <a:r>
                        <a:rPr lang="es-MX" sz="1200" kern="1200" dirty="0" smtClean="0">
                          <a:solidFill>
                            <a:schemeClr val="dk1"/>
                          </a:solidFill>
                          <a:effectLst/>
                          <a:latin typeface="KG Miss Kindergarten" panose="02000000000000000000" pitchFamily="2" charset="0"/>
                          <a:ea typeface="+mn-ea"/>
                          <a:cs typeface="+mn-cs"/>
                        </a:rPr>
                        <a:t>en</a:t>
                      </a:r>
                      <a:r>
                        <a:rPr lang="es-MX" sz="1200" kern="1200" baseline="0" dirty="0" smtClean="0">
                          <a:solidFill>
                            <a:schemeClr val="dk1"/>
                          </a:solidFill>
                          <a:effectLst/>
                          <a:latin typeface="KG Miss Kindergarten" panose="02000000000000000000" pitchFamily="2" charset="0"/>
                          <a:ea typeface="+mn-ea"/>
                          <a:cs typeface="+mn-cs"/>
                        </a:rPr>
                        <a:t> la ficha de trabajo 1, los niños deberán de dibujar de qué manera celebran el día de muertos, y en caso de que no lo festejen, dibujar lo que pueden observar en su comunidad previo a la celebración del día de muertos.</a:t>
                      </a:r>
                    </a:p>
                    <a:p>
                      <a:pPr algn="just"/>
                      <a:r>
                        <a:rPr lang="es-MX" sz="1200" i="1" kern="1200" baseline="0" dirty="0" smtClean="0">
                          <a:solidFill>
                            <a:schemeClr val="dk1"/>
                          </a:solidFill>
                          <a:effectLst/>
                          <a:latin typeface="KG Miss Kindergarten" panose="02000000000000000000" pitchFamily="2" charset="0"/>
                          <a:ea typeface="+mn-ea"/>
                          <a:cs typeface="+mn-cs"/>
                        </a:rPr>
                        <a:t>Para segundo grado pueden apoyarse en la página 38 y 39 del libro “Explorar e imaginar con mi libro de preescolar”.</a:t>
                      </a:r>
                    </a:p>
                    <a:p>
                      <a:pPr algn="just"/>
                      <a:r>
                        <a:rPr lang="es-MX" sz="1200" i="1" kern="1200" baseline="0" dirty="0" smtClean="0">
                          <a:solidFill>
                            <a:schemeClr val="dk1"/>
                          </a:solidFill>
                          <a:effectLst/>
                          <a:latin typeface="KG Miss Kindergarten" panose="02000000000000000000" pitchFamily="2" charset="0"/>
                          <a:ea typeface="+mn-ea"/>
                          <a:cs typeface="+mn-cs"/>
                        </a:rPr>
                        <a:t>Para tercer grado pueden apoyarse en la página 38 y 39 del libro “Explorar e imaginar con mi libro de preescolar”.</a:t>
                      </a:r>
                      <a:endParaRPr lang="es-MX" sz="1200" i="1"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4979" y="6601766"/>
            <a:ext cx="895791" cy="724508"/>
          </a:xfrm>
          <a:prstGeom prst="rect">
            <a:avLst/>
          </a:prstGeom>
        </p:spPr>
      </p:pic>
      <p:sp>
        <p:nvSpPr>
          <p:cNvPr id="47" name="Cuadro de texto 20"/>
          <p:cNvSpPr txBox="1"/>
          <p:nvPr/>
        </p:nvSpPr>
        <p:spPr>
          <a:xfrm rot="16200000">
            <a:off x="-1328713" y="5365135"/>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0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94" y="5255978"/>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738" y="497745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1430184098"/>
              </p:ext>
            </p:extLst>
          </p:nvPr>
        </p:nvGraphicFramePr>
        <p:xfrm>
          <a:off x="534520" y="917575"/>
          <a:ext cx="8989360" cy="2100840"/>
        </p:xfrm>
        <a:graphic>
          <a:graphicData uri="http://schemas.openxmlformats.org/drawingml/2006/table">
            <a:tbl>
              <a:tblPr firstRow="1" bandRow="1">
                <a:tableStyleId>{5C22544A-7EE6-4342-B048-85BDC9FD1C3A}</a:tableStyleId>
              </a:tblPr>
              <a:tblGrid>
                <a:gridCol w="540518"/>
                <a:gridCol w="1606169"/>
                <a:gridCol w="6842673"/>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1.- IDENTIFICACIÓN</a:t>
                      </a:r>
                      <a:endParaRPr lang="es-MX" sz="1200" kern="1200" dirty="0" smtClean="0">
                        <a:solidFill>
                          <a:schemeClr val="dk1"/>
                        </a:solidFill>
                        <a:effectLst/>
                        <a:latin typeface="KG Miss Kindergarten" panose="02000000000000000000" pitchFamily="2" charset="0"/>
                        <a:ea typeface="+mn-ea"/>
                        <a:cs typeface="+mn-cs"/>
                      </a:endParaRPr>
                    </a:p>
                    <a:p>
                      <a:pPr algn="ctr"/>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Mencionarles que realizaremos</a:t>
                      </a:r>
                      <a:r>
                        <a:rPr lang="es-MX" sz="1200" kern="1200" baseline="0" dirty="0" smtClean="0">
                          <a:solidFill>
                            <a:schemeClr val="dk1"/>
                          </a:solidFill>
                          <a:effectLst/>
                          <a:latin typeface="KG Miss Kindergarten" panose="02000000000000000000" pitchFamily="2" charset="0"/>
                          <a:ea typeface="+mn-ea"/>
                          <a:cs typeface="+mn-cs"/>
                        </a:rPr>
                        <a:t> un nuevo proyecto llamado “Chocolatito literario de Leyendas y calaveritas” relacionado al día de muertos, en el cual aprenderemos sobre este día, a través de narraciones de leyendas y juegos de lenguaje como rimas, adivinanzas y canciones.</a:t>
                      </a: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a:t>
                      </a:r>
                      <a:r>
                        <a:rPr lang="es-MX" sz="1200" kern="1200" baseline="0" dirty="0" smtClean="0">
                          <a:solidFill>
                            <a:schemeClr val="dk1"/>
                          </a:solidFill>
                          <a:effectLst/>
                          <a:latin typeface="KG Miss Kindergarten" panose="02000000000000000000" pitchFamily="2" charset="0"/>
                          <a:ea typeface="+mn-ea"/>
                          <a:cs typeface="+mn-cs"/>
                        </a:rPr>
                        <a:t> despedirlos con la narración del cuento “El día de muertos”.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https://www.youtube.com/watch?v=P4SsidqVtwY</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47" name="Cuadro de texto 20"/>
          <p:cNvSpPr txBox="1"/>
          <p:nvPr/>
        </p:nvSpPr>
        <p:spPr>
          <a:xfrm rot="16200000">
            <a:off x="-1236225" y="1652877"/>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graphicFrame>
        <p:nvGraphicFramePr>
          <p:cNvPr id="41" name="Tabla 40"/>
          <p:cNvGraphicFramePr>
            <a:graphicFrameLocks noGrp="1"/>
          </p:cNvGraphicFramePr>
          <p:nvPr>
            <p:extLst>
              <p:ext uri="{D42A27DB-BD31-4B8C-83A1-F6EECF244321}">
                <p14:modId xmlns:p14="http://schemas.microsoft.com/office/powerpoint/2010/main" val="1722883150"/>
              </p:ext>
            </p:extLst>
          </p:nvPr>
        </p:nvGraphicFramePr>
        <p:xfrm>
          <a:off x="534520" y="3450747"/>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Canción </a:t>
                      </a:r>
                      <a:r>
                        <a:rPr lang="es-MX" sz="1200" baseline="0" dirty="0" smtClean="0">
                          <a:latin typeface="KG Miss Speechy IPA" panose="02000000000000000000" pitchFamily="2" charset="0"/>
                        </a:rPr>
                        <a:t>“Huesitos”</a:t>
                      </a:r>
                      <a:endParaRPr lang="es-MX" sz="1200" baseline="0" dirty="0" smtClean="0">
                        <a:latin typeface="KG Miss Speechy IPA" panose="02000000000000000000" pitchFamily="2" charset="0"/>
                      </a:endParaRPr>
                    </a:p>
                    <a:p>
                      <a:pPr marL="171450" indent="-171450">
                        <a:buFont typeface="Arial" panose="020B0604020202020204" pitchFamily="34" charset="0"/>
                        <a:buChar char="•"/>
                      </a:pPr>
                      <a:r>
                        <a:rPr lang="es-MX" sz="1200" baseline="0" dirty="0" smtClean="0">
                          <a:latin typeface="KG Miss Speechy IPA" panose="02000000000000000000" pitchFamily="2" charset="0"/>
                        </a:rPr>
                        <a:t>Ficha </a:t>
                      </a:r>
                      <a:r>
                        <a:rPr lang="es-MX" sz="1200" baseline="0" dirty="0" smtClean="0">
                          <a:latin typeface="KG Miss Speechy IPA" panose="02000000000000000000" pitchFamily="2" charset="0"/>
                        </a:rPr>
                        <a:t>de trabajo </a:t>
                      </a:r>
                      <a:r>
                        <a:rPr lang="es-MX" sz="1200" baseline="0" dirty="0" smtClean="0">
                          <a:latin typeface="KG Miss Speechy IPA" panose="02000000000000000000" pitchFamily="2" charset="0"/>
                        </a:rPr>
                        <a:t>1</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 </a:t>
                      </a:r>
                      <a:endParaRPr lang="es-MX" sz="1200" baseline="0" dirty="0" smtClean="0">
                        <a:latin typeface="KG Miss Speechy IPA" panose="02000000000000000000" pitchFamily="2" charset="0"/>
                      </a:endParaRPr>
                    </a:p>
                    <a:p>
                      <a:pPr marL="171450" indent="-171450">
                        <a:buFont typeface="Arial" panose="020B0604020202020204" pitchFamily="34" charset="0"/>
                        <a:buChar char="•"/>
                      </a:pPr>
                      <a:r>
                        <a:rPr lang="es-MX" sz="1200" baseline="0" dirty="0" smtClean="0">
                          <a:latin typeface="KG Miss Speechy IPA" panose="02000000000000000000" pitchFamily="2" charset="0"/>
                        </a:rPr>
                        <a:t>Cuento </a:t>
                      </a:r>
                      <a:r>
                        <a:rPr lang="es-MX" sz="1200" baseline="0" dirty="0" smtClean="0">
                          <a:latin typeface="KG Miss Speechy IPA" panose="02000000000000000000" pitchFamily="2" charset="0"/>
                        </a:rPr>
                        <a:t>“</a:t>
                      </a:r>
                      <a:r>
                        <a:rPr lang="es-MX" sz="1200" baseline="0" dirty="0" smtClean="0">
                          <a:latin typeface="KG Miss Speechy IPA" panose="02000000000000000000" pitchFamily="2" charset="0"/>
                        </a:rPr>
                        <a:t>El día de muertos”.</a:t>
                      </a: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859" y="6271728"/>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310" y="5149626"/>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173" y="6325864"/>
            <a:ext cx="514331" cy="685378"/>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852" y="5586350"/>
            <a:ext cx="514331" cy="685378"/>
          </a:xfrm>
          <a:prstGeom prst="rect">
            <a:avLst/>
          </a:prstGeom>
        </p:spPr>
      </p:pic>
    </p:spTree>
    <p:extLst>
      <p:ext uri="{BB962C8B-B14F-4D97-AF65-F5344CB8AC3E}">
        <p14:creationId xmlns:p14="http://schemas.microsoft.com/office/powerpoint/2010/main" val="358171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3862578299"/>
              </p:ext>
            </p:extLst>
          </p:nvPr>
        </p:nvGraphicFramePr>
        <p:xfrm>
          <a:off x="390268" y="613342"/>
          <a:ext cx="9343057" cy="6936916"/>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Investiguemos sobre</a:t>
                      </a:r>
                      <a:r>
                        <a:rPr lang="es-MX" sz="1200" b="1" baseline="0" dirty="0" smtClean="0">
                          <a:solidFill>
                            <a:schemeClr val="tx1"/>
                          </a:solidFill>
                          <a:latin typeface="KG Miss Speechy IPA" panose="02000000000000000000" pitchFamily="2" charset="0"/>
                        </a:rPr>
                        <a:t> el día de muertos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Martes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algn="just">
                        <a:lnSpc>
                          <a:spcPct val="107000"/>
                        </a:lnSpc>
                        <a:spcAft>
                          <a:spcPts val="0"/>
                        </a:spcAft>
                      </a:pPr>
                      <a:r>
                        <a:rPr lang="es-ES" sz="1050" dirty="0" smtClean="0">
                          <a:latin typeface="KG Miss Kindergarten" panose="02000000000000000000" pitchFamily="2" charset="0"/>
                        </a:rPr>
                        <a:t>Narración de historias mediante diversos lenguajes, en un ambiente donde niñas y niños participen y se apropien de la cultura, a través de diferentes textos.</a:t>
                      </a:r>
                      <a:endParaRPr lang="es-MX" sz="1050" dirty="0">
                        <a:effectLst/>
                        <a:latin typeface="KG Miss Kindergarten"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b="0" dirty="0" smtClean="0">
                          <a:solidFill>
                            <a:schemeClr val="tx1"/>
                          </a:solidFill>
                          <a:latin typeface="KG Miss Kindergarten" panose="02000000000000000000" pitchFamily="2" charset="0"/>
                        </a:rPr>
                        <a:t>III.- </a:t>
                      </a:r>
                      <a:r>
                        <a:rPr lang="es-ES" sz="1050" b="0" dirty="0" smtClean="0">
                          <a:latin typeface="KG Miss Kindergarten" panose="02000000000000000000" pitchFamily="2" charset="0"/>
                        </a:rPr>
                        <a:t>Describe detalles de personajes y lugares, los comparte con sus pares para evocarlos y enriquecerlos, e incorpora nuevos elementos a partir de los rasgos de su cultura y de otras regiones.</a:t>
                      </a:r>
                      <a:endParaRPr lang="es-MX" sz="105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302158">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5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700" b="1" dirty="0" smtClean="0">
                        <a:solidFill>
                          <a:schemeClr val="tx1"/>
                        </a:solidFill>
                        <a:latin typeface="KG Miss Kindergarten" panose="02000000000000000000" pitchFamily="2" charset="0"/>
                      </a:endParaRPr>
                    </a:p>
                    <a:p>
                      <a:pPr algn="just"/>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dirty="0" smtClean="0">
                          <a:latin typeface="KG Miss Speechy IPA" panose="02000000000000000000" pitchFamily="2" charset="0"/>
                        </a:rPr>
                        <a:t>2.- RECUPERACIÓN</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113427">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darles los buenos días. Enseguida, mostrarles las</a:t>
                      </a:r>
                      <a:r>
                        <a:rPr lang="es-MX" sz="1200" kern="1200" baseline="0" dirty="0" smtClean="0">
                          <a:solidFill>
                            <a:schemeClr val="dk1"/>
                          </a:solidFill>
                          <a:effectLst/>
                          <a:latin typeface="KG Miss Kindergarten" panose="02000000000000000000" pitchFamily="2" charset="0"/>
                          <a:ea typeface="+mn-ea"/>
                          <a:cs typeface="+mn-cs"/>
                        </a:rPr>
                        <a:t> “Imágenes del día de muertos” y conversar sobre lo que trata cada imagen. Realizarles las siguientes preguntas: ¿creen que estas imágenes podemos ver en nuestra comunidad?, ¿hay imágenes que desconocen o no saben de qué tratan?, ¿Cuáles?, ¿creen que falta otra imagen relacionada con la celebración de día de muertos?, ¿Cuál?</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i="0" kern="1200" dirty="0" smtClean="0">
                          <a:solidFill>
                            <a:schemeClr val="dk1"/>
                          </a:solidFill>
                          <a:effectLst/>
                          <a:latin typeface="KG Miss Kindergarten" panose="02000000000000000000" pitchFamily="2" charset="0"/>
                          <a:ea typeface="+mn-ea"/>
                          <a:cs typeface="+mn-cs"/>
                        </a:rPr>
                        <a:t>Enseguida</a:t>
                      </a:r>
                      <a:r>
                        <a:rPr lang="es-MX" sz="1200" i="0" kern="1200" baseline="0" dirty="0" smtClean="0">
                          <a:solidFill>
                            <a:schemeClr val="dk1"/>
                          </a:solidFill>
                          <a:effectLst/>
                          <a:latin typeface="KG Miss Kindergarten" panose="02000000000000000000" pitchFamily="2" charset="0"/>
                          <a:ea typeface="+mn-ea"/>
                          <a:cs typeface="+mn-cs"/>
                        </a:rPr>
                        <a:t>, escuchar el cuento “El viaje a </a:t>
                      </a:r>
                      <a:r>
                        <a:rPr lang="es-MX" sz="1200" i="0" kern="1200" baseline="0" dirty="0" err="1" smtClean="0">
                          <a:solidFill>
                            <a:schemeClr val="dk1"/>
                          </a:solidFill>
                          <a:effectLst/>
                          <a:latin typeface="KG Miss Kindergarten" panose="02000000000000000000" pitchFamily="2" charset="0"/>
                          <a:ea typeface="+mn-ea"/>
                          <a:cs typeface="+mn-cs"/>
                        </a:rPr>
                        <a:t>Mictlán</a:t>
                      </a:r>
                      <a:r>
                        <a:rPr lang="es-MX" sz="1200" i="0" kern="1200" baseline="0" dirty="0" smtClean="0">
                          <a:solidFill>
                            <a:schemeClr val="dk1"/>
                          </a:solidFill>
                          <a:effectLst/>
                          <a:latin typeface="KG Miss Kindergarten" panose="02000000000000000000" pitchFamily="2" charset="0"/>
                          <a:ea typeface="+mn-ea"/>
                          <a:cs typeface="+mn-cs"/>
                        </a:rPr>
                        <a:t>” </a:t>
                      </a:r>
                      <a:r>
                        <a:rPr lang="es-MX" sz="1200" i="0" kern="1200" baseline="0" dirty="0" smtClean="0">
                          <a:solidFill>
                            <a:schemeClr val="dk1"/>
                          </a:solidFill>
                          <a:effectLst/>
                          <a:latin typeface="KG Miss Kindergarten" panose="02000000000000000000" pitchFamily="2" charset="0"/>
                          <a:ea typeface="+mn-ea"/>
                          <a:cs typeface="+mn-cs"/>
                          <a:hlinkClick r:id="rId4"/>
                        </a:rPr>
                        <a:t>https://www.youtube.com/watch?v=YWWe5v1sdMQ</a:t>
                      </a:r>
                      <a:r>
                        <a:rPr lang="es-MX" sz="1200" i="0" kern="1200" baseline="0" dirty="0" smtClean="0">
                          <a:solidFill>
                            <a:schemeClr val="dk1"/>
                          </a:solidFill>
                          <a:effectLst/>
                          <a:latin typeface="KG Miss Kindergarten" panose="02000000000000000000" pitchFamily="2" charset="0"/>
                          <a:ea typeface="+mn-ea"/>
                          <a:cs typeface="+mn-cs"/>
                        </a:rPr>
                        <a:t> , conversar sobre el y hacerles las siguientes preguntas: ¿de que trata el cuento?, ¿Qué es </a:t>
                      </a:r>
                      <a:r>
                        <a:rPr lang="es-MX" sz="1200" i="0" kern="1200" baseline="0" dirty="0" err="1" smtClean="0">
                          <a:solidFill>
                            <a:schemeClr val="dk1"/>
                          </a:solidFill>
                          <a:effectLst/>
                          <a:latin typeface="KG Miss Kindergarten" panose="02000000000000000000" pitchFamily="2" charset="0"/>
                          <a:ea typeface="+mn-ea"/>
                          <a:cs typeface="+mn-cs"/>
                        </a:rPr>
                        <a:t>Mictlán</a:t>
                      </a:r>
                      <a:r>
                        <a:rPr lang="es-MX" sz="1200" i="0" kern="1200" baseline="0" dirty="0" smtClean="0">
                          <a:solidFill>
                            <a:schemeClr val="dk1"/>
                          </a:solidFill>
                          <a:effectLst/>
                          <a:latin typeface="KG Miss Kindergarten" panose="02000000000000000000" pitchFamily="2" charset="0"/>
                          <a:ea typeface="+mn-ea"/>
                          <a:cs typeface="+mn-cs"/>
                        </a:rPr>
                        <a:t>?, ¿cómo fue el viaje de </a:t>
                      </a:r>
                      <a:r>
                        <a:rPr lang="es-MX" sz="1200" i="0" kern="1200" baseline="0" dirty="0" err="1" smtClean="0">
                          <a:solidFill>
                            <a:schemeClr val="dk1"/>
                          </a:solidFill>
                          <a:effectLst/>
                          <a:latin typeface="KG Miss Kindergarten" panose="02000000000000000000" pitchFamily="2" charset="0"/>
                          <a:ea typeface="+mn-ea"/>
                          <a:cs typeface="+mn-cs"/>
                        </a:rPr>
                        <a:t>Chichitón</a:t>
                      </a:r>
                      <a:r>
                        <a:rPr lang="es-MX" sz="1200" i="0" kern="1200" baseline="0" dirty="0" smtClean="0">
                          <a:solidFill>
                            <a:schemeClr val="dk1"/>
                          </a:solidFill>
                          <a:effectLst/>
                          <a:latin typeface="KG Miss Kindergarten" panose="02000000000000000000" pitchFamily="2" charset="0"/>
                          <a:ea typeface="+mn-ea"/>
                          <a:cs typeface="+mn-cs"/>
                        </a:rPr>
                        <a:t>?, ¿Cuántos niveles había en el viaje?, ¿Qué llevaba </a:t>
                      </a:r>
                      <a:r>
                        <a:rPr lang="es-MX" sz="1200" i="0" kern="1200" baseline="0" dirty="0" err="1" smtClean="0">
                          <a:solidFill>
                            <a:schemeClr val="dk1"/>
                          </a:solidFill>
                          <a:effectLst/>
                          <a:latin typeface="KG Miss Kindergarten" panose="02000000000000000000" pitchFamily="2" charset="0"/>
                          <a:ea typeface="+mn-ea"/>
                          <a:cs typeface="+mn-cs"/>
                        </a:rPr>
                        <a:t>Chichitón</a:t>
                      </a:r>
                      <a:r>
                        <a:rPr lang="es-MX" sz="1200" i="0" kern="1200" baseline="0" dirty="0" smtClean="0">
                          <a:solidFill>
                            <a:schemeClr val="dk1"/>
                          </a:solidFill>
                          <a:effectLst/>
                          <a:latin typeface="KG Miss Kindergarten" panose="02000000000000000000" pitchFamily="2" charset="0"/>
                          <a:ea typeface="+mn-ea"/>
                          <a:cs typeface="+mn-cs"/>
                        </a:rPr>
                        <a:t> en su maleta y que hizo con esos objetos?, ¿a quien llevo </a:t>
                      </a:r>
                      <a:r>
                        <a:rPr lang="es-MX" sz="1200" i="0" kern="1200" baseline="0" dirty="0" err="1" smtClean="0">
                          <a:solidFill>
                            <a:schemeClr val="dk1"/>
                          </a:solidFill>
                          <a:effectLst/>
                          <a:latin typeface="KG Miss Kindergarten" panose="02000000000000000000" pitchFamily="2" charset="0"/>
                          <a:ea typeface="+mn-ea"/>
                          <a:cs typeface="+mn-cs"/>
                        </a:rPr>
                        <a:t>Chichitón</a:t>
                      </a:r>
                      <a:r>
                        <a:rPr lang="es-MX" sz="1200" i="0" kern="1200" baseline="0" dirty="0" smtClean="0">
                          <a:solidFill>
                            <a:schemeClr val="dk1"/>
                          </a:solidFill>
                          <a:effectLst/>
                          <a:latin typeface="KG Miss Kindergarten" panose="02000000000000000000" pitchFamily="2" charset="0"/>
                          <a:ea typeface="+mn-ea"/>
                          <a:cs typeface="+mn-cs"/>
                        </a:rPr>
                        <a:t> a </a:t>
                      </a:r>
                      <a:r>
                        <a:rPr lang="es-MX" sz="1200" i="0" kern="1200" baseline="0" dirty="0" err="1" smtClean="0">
                          <a:solidFill>
                            <a:schemeClr val="dk1"/>
                          </a:solidFill>
                          <a:effectLst/>
                          <a:latin typeface="KG Miss Kindergarten" panose="02000000000000000000" pitchFamily="2" charset="0"/>
                          <a:ea typeface="+mn-ea"/>
                          <a:cs typeface="+mn-cs"/>
                        </a:rPr>
                        <a:t>Mictlán</a:t>
                      </a:r>
                      <a:r>
                        <a:rPr lang="es-MX" sz="1200" i="0" kern="1200" baseline="0" dirty="0" smtClean="0">
                          <a:solidFill>
                            <a:schemeClr val="dk1"/>
                          </a:solidFill>
                          <a:effectLst/>
                          <a:latin typeface="KG Miss Kindergarten" panose="02000000000000000000" pitchFamily="2" charset="0"/>
                          <a:ea typeface="+mn-ea"/>
                          <a:cs typeface="+mn-cs"/>
                        </a:rPr>
                        <a:t>?, ¿Qué sentimiento les produjo el cuento? Escuchar sus respuestas. Explicarles a los niños que este es un cuento que nos habla sobre el origen del día de muertos, y según la creencia en México </a:t>
                      </a:r>
                      <a:r>
                        <a:rPr lang="es-MX" sz="1200" i="0" kern="1200" baseline="0" dirty="0" err="1" smtClean="0">
                          <a:solidFill>
                            <a:schemeClr val="dk1"/>
                          </a:solidFill>
                          <a:effectLst/>
                          <a:latin typeface="KG Miss Kindergarten" panose="02000000000000000000" pitchFamily="2" charset="0"/>
                          <a:ea typeface="+mn-ea"/>
                          <a:cs typeface="+mn-cs"/>
                        </a:rPr>
                        <a:t>Mictlán</a:t>
                      </a:r>
                      <a:r>
                        <a:rPr lang="es-MX" sz="1200" i="0" kern="1200" baseline="0" dirty="0" smtClean="0">
                          <a:solidFill>
                            <a:schemeClr val="dk1"/>
                          </a:solidFill>
                          <a:effectLst/>
                          <a:latin typeface="KG Miss Kindergarten" panose="02000000000000000000" pitchFamily="2" charset="0"/>
                          <a:ea typeface="+mn-ea"/>
                          <a:cs typeface="+mn-cs"/>
                        </a:rPr>
                        <a:t> es el lugar donde descansan los muertos y al morir ese es el viaje que realizan, es por ello, que algunas personas suelen dejar poner pequeños altares con objetos o rezar durante nueve días para que puedan llegar al descanso eterno. Enseguida mostrarles las imágenes “Los objetos de </a:t>
                      </a:r>
                      <a:r>
                        <a:rPr lang="es-MX" sz="1200" i="0" kern="1200" baseline="0" dirty="0" err="1" smtClean="0">
                          <a:solidFill>
                            <a:schemeClr val="dk1"/>
                          </a:solidFill>
                          <a:effectLst/>
                          <a:latin typeface="KG Miss Kindergarten" panose="02000000000000000000" pitchFamily="2" charset="0"/>
                          <a:ea typeface="+mn-ea"/>
                          <a:cs typeface="+mn-cs"/>
                        </a:rPr>
                        <a:t>Chichitón</a:t>
                      </a:r>
                      <a:r>
                        <a:rPr lang="es-MX" sz="1200" i="0" kern="1200" baseline="0" dirty="0" smtClean="0">
                          <a:solidFill>
                            <a:schemeClr val="dk1"/>
                          </a:solidFill>
                          <a:effectLst/>
                          <a:latin typeface="KG Miss Kindergarten" panose="02000000000000000000" pitchFamily="2" charset="0"/>
                          <a:ea typeface="+mn-ea"/>
                          <a:cs typeface="+mn-cs"/>
                        </a:rPr>
                        <a:t>” y de manera grupal deberán conversar sobre lo que pasó con dichos objetos en el cuento.</a:t>
                      </a:r>
                      <a:endParaRPr lang="es-MX" sz="1200" i="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850" y="6249702"/>
            <a:ext cx="895791" cy="724508"/>
          </a:xfrm>
          <a:prstGeom prst="rect">
            <a:avLst/>
          </a:prstGeom>
        </p:spPr>
      </p:pic>
      <p:sp>
        <p:nvSpPr>
          <p:cNvPr id="47" name="Cuadro de texto 20"/>
          <p:cNvSpPr txBox="1"/>
          <p:nvPr/>
        </p:nvSpPr>
        <p:spPr>
          <a:xfrm rot="16200000">
            <a:off x="-1364705" y="5050894"/>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83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605" y="6957106"/>
            <a:ext cx="609080" cy="492619"/>
          </a:xfrm>
          <a:prstGeom prst="rect">
            <a:avLst/>
          </a:prstGeom>
        </p:spPr>
      </p:pic>
      <p:graphicFrame>
        <p:nvGraphicFramePr>
          <p:cNvPr id="39" name="Tabla 38"/>
          <p:cNvGraphicFramePr>
            <a:graphicFrameLocks noGrp="1"/>
          </p:cNvGraphicFramePr>
          <p:nvPr>
            <p:extLst>
              <p:ext uri="{D42A27DB-BD31-4B8C-83A1-F6EECF244321}">
                <p14:modId xmlns:p14="http://schemas.microsoft.com/office/powerpoint/2010/main" val="4266594624"/>
              </p:ext>
            </p:extLst>
          </p:nvPr>
        </p:nvGraphicFramePr>
        <p:xfrm>
          <a:off x="534520" y="917575"/>
          <a:ext cx="8989360" cy="2009400"/>
        </p:xfrm>
        <a:graphic>
          <a:graphicData uri="http://schemas.openxmlformats.org/drawingml/2006/table">
            <a:tbl>
              <a:tblPr firstRow="1" bandRow="1">
                <a:tableStyleId>{5C22544A-7EE6-4342-B048-85BDC9FD1C3A}</a:tableStyleId>
              </a:tblPr>
              <a:tblGrid>
                <a:gridCol w="540518"/>
                <a:gridCol w="1451186"/>
                <a:gridCol w="699765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solidFill>
                            <a:schemeClr val="tx1"/>
                          </a:solidFill>
                          <a:latin typeface="KG Miss Kindergarten" panose="02000000000000000000" pitchFamily="2" charset="0"/>
                        </a:rPr>
                        <a:t>2.- RECUPERACIÓN</a:t>
                      </a:r>
                      <a:endParaRPr lang="es-MX" sz="12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 en la ficha de trabajo 2 los niños deberán completar</a:t>
                      </a:r>
                      <a:r>
                        <a:rPr lang="es-MX" sz="1200" kern="1200" baseline="0" dirty="0" smtClean="0">
                          <a:solidFill>
                            <a:schemeClr val="dk1"/>
                          </a:solidFill>
                          <a:effectLst/>
                          <a:latin typeface="KG Miss Kindergarten" panose="02000000000000000000" pitchFamily="2" charset="0"/>
                          <a:ea typeface="+mn-ea"/>
                          <a:cs typeface="+mn-cs"/>
                        </a:rPr>
                        <a:t> el mapa según los lugares que visitó </a:t>
                      </a:r>
                      <a:r>
                        <a:rPr lang="es-MX" sz="1200" kern="1200" baseline="0" dirty="0" err="1" smtClean="0">
                          <a:solidFill>
                            <a:schemeClr val="dk1"/>
                          </a:solidFill>
                          <a:effectLst/>
                          <a:latin typeface="KG Miss Kindergarten" panose="02000000000000000000" pitchFamily="2" charset="0"/>
                          <a:ea typeface="+mn-ea"/>
                          <a:cs typeface="+mn-cs"/>
                        </a:rPr>
                        <a:t>Chichitón</a:t>
                      </a:r>
                      <a:r>
                        <a:rPr lang="es-MX" sz="1200" kern="1200" baseline="0" dirty="0" smtClean="0">
                          <a:solidFill>
                            <a:schemeClr val="dk1"/>
                          </a:solidFill>
                          <a:effectLst/>
                          <a:latin typeface="KG Miss Kindergarten" panose="02000000000000000000" pitchFamily="2" charset="0"/>
                          <a:ea typeface="+mn-ea"/>
                          <a:cs typeface="+mn-cs"/>
                        </a:rPr>
                        <a:t> antes de llegar a </a:t>
                      </a:r>
                      <a:r>
                        <a:rPr lang="es-MX" sz="1200" kern="1200" baseline="0" dirty="0" err="1" smtClean="0">
                          <a:solidFill>
                            <a:schemeClr val="dk1"/>
                          </a:solidFill>
                          <a:effectLst/>
                          <a:latin typeface="KG Miss Kindergarten" panose="02000000000000000000" pitchFamily="2" charset="0"/>
                          <a:ea typeface="+mn-ea"/>
                          <a:cs typeface="+mn-cs"/>
                        </a:rPr>
                        <a:t>Mictlán</a:t>
                      </a:r>
                      <a:r>
                        <a:rPr lang="es-MX" sz="1200" kern="1200" baseline="0" dirty="0" smtClean="0">
                          <a:solidFill>
                            <a:schemeClr val="dk1"/>
                          </a:solidFill>
                          <a:effectLst/>
                          <a:latin typeface="KG Miss Kindergarten" panose="02000000000000000000" pitchFamily="2" charset="0"/>
                          <a:ea typeface="+mn-ea"/>
                          <a:cs typeface="+mn-cs"/>
                        </a:rPr>
                        <a:t>.</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Kindergarten" panose="02000000000000000000" pitchFamily="2" charset="0"/>
                          <a:ea typeface="+mn-ea"/>
                          <a:cs typeface="+mn-cs"/>
                        </a:rPr>
                        <a:t>Despedir a los niños con la canción “Huesitos” </a:t>
                      </a:r>
                      <a:r>
                        <a:rPr lang="es-MX" sz="1200" kern="1200" baseline="0" dirty="0" smtClean="0">
                          <a:solidFill>
                            <a:schemeClr val="dk1"/>
                          </a:solidFill>
                          <a:effectLst/>
                          <a:latin typeface="KG Miss Kindergarten" panose="02000000000000000000" pitchFamily="2" charset="0"/>
                          <a:ea typeface="+mn-ea"/>
                          <a:cs typeface="+mn-cs"/>
                          <a:hlinkClick r:id="rId5"/>
                        </a:rPr>
                        <a:t>https://www.youtube.com/watch?v=b9Hak0vBKI4&amp;t=29s</a:t>
                      </a:r>
                      <a:r>
                        <a:rPr lang="es-MX" sz="1200" kern="1200" baseline="0" dirty="0" smtClean="0">
                          <a:solidFill>
                            <a:schemeClr val="dk1"/>
                          </a:solidFill>
                          <a:effectLst/>
                          <a:latin typeface="KG Miss Kindergarten" panose="02000000000000000000" pitchFamily="2" charset="0"/>
                          <a:ea typeface="+mn-ea"/>
                          <a:cs typeface="+mn-cs"/>
                        </a:rPr>
                        <a:t> .</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47" name="Cuadro de texto 20"/>
          <p:cNvSpPr txBox="1"/>
          <p:nvPr/>
        </p:nvSpPr>
        <p:spPr>
          <a:xfrm rot="16200000">
            <a:off x="-1236225" y="1652877"/>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graphicFrame>
        <p:nvGraphicFramePr>
          <p:cNvPr id="41" name="Tabla 40"/>
          <p:cNvGraphicFramePr>
            <a:graphicFrameLocks noGrp="1"/>
          </p:cNvGraphicFramePr>
          <p:nvPr>
            <p:extLst>
              <p:ext uri="{D42A27DB-BD31-4B8C-83A1-F6EECF244321}">
                <p14:modId xmlns:p14="http://schemas.microsoft.com/office/powerpoint/2010/main" val="1050424116"/>
              </p:ext>
            </p:extLst>
          </p:nvPr>
        </p:nvGraphicFramePr>
        <p:xfrm>
          <a:off x="534520" y="3156881"/>
          <a:ext cx="8989359" cy="19052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6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Imágenes del día de muertos</a:t>
                      </a:r>
                    </a:p>
                    <a:p>
                      <a:pPr marL="171450" indent="-171450">
                        <a:buFont typeface="Arial" panose="020B0604020202020204" pitchFamily="34" charset="0"/>
                        <a:buChar char="•"/>
                      </a:pPr>
                      <a:r>
                        <a:rPr lang="es-MX" sz="1200" baseline="0" dirty="0" smtClean="0">
                          <a:latin typeface="KG Miss Speechy IPA" panose="02000000000000000000" pitchFamily="2" charset="0"/>
                        </a:rPr>
                        <a:t>Cuento: “El viaje a </a:t>
                      </a:r>
                      <a:r>
                        <a:rPr lang="es-MX" sz="1200" baseline="0" dirty="0" err="1" smtClean="0">
                          <a:latin typeface="KG Miss Speechy IPA" panose="02000000000000000000" pitchFamily="2" charset="0"/>
                        </a:rPr>
                        <a:t>Mictlán</a:t>
                      </a:r>
                      <a:r>
                        <a:rPr lang="es-MX" sz="1200" baseline="0" dirty="0" smtClean="0">
                          <a:latin typeface="KG Miss Speechy IPA" panose="02000000000000000000" pitchFamily="2" charset="0"/>
                        </a:rPr>
                        <a:t>”</a:t>
                      </a:r>
                    </a:p>
                    <a:p>
                      <a:pPr marL="171450" indent="-171450">
                        <a:buFont typeface="Arial" panose="020B0604020202020204" pitchFamily="34" charset="0"/>
                        <a:buChar char="•"/>
                      </a:pPr>
                      <a:r>
                        <a:rPr lang="es-MX" sz="1200" baseline="0" dirty="0" smtClean="0">
                          <a:latin typeface="KG Miss Speechy IPA" panose="02000000000000000000" pitchFamily="2" charset="0"/>
                        </a:rPr>
                        <a:t>Imágenes “Viaje a </a:t>
                      </a:r>
                      <a:r>
                        <a:rPr lang="es-MX" sz="1200" baseline="0" dirty="0" err="1" smtClean="0">
                          <a:latin typeface="KG Miss Speechy IPA" panose="02000000000000000000" pitchFamily="2" charset="0"/>
                        </a:rPr>
                        <a:t>Mictlán</a:t>
                      </a:r>
                      <a:r>
                        <a:rPr lang="es-MX" sz="1200" baseline="0" dirty="0" smtClean="0">
                          <a:latin typeface="KG Miss Speechy IPA" panose="02000000000000000000" pitchFamily="2" charset="0"/>
                        </a:rPr>
                        <a:t>”</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2</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“Huesitos”</a:t>
                      </a:r>
                    </a:p>
                    <a:p>
                      <a:pPr marL="171450" indent="-171450">
                        <a:buFont typeface="Arial" panose="020B0604020202020204" pitchFamily="34" charset="0"/>
                        <a:buChar char="•"/>
                      </a:pPr>
                      <a:endParaRPr lang="es-MX" sz="1200" baseline="0" dirty="0" smtClean="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0"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173" y="6325864"/>
            <a:ext cx="514331" cy="685378"/>
          </a:xfrm>
          <a:prstGeom prst="rect">
            <a:avLst/>
          </a:prstGeom>
        </p:spPr>
      </p:pic>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4873" y="5638853"/>
            <a:ext cx="514331" cy="685378"/>
          </a:xfrm>
          <a:prstGeom prst="rect">
            <a:avLst/>
          </a:prstGeom>
        </p:spPr>
      </p:pic>
      <p:pic>
        <p:nvPicPr>
          <p:cNvPr id="48" name="Imagen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468" y="5351321"/>
            <a:ext cx="514331" cy="685378"/>
          </a:xfrm>
          <a:prstGeom prst="rect">
            <a:avLst/>
          </a:prstGeom>
        </p:spPr>
      </p:pic>
      <p:pic>
        <p:nvPicPr>
          <p:cNvPr id="49" name="Imagen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98" y="6468774"/>
            <a:ext cx="514331" cy="685378"/>
          </a:xfrm>
          <a:prstGeom prst="rect">
            <a:avLst/>
          </a:prstGeom>
        </p:spPr>
      </p:pic>
    </p:spTree>
    <p:extLst>
      <p:ext uri="{BB962C8B-B14F-4D97-AF65-F5344CB8AC3E}">
        <p14:creationId xmlns:p14="http://schemas.microsoft.com/office/powerpoint/2010/main" val="279393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rot="5400000">
            <a:off x="1336902" y="-923834"/>
            <a:ext cx="7414591" cy="96409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00"/>
            <a:ext cx="799051" cy="1064786"/>
          </a:xfrm>
          <a:prstGeom prst="rect">
            <a:avLst/>
          </a:prstGeom>
        </p:spPr>
      </p:pic>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20" y="-134271"/>
            <a:ext cx="799051" cy="1064786"/>
          </a:xfrm>
          <a:prstGeom prst="rect">
            <a:avLst/>
          </a:prstGeom>
        </p:spPr>
      </p:pic>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682" y="-200841"/>
            <a:ext cx="799051" cy="1064786"/>
          </a:xfrm>
          <a:prstGeom prst="rect">
            <a:avLst/>
          </a:prstGeom>
        </p:spPr>
      </p:pic>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31" y="-173871"/>
            <a:ext cx="799051" cy="1064786"/>
          </a:xfrm>
          <a:prstGeom prst="rect">
            <a:avLst/>
          </a:prstGeom>
        </p:spPr>
      </p:pic>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097" y="-213471"/>
            <a:ext cx="799051" cy="1064786"/>
          </a:xfrm>
          <a:prstGeom prst="rect">
            <a:avLst/>
          </a:prstGeom>
        </p:spPr>
      </p:pic>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8108" y="-173871"/>
            <a:ext cx="799051" cy="106478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0774" y="-187356"/>
            <a:ext cx="799051" cy="1064786"/>
          </a:xfrm>
          <a:prstGeom prst="rect">
            <a:avLst/>
          </a:prstGeom>
        </p:spPr>
      </p:pic>
      <p:pic>
        <p:nvPicPr>
          <p:cNvPr id="17" name="Imagen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85" y="-200841"/>
            <a:ext cx="799051" cy="1064786"/>
          </a:xfrm>
          <a:prstGeom prst="rect">
            <a:avLst/>
          </a:prstGeom>
        </p:spPr>
      </p:pic>
      <p:pic>
        <p:nvPicPr>
          <p:cNvPr id="18" name="Imagen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101" y="-200841"/>
            <a:ext cx="799051" cy="1064786"/>
          </a:xfrm>
          <a:prstGeom prst="rect">
            <a:avLst/>
          </a:prstGeom>
        </p:spPr>
      </p:pic>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24" y="-152895"/>
            <a:ext cx="799051" cy="1064786"/>
          </a:xfrm>
          <a:prstGeom prst="rect">
            <a:avLst/>
          </a:prstGeom>
        </p:spPr>
      </p:pic>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219465"/>
            <a:ext cx="799051" cy="1064786"/>
          </a:xfrm>
          <a:prstGeom prst="rect">
            <a:avLst/>
          </a:prstGeom>
        </p:spPr>
      </p:pic>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35" y="-192495"/>
            <a:ext cx="799051" cy="1064786"/>
          </a:xfrm>
          <a:prstGeom prst="rect">
            <a:avLst/>
          </a:prstGeom>
        </p:spPr>
      </p:pic>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301" y="-232095"/>
            <a:ext cx="799051" cy="1064786"/>
          </a:xfrm>
          <a:prstGeom prst="rect">
            <a:avLst/>
          </a:prstGeom>
        </p:spPr>
      </p:pic>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12" y="-192495"/>
            <a:ext cx="799051" cy="1064786"/>
          </a:xfrm>
          <a:prstGeom prst="rect">
            <a:avLst/>
          </a:prstGeom>
        </p:spPr>
      </p:pic>
      <p:pic>
        <p:nvPicPr>
          <p:cNvPr id="25" name="Imagen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978" y="-205980"/>
            <a:ext cx="799051" cy="1064786"/>
          </a:xfrm>
          <a:prstGeom prst="rect">
            <a:avLst/>
          </a:prstGeom>
        </p:spPr>
      </p:pic>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2989" y="-219465"/>
            <a:ext cx="799051" cy="1064786"/>
          </a:xfrm>
          <a:prstGeom prst="rect">
            <a:avLst/>
          </a:prstGeom>
        </p:spPr>
      </p:pic>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05" y="-219465"/>
            <a:ext cx="799051" cy="1064786"/>
          </a:xfrm>
          <a:prstGeom prst="rect">
            <a:avLst/>
          </a:prstGeom>
        </p:spPr>
      </p:pic>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428" y="251996"/>
            <a:ext cx="799051" cy="1064786"/>
          </a:xfrm>
          <a:prstGeom prst="rect">
            <a:avLst/>
          </a:prstGeom>
        </p:spPr>
      </p:pic>
      <p:pic>
        <p:nvPicPr>
          <p:cNvPr id="29" name="Imagen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7491" y="293866"/>
            <a:ext cx="799051" cy="1064786"/>
          </a:xfrm>
          <a:prstGeom prst="rect">
            <a:avLst/>
          </a:prstGeom>
        </p:spPr>
      </p:pic>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64" y="737105"/>
            <a:ext cx="799051" cy="1064786"/>
          </a:xfrm>
          <a:prstGeom prst="rect">
            <a:avLst/>
          </a:prstGeom>
        </p:spPr>
      </p:pic>
      <p:pic>
        <p:nvPicPr>
          <p:cNvPr id="31" name="Imagen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6886" y="1270325"/>
            <a:ext cx="799051" cy="1064786"/>
          </a:xfrm>
          <a:prstGeom prst="rect">
            <a:avLst/>
          </a:prstGeom>
        </p:spPr>
      </p:pic>
      <p:pic>
        <p:nvPicPr>
          <p:cNvPr id="32" name="Imagen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44" y="228949"/>
            <a:ext cx="799051" cy="1064786"/>
          </a:xfrm>
          <a:prstGeom prst="rect">
            <a:avLst/>
          </a:prstGeom>
        </p:spPr>
      </p:pic>
      <p:pic>
        <p:nvPicPr>
          <p:cNvPr id="33" name="Imagen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398122"/>
            <a:ext cx="799051" cy="1064786"/>
          </a:xfrm>
          <a:prstGeom prst="rect">
            <a:avLst/>
          </a:prstGeom>
        </p:spPr>
      </p:pic>
      <p:pic>
        <p:nvPicPr>
          <p:cNvPr id="34" name="Imagen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9" y="737105"/>
            <a:ext cx="799051" cy="1064786"/>
          </a:xfrm>
          <a:prstGeom prst="rect">
            <a:avLst/>
          </a:prstGeom>
        </p:spPr>
      </p:pic>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80" y="937433"/>
            <a:ext cx="799051" cy="1064786"/>
          </a:xfrm>
          <a:prstGeom prst="rect">
            <a:avLst/>
          </a:prstGeom>
        </p:spPr>
      </p:pic>
      <p:pic>
        <p:nvPicPr>
          <p:cNvPr id="36" name="Imagen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2" y="1443430"/>
            <a:ext cx="799051" cy="1064786"/>
          </a:xfrm>
          <a:prstGeom prst="rect">
            <a:avLst/>
          </a:prstGeom>
        </p:spPr>
      </p:pic>
      <p:pic>
        <p:nvPicPr>
          <p:cNvPr id="37" name="Imagen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094" y="3302"/>
            <a:ext cx="799051" cy="1064786"/>
          </a:xfrm>
          <a:prstGeom prst="rect">
            <a:avLst/>
          </a:prstGeom>
        </p:spPr>
      </p:pic>
      <p:pic>
        <p:nvPicPr>
          <p:cNvPr id="38" name="Imagen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8949" y="713208"/>
            <a:ext cx="799051" cy="1064786"/>
          </a:xfrm>
          <a:prstGeom prst="rect">
            <a:avLst/>
          </a:prstGeom>
        </p:spPr>
      </p:pic>
      <p:pic>
        <p:nvPicPr>
          <p:cNvPr id="42" name="Imagen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816" y="2890347"/>
            <a:ext cx="514331" cy="685378"/>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3367" y="2949999"/>
            <a:ext cx="514331" cy="685378"/>
          </a:xfrm>
          <a:prstGeom prst="rect">
            <a:avLst/>
          </a:prstGeom>
        </p:spPr>
      </p:pic>
      <p:pic>
        <p:nvPicPr>
          <p:cNvPr id="45" name="Imagen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183" y="823689"/>
            <a:ext cx="514331" cy="685378"/>
          </a:xfrm>
          <a:prstGeom prst="rect">
            <a:avLst/>
          </a:prstGeom>
        </p:spPr>
      </p:pic>
      <p:pic>
        <p:nvPicPr>
          <p:cNvPr id="46" name="Imagen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694" y="784448"/>
            <a:ext cx="514331" cy="685378"/>
          </a:xfrm>
          <a:prstGeom prst="rect">
            <a:avLst/>
          </a:prstGeom>
        </p:spPr>
      </p:pic>
      <p:graphicFrame>
        <p:nvGraphicFramePr>
          <p:cNvPr id="40" name="Tabla 39"/>
          <p:cNvGraphicFramePr>
            <a:graphicFrameLocks noGrp="1"/>
          </p:cNvGraphicFramePr>
          <p:nvPr>
            <p:extLst>
              <p:ext uri="{D42A27DB-BD31-4B8C-83A1-F6EECF244321}">
                <p14:modId xmlns:p14="http://schemas.microsoft.com/office/powerpoint/2010/main" val="3863477772"/>
              </p:ext>
            </p:extLst>
          </p:nvPr>
        </p:nvGraphicFramePr>
        <p:xfrm>
          <a:off x="358565" y="944272"/>
          <a:ext cx="9343057" cy="6081051"/>
        </p:xfrm>
        <a:graphic>
          <a:graphicData uri="http://schemas.openxmlformats.org/drawingml/2006/table">
            <a:tbl>
              <a:tblPr firstRow="1" bandRow="1">
                <a:tableStyleId>{5C22544A-7EE6-4342-B048-85BDC9FD1C3A}</a:tableStyleId>
              </a:tblPr>
              <a:tblGrid>
                <a:gridCol w="666745"/>
                <a:gridCol w="1547469"/>
                <a:gridCol w="871763"/>
                <a:gridCol w="2134268"/>
                <a:gridCol w="1805167"/>
                <a:gridCol w="2317645"/>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Organicemos un chocolatito</a:t>
                      </a:r>
                      <a:r>
                        <a:rPr lang="es-MX" sz="1200" b="1" baseline="0" dirty="0" smtClean="0">
                          <a:solidFill>
                            <a:schemeClr val="tx1"/>
                          </a:solidFill>
                          <a:latin typeface="KG Miss Speechy IPA" panose="02000000000000000000" pitchFamily="2" charset="0"/>
                        </a:rPr>
                        <a:t> literario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Miércoles </a:t>
                      </a:r>
                      <a:r>
                        <a:rPr lang="es-ES" sz="1200" b="1" baseline="0" dirty="0" smtClean="0">
                          <a:solidFill>
                            <a:schemeClr val="tx1"/>
                          </a:solidFill>
                          <a:latin typeface="KG Miss Speechy IPA" panose="02000000000000000000" pitchFamily="2" charset="0"/>
                        </a:rPr>
                        <a:t> </a:t>
                      </a:r>
                      <a:r>
                        <a:rPr lang="es-ES" sz="1200" b="1" baseline="0" dirty="0" smtClean="0">
                          <a:solidFill>
                            <a:schemeClr val="tx1"/>
                          </a:solidFill>
                          <a:latin typeface="KG Miss Speechy IPA" panose="02000000000000000000" pitchFamily="2" charset="0"/>
                        </a:rPr>
                        <a:t>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a:txBody>
                    <a:bodyPr/>
                    <a:lstStyle/>
                    <a:p>
                      <a:pPr marL="0" marR="0" lvl="0" indent="0" algn="just" defTabSz="1005840" rtl="0" eaLnBrk="1" fontAlgn="auto" latinLnBrk="0" hangingPunct="1">
                        <a:lnSpc>
                          <a:spcPct val="107000"/>
                        </a:lnSpc>
                        <a:spcBef>
                          <a:spcPts val="0"/>
                        </a:spcBef>
                        <a:spcAft>
                          <a:spcPts val="0"/>
                        </a:spcAft>
                        <a:buClrTx/>
                        <a:buSzTx/>
                        <a:buFontTx/>
                        <a:buNone/>
                        <a:tabLst/>
                        <a:defRPr/>
                      </a:pPr>
                      <a:r>
                        <a:rPr lang="es-MX" sz="1050" dirty="0" smtClean="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05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05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1050" b="1" dirty="0" smtClean="0">
                        <a:solidFill>
                          <a:schemeClr val="tx1"/>
                        </a:solidFill>
                        <a:latin typeface="KG Miss Kindergarten" panose="02000000000000000000" pitchFamily="2" charset="0"/>
                      </a:endParaRPr>
                    </a:p>
                    <a:p>
                      <a:pPr algn="just"/>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436209">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00CC"/>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050" dirty="0" smtClean="0">
                          <a:latin typeface="KG Miss Kindergarten" panose="02000000000000000000" pitchFamily="2" charset="0"/>
                        </a:rPr>
                        <a:t>II.- Escucha con atención a sus pares y espera su turno para hablar.</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FF"/>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dirty="0" smtClean="0">
                          <a:latin typeface="KG Miss Speechy IPA" panose="02000000000000000000" pitchFamily="2" charset="0"/>
                        </a:rPr>
                        <a:t>3.- PLANIFICACIÓN</a:t>
                      </a:r>
                      <a:endParaRPr lang="es-MX" sz="12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063921">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recordar lo que</a:t>
                      </a:r>
                      <a:r>
                        <a:rPr lang="es-MX" sz="1200" kern="1200" baseline="0" dirty="0" smtClean="0">
                          <a:solidFill>
                            <a:schemeClr val="dk1"/>
                          </a:solidFill>
                          <a:effectLst/>
                          <a:latin typeface="KG Miss Kindergarten" panose="02000000000000000000" pitchFamily="2" charset="0"/>
                          <a:ea typeface="+mn-ea"/>
                          <a:cs typeface="+mn-cs"/>
                        </a:rPr>
                        <a:t> se realizó en días anteriores y preguntarles: ¿saben lo que es un café literario?, ¿saben lo que es un chocolatito literario?, ¿Qué creen que sea o se hace en uno?, ¿Quiénes pueden participar?, ¿de qué manera participan?, ¿Qué materiales se usan? Escuchar sus respuestas.</a:t>
                      </a:r>
                      <a:endParaRPr lang="es-MX" sz="12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i="0" kern="1200" dirty="0" smtClean="0">
                          <a:solidFill>
                            <a:schemeClr val="dk1"/>
                          </a:solidFill>
                          <a:effectLst/>
                          <a:latin typeface="KG Miss Kindergarten" panose="02000000000000000000" pitchFamily="2" charset="0"/>
                          <a:ea typeface="+mn-ea"/>
                          <a:cs typeface="+mn-cs"/>
                        </a:rPr>
                        <a:t>Enseguida,</a:t>
                      </a:r>
                      <a:r>
                        <a:rPr lang="es-MX" sz="1200" i="0" kern="1200" baseline="0" dirty="0" smtClean="0">
                          <a:solidFill>
                            <a:schemeClr val="dk1"/>
                          </a:solidFill>
                          <a:effectLst/>
                          <a:latin typeface="KG Miss Kindergarten" panose="02000000000000000000" pitchFamily="2" charset="0"/>
                          <a:ea typeface="+mn-ea"/>
                          <a:cs typeface="+mn-cs"/>
                        </a:rPr>
                        <a:t> mostrarles la imagen “Café literario” y explicarles que un café literario es un espacio donde lectores se reúnen para disfrutar de libros, analizarlos y compartir opiniones sobre ellos. Preguntarles: ahora que ya conocen lo que es un café literario, ¿creen que han participado en alguno?, ¿Dónde? Escuchar sus respuestas. </a:t>
                      </a:r>
                    </a:p>
                    <a:p>
                      <a:pPr algn="just"/>
                      <a:r>
                        <a:rPr lang="es-MX" sz="1200" i="0" kern="1200" baseline="0" dirty="0" smtClean="0">
                          <a:solidFill>
                            <a:schemeClr val="dk1"/>
                          </a:solidFill>
                          <a:effectLst/>
                          <a:latin typeface="KG Miss Kindergarten" panose="02000000000000000000" pitchFamily="2" charset="0"/>
                          <a:ea typeface="+mn-ea"/>
                          <a:cs typeface="+mn-cs"/>
                        </a:rPr>
                        <a:t>Mencionarles que la finalidad de este proyecto, es realizar un chocolatito literario relacionado al día de muertos, lo cual nos permitirá conocer más sobre esta tradición y también aprenderemos sobre las leyendas, cuentos, adivinanzas, canciones, calaveritas, entre otros juegos de lenguaje. Decirles,  que podemos invitar a los padres también para que nos narren historias relacionadas a esta bonita tradición.</a:t>
                      </a:r>
                      <a:endParaRPr lang="es-MX" sz="1200" i="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dirty="0"/>
                    </a:p>
                  </a:txBody>
                  <a:tcPr/>
                </a:tc>
                <a:tc hMerge="1">
                  <a:txBody>
                    <a:bodyPr/>
                    <a:lstStyle/>
                    <a:p>
                      <a:endParaRPr lang="es-MX"/>
                    </a:p>
                  </a:txBody>
                  <a:tcPr/>
                </a:tc>
              </a:tr>
            </a:tbl>
          </a:graphicData>
        </a:graphic>
      </p:graphicFrame>
      <p:pic>
        <p:nvPicPr>
          <p:cNvPr id="51" name="Imagen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147" y="6222629"/>
            <a:ext cx="895791" cy="724508"/>
          </a:xfrm>
          <a:prstGeom prst="rect">
            <a:avLst/>
          </a:prstGeom>
        </p:spPr>
      </p:pic>
      <p:sp>
        <p:nvSpPr>
          <p:cNvPr id="47" name="Cuadro de texto 20"/>
          <p:cNvSpPr txBox="1"/>
          <p:nvPr/>
        </p:nvSpPr>
        <p:spPr>
          <a:xfrm rot="16200000">
            <a:off x="-1328713" y="5365135"/>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4647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TotalTime>
  <Words>4559</Words>
  <Application>Microsoft Office PowerPoint</Application>
  <PresentationFormat>Personalizado</PresentationFormat>
  <Paragraphs>514</Paragraphs>
  <Slides>28</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28</vt:i4>
      </vt:variant>
    </vt:vector>
  </HeadingPairs>
  <TitlesOfParts>
    <vt:vector size="43" baseType="lpstr">
      <vt:lpstr>Arial</vt:lpstr>
      <vt:lpstr>Calibri</vt:lpstr>
      <vt:lpstr>Calibri Light</vt:lpstr>
      <vt:lpstr>Coffee Soda</vt:lpstr>
      <vt:lpstr>HelloBigBen</vt:lpstr>
      <vt:lpstr>HelloBigDeal</vt:lpstr>
      <vt:lpstr>HelloMorgan</vt:lpstr>
      <vt:lpstr>HelloTexas</vt:lpstr>
      <vt:lpstr>KG Miss Kindergarten</vt:lpstr>
      <vt:lpstr>KG Miss Speechy IPA</vt:lpstr>
      <vt:lpstr>KG Red Hands</vt:lpstr>
      <vt:lpstr>KG Second Chances Sketch</vt:lpstr>
      <vt:lpstr>Only You</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60</cp:revision>
  <dcterms:created xsi:type="dcterms:W3CDTF">2024-10-19T13:19:17Z</dcterms:created>
  <dcterms:modified xsi:type="dcterms:W3CDTF">2024-10-20T23:45:28Z</dcterms:modified>
</cp:coreProperties>
</file>